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77"/>
  </p:notesMasterIdLst>
  <p:handoutMasterIdLst>
    <p:handoutMasterId r:id="rId78"/>
  </p:handoutMasterIdLst>
  <p:sldIdLst>
    <p:sldId id="4589" r:id="rId2"/>
    <p:sldId id="4687" r:id="rId3"/>
    <p:sldId id="4591" r:id="rId4"/>
    <p:sldId id="4592" r:id="rId5"/>
    <p:sldId id="4593" r:id="rId6"/>
    <p:sldId id="4594" r:id="rId7"/>
    <p:sldId id="4595" r:id="rId8"/>
    <p:sldId id="4596" r:id="rId9"/>
    <p:sldId id="4597" r:id="rId10"/>
    <p:sldId id="4598" r:id="rId11"/>
    <p:sldId id="4599" r:id="rId12"/>
    <p:sldId id="4600" r:id="rId13"/>
    <p:sldId id="4601" r:id="rId14"/>
    <p:sldId id="4602" r:id="rId15"/>
    <p:sldId id="3467" r:id="rId16"/>
    <p:sldId id="370" r:id="rId17"/>
    <p:sldId id="3469" r:id="rId18"/>
    <p:sldId id="376" r:id="rId19"/>
    <p:sldId id="371" r:id="rId20"/>
    <p:sldId id="377" r:id="rId21"/>
    <p:sldId id="4606" r:id="rId22"/>
    <p:sldId id="4609" r:id="rId23"/>
    <p:sldId id="4681" r:id="rId24"/>
    <p:sldId id="4682" r:id="rId25"/>
    <p:sldId id="4686" r:id="rId26"/>
    <p:sldId id="4683" r:id="rId27"/>
    <p:sldId id="4636" r:id="rId28"/>
    <p:sldId id="4637" r:id="rId29"/>
    <p:sldId id="4638" r:id="rId30"/>
    <p:sldId id="4684" r:id="rId31"/>
    <p:sldId id="4639" r:id="rId32"/>
    <p:sldId id="4640" r:id="rId33"/>
    <p:sldId id="4641" r:id="rId34"/>
    <p:sldId id="4642" r:id="rId35"/>
    <p:sldId id="4643" r:id="rId36"/>
    <p:sldId id="4644" r:id="rId37"/>
    <p:sldId id="4645" r:id="rId38"/>
    <p:sldId id="4646" r:id="rId39"/>
    <p:sldId id="4647" r:id="rId40"/>
    <p:sldId id="4648" r:id="rId41"/>
    <p:sldId id="948" r:id="rId42"/>
    <p:sldId id="951" r:id="rId43"/>
    <p:sldId id="4649" r:id="rId44"/>
    <p:sldId id="946" r:id="rId45"/>
    <p:sldId id="4688" r:id="rId46"/>
    <p:sldId id="4689" r:id="rId47"/>
    <p:sldId id="4652" r:id="rId48"/>
    <p:sldId id="4653" r:id="rId49"/>
    <p:sldId id="4654" r:id="rId50"/>
    <p:sldId id="4655" r:id="rId51"/>
    <p:sldId id="4656" r:id="rId52"/>
    <p:sldId id="4657" r:id="rId53"/>
    <p:sldId id="4658" r:id="rId54"/>
    <p:sldId id="4659" r:id="rId55"/>
    <p:sldId id="4660" r:id="rId56"/>
    <p:sldId id="4661" r:id="rId57"/>
    <p:sldId id="4662" r:id="rId58"/>
    <p:sldId id="4663" r:id="rId59"/>
    <p:sldId id="4664" r:id="rId60"/>
    <p:sldId id="4665" r:id="rId61"/>
    <p:sldId id="4667" r:id="rId62"/>
    <p:sldId id="4668" r:id="rId63"/>
    <p:sldId id="4669" r:id="rId64"/>
    <p:sldId id="4670" r:id="rId65"/>
    <p:sldId id="4671" r:id="rId66"/>
    <p:sldId id="4672" r:id="rId67"/>
    <p:sldId id="4674" r:id="rId68"/>
    <p:sldId id="4673" r:id="rId69"/>
    <p:sldId id="4675" r:id="rId70"/>
    <p:sldId id="4676" r:id="rId71"/>
    <p:sldId id="4677" r:id="rId72"/>
    <p:sldId id="4678" r:id="rId73"/>
    <p:sldId id="4679" r:id="rId74"/>
    <p:sldId id="258" r:id="rId75"/>
    <p:sldId id="4680" r:id="rId76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32B"/>
    <a:srgbClr val="C49A6C"/>
    <a:srgbClr val="002B52"/>
    <a:srgbClr val="63C8C8"/>
    <a:srgbClr val="377BC9"/>
    <a:srgbClr val="92D050"/>
    <a:srgbClr val="00447D"/>
    <a:srgbClr val="1AB26B"/>
    <a:srgbClr val="253A8B"/>
    <a:srgbClr val="FF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4" autoAdjust="0"/>
    <p:restoredTop sz="91966" autoAdjust="0"/>
  </p:normalViewPr>
  <p:slideViewPr>
    <p:cSldViewPr snapToGrid="0">
      <p:cViewPr varScale="1">
        <p:scale>
          <a:sx n="144" d="100"/>
          <a:sy n="144" d="100"/>
        </p:scale>
        <p:origin x="96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2560"/>
    </p:cViewPr>
  </p:sorterViewPr>
  <p:notesViewPr>
    <p:cSldViewPr snapToGrid="0">
      <p:cViewPr varScale="1">
        <p:scale>
          <a:sx n="159" d="100"/>
          <a:sy n="159" d="100"/>
        </p:scale>
        <p:origin x="48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b="1" smtClean="0">
                <a:latin typeface="Myriad Pro Light" panose="020B0603030403020204" pitchFamily="34" charset="0"/>
              </a:rPr>
              <a:t>3/28/24</a:t>
            </a:fld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b="1" smtClean="0">
                <a:latin typeface="Myriad Pro Light" panose="020B0603030403020204" pitchFamily="34" charset="0"/>
              </a:rPr>
              <a:t>‹#›</a:t>
            </a:fld>
            <a:endParaRPr lang="en-US" b="1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9CCBFCDA-31AB-2045-BFF1-A4EAA4ED94AB}" type="datetimeFigureOut">
              <a:rPr lang="en-US" smtClean="0"/>
              <a:pPr/>
              <a:t>3/28/24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4B046C15-D264-D248-97BB-DD0DFD1AAA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7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0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4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4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7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69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1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752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30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09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7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58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21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55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67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99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68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38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90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7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5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71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8063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4372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70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598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7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8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52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297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119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9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13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38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4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75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748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379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626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762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6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434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6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43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938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730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0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6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4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7479" y="2540798"/>
            <a:ext cx="8514522" cy="835379"/>
          </a:xfrm>
        </p:spPr>
        <p:txBody>
          <a:bodyPr>
            <a:normAutofit/>
          </a:bodyPr>
          <a:lstStyle>
            <a:lvl1pPr marL="0" indent="0" algn="ctr">
              <a:buNone/>
              <a:defRPr sz="4800" b="0" i="0">
                <a:solidFill>
                  <a:schemeClr val="bg1"/>
                </a:solidFill>
                <a:latin typeface="Helvetica" pitchFamily="2" charset="0"/>
              </a:defRPr>
            </a:lvl1pPr>
            <a:lvl2pPr marL="457206" indent="0" algn="ctr">
              <a:buNone/>
              <a:defRPr/>
            </a:lvl2pPr>
            <a:lvl3pPr marL="914412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8415" y="3464843"/>
            <a:ext cx="8513585" cy="620184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0" i="0">
                <a:solidFill>
                  <a:schemeClr val="bg1"/>
                </a:solidFill>
                <a:latin typeface="Helvetica" pitchFamily="2" charset="0"/>
              </a:defRPr>
            </a:lvl1pPr>
            <a:lvl2pPr marL="457206" indent="0" algn="ctr">
              <a:buNone/>
              <a:defRPr sz="2400">
                <a:solidFill>
                  <a:srgbClr val="251675"/>
                </a:solidFill>
              </a:defRPr>
            </a:lvl2pPr>
            <a:lvl3pPr marL="914412" indent="0" algn="ctr">
              <a:buNone/>
              <a:defRPr sz="2400">
                <a:solidFill>
                  <a:srgbClr val="251675"/>
                </a:solidFill>
              </a:defRPr>
            </a:lvl3pPr>
            <a:lvl4pPr marL="1371617" indent="0" algn="ctr">
              <a:buNone/>
              <a:defRPr sz="2400">
                <a:solidFill>
                  <a:srgbClr val="251675"/>
                </a:solidFill>
              </a:defRPr>
            </a:lvl4pPr>
            <a:lvl5pPr marL="1828823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6EF10D-E9D3-5F05-AA65-EB4E6AA417C1}"/>
              </a:ext>
            </a:extLst>
          </p:cNvPr>
          <p:cNvGrpSpPr/>
          <p:nvPr userDrawn="1"/>
        </p:nvGrpSpPr>
        <p:grpSpPr>
          <a:xfrm>
            <a:off x="1630870" y="767558"/>
            <a:ext cx="1752576" cy="649402"/>
            <a:chOff x="2995039" y="1230315"/>
            <a:chExt cx="3505152" cy="12988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35E347-385D-7AD1-256A-4BB567CF2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5039" y="1230315"/>
              <a:ext cx="3342193" cy="837023"/>
            </a:xfrm>
            <a:prstGeom prst="rect">
              <a:avLst/>
            </a:prstGeom>
            <a:effectLst>
              <a:outerShdw blurRad="226051" dist="38100" dir="2700000" sx="104000" sy="104000" algn="tl" rotWithShape="0">
                <a:prstClr val="black">
                  <a:alpha val="40000"/>
                </a:prstClr>
              </a:outerShdw>
              <a:reflection blurRad="6350" stA="25422" endPos="64169" dir="5400000" sy="-100000" algn="bl" rotWithShape="0"/>
            </a:effectLst>
          </p:spPr>
        </p:pic>
        <p:sp>
          <p:nvSpPr>
            <p:cNvPr id="5" name="acn.com  •  whoisacn.com">
              <a:extLst>
                <a:ext uri="{FF2B5EF4-FFF2-40B4-BE49-F238E27FC236}">
                  <a16:creationId xmlns:a16="http://schemas.microsoft.com/office/drawing/2014/main" id="{CAC61A84-2BDD-F052-9E99-7FB40B908E26}"/>
                </a:ext>
              </a:extLst>
            </p:cNvPr>
            <p:cNvSpPr txBox="1"/>
            <p:nvPr userDrawn="1"/>
          </p:nvSpPr>
          <p:spPr>
            <a:xfrm>
              <a:off x="4721757" y="2051584"/>
              <a:ext cx="1778434" cy="477534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15403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700">
                  <a:solidFill>
                    <a:srgbClr val="102C53"/>
                  </a:solidFill>
                </a:defRPr>
              </a:pP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 panose="020B0604020202020204" pitchFamily="34" charset="0"/>
                  <a:sym typeface="MyriadPro-Bold"/>
                </a:rPr>
                <a:t>acn</a:t>
              </a:r>
              <a: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Arial" panose="020B0604020202020204" pitchFamily="34" charset="0"/>
                  <a:sym typeface="Myriad Pro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78609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416971" y="1151931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1" y="3545087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5175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14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1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1" y="3162518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0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8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7" y="1471588"/>
            <a:ext cx="2940043" cy="294004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0"/>
            <a:ext cx="2934926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41699" y="1465212"/>
            <a:ext cx="2814638" cy="2814638"/>
          </a:xfrm>
          <a:prstGeom prst="ellipse">
            <a:avLst/>
          </a:prstGeom>
          <a:solidFill>
            <a:srgbClr val="0F07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79" y="458996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02060"/>
                </a:solidFill>
                <a:effectLst/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02060"/>
                </a:solidFill>
                <a:effectLst/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1" y="4601270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02060"/>
                </a:solidFill>
                <a:effectLst/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57685A5-A4F8-11FE-8BCE-21CCD50EE6A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84649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7815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405385" y="2266487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8570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4" y="1672860"/>
            <a:ext cx="3642914" cy="3680178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09" y="2597062"/>
            <a:ext cx="5859558" cy="1024124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457189" indent="0">
              <a:buNone/>
              <a:defRPr sz="3200" b="1">
                <a:solidFill>
                  <a:srgbClr val="251675"/>
                </a:solidFill>
              </a:defRPr>
            </a:lvl2pPr>
            <a:lvl3pPr marL="914377" indent="0">
              <a:buNone/>
              <a:defRPr sz="3200" b="1">
                <a:solidFill>
                  <a:srgbClr val="251675"/>
                </a:solidFill>
              </a:defRPr>
            </a:lvl3pPr>
            <a:lvl4pPr marL="1371566" indent="0">
              <a:buNone/>
              <a:defRPr sz="3200" b="1">
                <a:solidFill>
                  <a:srgbClr val="251675"/>
                </a:solidFill>
              </a:defRPr>
            </a:lvl4pPr>
            <a:lvl5pPr marL="1828754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  <a:p>
            <a:pPr lvl="0"/>
            <a:r>
              <a:rPr lang="en-US" dirty="0"/>
              <a:t>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0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8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7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62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1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ACN® Logo White.eps">
            <a:extLst>
              <a:ext uri="{FF2B5EF4-FFF2-40B4-BE49-F238E27FC236}">
                <a16:creationId xmlns:a16="http://schemas.microsoft.com/office/drawing/2014/main" id="{16EBD293-1B6D-2858-A691-7FBFC8D05D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286" y="6458869"/>
            <a:ext cx="966543" cy="24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70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13B99-25BA-8971-F803-FEA51524E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260" y="6422489"/>
            <a:ext cx="937023" cy="2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gradFill flip="none" rotWithShape="1">
          <a:gsLst>
            <a:gs pos="0">
              <a:srgbClr val="123868"/>
            </a:gs>
            <a:gs pos="100000">
              <a:srgbClr val="091B32"/>
            </a:gs>
          </a:gsLst>
          <a:lin ang="528029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N_Logo_White.png" descr="ACN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258" y="6269679"/>
            <a:ext cx="748544" cy="19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5599" y="6289041"/>
            <a:ext cx="136803" cy="13461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600" b="0" i="0">
                <a:latin typeface="Helvetica" pitchFamily="2" charset="0"/>
              </a:defRPr>
            </a:lvl1pPr>
          </a:lstStyle>
          <a:p>
            <a:fld id="{86CB4B4D-7CA3-9044-876B-883B54F8677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A44352-5D1A-4A0F-BE77-CBFB205898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0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B0F4-CB85-A54A-A11F-3A88EE82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BE44-D8BA-EC4D-8E6D-73A86684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8F6EE-593A-CC4A-83C8-174C6BB05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86755E12-8471-6949-85EE-5973E2752235}" type="datetimeFigureOut">
              <a:rPr lang="en-US" smtClean="0"/>
              <a:pPr/>
              <a:t>3/28/24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E5B4-0ABE-1243-8714-D3C6DF78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5D810-74CE-434F-9A15-3FE7DDCE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504CABC4-FA3C-E94F-8138-2E0A820855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0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12785-208C-A841-9D10-3A4CAB6A8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41421"/>
            <a:ext cx="12192000" cy="599704"/>
          </a:xfrm>
          <a:prstGeom prst="rect">
            <a:avLst/>
          </a:prstGeom>
          <a:solidFill>
            <a:srgbClr val="002B5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b="0" i="0" dirty="0">
              <a:solidFill>
                <a:schemeClr val="lt1"/>
              </a:solidFill>
              <a:latin typeface="Helvetica" pitchFamily="2" charset="0"/>
              <a:ea typeface="+mn-ea"/>
            </a:endParaRPr>
          </a:p>
        </p:txBody>
      </p:sp>
      <p:pic>
        <p:nvPicPr>
          <p:cNvPr id="4" name="Picture 18" descr="ACN® Logo White.eps">
            <a:extLst>
              <a:ext uri="{FF2B5EF4-FFF2-40B4-BE49-F238E27FC236}">
                <a16:creationId xmlns:a16="http://schemas.microsoft.com/office/drawing/2014/main" id="{D13ED6A5-FEF1-7B4E-80B6-037859D900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45" y="6460394"/>
            <a:ext cx="878675" cy="22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E2E9B526-3A28-2049-9FB0-46FDF9F61C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82387" y="6417200"/>
            <a:ext cx="7386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600" b="0" i="0" baseline="0" dirty="0">
                <a:solidFill>
                  <a:schemeClr val="bg1"/>
                </a:solidFill>
                <a:latin typeface="Helvetica" pitchFamily="2" charset="0"/>
              </a:rPr>
              <a:t>The world’s largest direct seller of telecommunications and essential services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9454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7901" y="1253330"/>
            <a:ext cx="11554800" cy="49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6" r:id="rId2"/>
    <p:sldLayoutId id="2147483778" r:id="rId3"/>
    <p:sldLayoutId id="2147483779" r:id="rId4"/>
    <p:sldLayoutId id="2147483780" r:id="rId5"/>
    <p:sldLayoutId id="2147483781" r:id="rId6"/>
    <p:sldLayoutId id="2147483786" r:id="rId7"/>
    <p:sldLayoutId id="2147483782" r:id="rId8"/>
    <p:sldLayoutId id="2147483783" r:id="rId9"/>
    <p:sldLayoutId id="2147483784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7D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377BC9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377BC9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377BC9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377BC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377BC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acnpacific.com/ibo/wp-content/uploads/sites/4/2019/11/LaunchingYourACNbusiness_a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emf"/><Relationship Id="rId18" Type="http://schemas.openxmlformats.org/officeDocument/2006/relationships/image" Target="../media/image5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17" Type="http://schemas.openxmlformats.org/officeDocument/2006/relationships/image" Target="../media/image55.emf"/><Relationship Id="rId2" Type="http://schemas.openxmlformats.org/officeDocument/2006/relationships/image" Target="../media/image40.emf"/><Relationship Id="rId16" Type="http://schemas.openxmlformats.org/officeDocument/2006/relationships/image" Target="../media/image54.emf"/><Relationship Id="rId20" Type="http://schemas.openxmlformats.org/officeDocument/2006/relationships/image" Target="../media/image58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emf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5" Type="http://schemas.openxmlformats.org/officeDocument/2006/relationships/image" Target="../media/image53.emf"/><Relationship Id="rId10" Type="http://schemas.openxmlformats.org/officeDocument/2006/relationships/image" Target="../media/image48.emf"/><Relationship Id="rId19" Type="http://schemas.openxmlformats.org/officeDocument/2006/relationships/image" Target="../media/image57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8F5C3D-2FA8-5C01-0F22-9760BBC58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5912" y="3011310"/>
            <a:ext cx="8514522" cy="835379"/>
          </a:xfrm>
        </p:spPr>
        <p:txBody>
          <a:bodyPr>
            <a:normAutofit lnSpcReduction="10000"/>
          </a:bodyPr>
          <a:lstStyle/>
          <a:p>
            <a:r>
              <a:rPr lang="en-AU" dirty="0"/>
              <a:t>CORE TRAINING</a:t>
            </a:r>
          </a:p>
          <a:p>
            <a:endParaRPr lang="en-AU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A211FCF-841C-6A50-F0E0-F905AC3129F5}"/>
              </a:ext>
            </a:extLst>
          </p:cNvPr>
          <p:cNvSpPr txBox="1">
            <a:spLocks/>
          </p:cNvSpPr>
          <p:nvPr/>
        </p:nvSpPr>
        <p:spPr>
          <a:xfrm>
            <a:off x="6928018" y="3832578"/>
            <a:ext cx="2810310" cy="835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48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6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12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17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23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00" dirty="0"/>
              <a:t>April 2024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07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0B3F-FD72-2504-C80C-68E3EC1B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IBO - Considerations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5FC61-FCC9-D119-0466-B49E97595E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1071300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/>
              <a:t>Has the prospect been involved in ACN before?</a:t>
            </a:r>
          </a:p>
          <a:p>
            <a:pPr marL="0" indent="0" algn="ctr">
              <a:buNone/>
            </a:pPr>
            <a:r>
              <a:rPr lang="en-AU" dirty="0"/>
              <a:t>Is the prospect’s spouse/de facto already an IBO?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5D29C-8A56-63CE-7A54-79D8902507F2}"/>
              </a:ext>
            </a:extLst>
          </p:cNvPr>
          <p:cNvGrpSpPr/>
          <p:nvPr/>
        </p:nvGrpSpPr>
        <p:grpSpPr>
          <a:xfrm>
            <a:off x="497162" y="2542086"/>
            <a:ext cx="11317987" cy="3428632"/>
            <a:chOff x="1105319" y="6457212"/>
            <a:chExt cx="20050504" cy="60740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9EFE13-C433-F0AE-22CA-958F093BE1E3}"/>
                </a:ext>
              </a:extLst>
            </p:cNvPr>
            <p:cNvCxnSpPr/>
            <p:nvPr/>
          </p:nvCxnSpPr>
          <p:spPr>
            <a:xfrm>
              <a:off x="2845016" y="7791239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CE39216-A65E-60A3-ED74-4D4853298B05}"/>
                </a:ext>
              </a:extLst>
            </p:cNvPr>
            <p:cNvCxnSpPr/>
            <p:nvPr/>
          </p:nvCxnSpPr>
          <p:spPr>
            <a:xfrm>
              <a:off x="1724991" y="8199460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5AE71C-8E81-B53C-2CB4-C0C61704301B}"/>
                </a:ext>
              </a:extLst>
            </p:cNvPr>
            <p:cNvCxnSpPr/>
            <p:nvPr/>
          </p:nvCxnSpPr>
          <p:spPr>
            <a:xfrm>
              <a:off x="1728187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8C2FC9-B160-8C0F-2A08-3B699CB2F2B7}"/>
                </a:ext>
              </a:extLst>
            </p:cNvPr>
            <p:cNvCxnSpPr/>
            <p:nvPr/>
          </p:nvCxnSpPr>
          <p:spPr>
            <a:xfrm>
              <a:off x="3940525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E00423-EA22-A5BF-CBEF-F36C365EB3E6}"/>
                </a:ext>
              </a:extLst>
            </p:cNvPr>
            <p:cNvCxnSpPr/>
            <p:nvPr/>
          </p:nvCxnSpPr>
          <p:spPr>
            <a:xfrm>
              <a:off x="4848868" y="10059392"/>
              <a:ext cx="2594008" cy="1543221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F9D65E-E874-85C0-41DB-8331A9F651C9}"/>
                </a:ext>
              </a:extLst>
            </p:cNvPr>
            <p:cNvCxnSpPr/>
            <p:nvPr/>
          </p:nvCxnSpPr>
          <p:spPr>
            <a:xfrm>
              <a:off x="10294472" y="7848562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78E6CA-50E2-6E8C-0964-9BBC76FB184D}"/>
                </a:ext>
              </a:extLst>
            </p:cNvPr>
            <p:cNvCxnSpPr/>
            <p:nvPr/>
          </p:nvCxnSpPr>
          <p:spPr>
            <a:xfrm>
              <a:off x="9174447" y="8256783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E1CDED-103C-2503-24C7-A48CD4DB92C5}"/>
                </a:ext>
              </a:extLst>
            </p:cNvPr>
            <p:cNvCxnSpPr/>
            <p:nvPr/>
          </p:nvCxnSpPr>
          <p:spPr>
            <a:xfrm>
              <a:off x="9177643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2BD2EC-C301-B8DE-0999-AB13AE8934FE}"/>
                </a:ext>
              </a:extLst>
            </p:cNvPr>
            <p:cNvCxnSpPr/>
            <p:nvPr/>
          </p:nvCxnSpPr>
          <p:spPr>
            <a:xfrm>
              <a:off x="11389981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AF5E97-22CC-5335-5076-AC7E35F2B759}"/>
                </a:ext>
              </a:extLst>
            </p:cNvPr>
            <p:cNvCxnSpPr/>
            <p:nvPr/>
          </p:nvCxnSpPr>
          <p:spPr>
            <a:xfrm>
              <a:off x="9174443" y="999745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739D94-A6CA-99E1-7DC9-ACCBBF3DFF03}"/>
                </a:ext>
              </a:extLst>
            </p:cNvPr>
            <p:cNvCxnSpPr/>
            <p:nvPr/>
          </p:nvCxnSpPr>
          <p:spPr>
            <a:xfrm>
              <a:off x="8054417" y="1040567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41293D-B827-11A4-E4EA-F7D717B5FFB8}"/>
                </a:ext>
              </a:extLst>
            </p:cNvPr>
            <p:cNvCxnSpPr/>
            <p:nvPr/>
          </p:nvCxnSpPr>
          <p:spPr>
            <a:xfrm>
              <a:off x="8057613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2B7B89-83D6-CCC9-50B9-35EB992FC52D}"/>
                </a:ext>
              </a:extLst>
            </p:cNvPr>
            <p:cNvCxnSpPr/>
            <p:nvPr/>
          </p:nvCxnSpPr>
          <p:spPr>
            <a:xfrm>
              <a:off x="10269952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9C2B8-8EA9-2766-66A7-3549FC5211CD}"/>
                </a:ext>
              </a:extLst>
            </p:cNvPr>
            <p:cNvCxnSpPr/>
            <p:nvPr/>
          </p:nvCxnSpPr>
          <p:spPr>
            <a:xfrm>
              <a:off x="18307115" y="830229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36482C-2AAD-0BB7-8401-464B6CC8F4F6}"/>
                </a:ext>
              </a:extLst>
            </p:cNvPr>
            <p:cNvCxnSpPr/>
            <p:nvPr/>
          </p:nvCxnSpPr>
          <p:spPr>
            <a:xfrm>
              <a:off x="17187089" y="871051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4ACDE6-C056-AECB-0661-B774D2A3A123}"/>
                </a:ext>
              </a:extLst>
            </p:cNvPr>
            <p:cNvCxnSpPr/>
            <p:nvPr/>
          </p:nvCxnSpPr>
          <p:spPr>
            <a:xfrm>
              <a:off x="17190285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79EA5E-E3A9-30F8-F09E-D0E450F65887}"/>
                </a:ext>
              </a:extLst>
            </p:cNvPr>
            <p:cNvCxnSpPr/>
            <p:nvPr/>
          </p:nvCxnSpPr>
          <p:spPr>
            <a:xfrm>
              <a:off x="19402624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BB0C37-134B-DDC7-2537-BA34C9D83A01}"/>
                </a:ext>
              </a:extLst>
            </p:cNvPr>
            <p:cNvCxnSpPr/>
            <p:nvPr/>
          </p:nvCxnSpPr>
          <p:spPr>
            <a:xfrm>
              <a:off x="19427141" y="10380634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768443-58C7-6859-C629-BDF69ED2E0FC}"/>
                </a:ext>
              </a:extLst>
            </p:cNvPr>
            <p:cNvCxnSpPr/>
            <p:nvPr/>
          </p:nvCxnSpPr>
          <p:spPr>
            <a:xfrm>
              <a:off x="18307116" y="10788855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60DC0E-6AEF-056C-768C-6A91390AEEB7}"/>
                </a:ext>
              </a:extLst>
            </p:cNvPr>
            <p:cNvCxnSpPr/>
            <p:nvPr/>
          </p:nvCxnSpPr>
          <p:spPr>
            <a:xfrm>
              <a:off x="18310312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6B4740-F7BE-C053-B264-39413F93547F}"/>
                </a:ext>
              </a:extLst>
            </p:cNvPr>
            <p:cNvCxnSpPr/>
            <p:nvPr/>
          </p:nvCxnSpPr>
          <p:spPr>
            <a:xfrm>
              <a:off x="20522651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A07023-A4FF-D9F3-1AF1-FD6874A7E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11844" y="6457212"/>
              <a:ext cx="1266344" cy="12552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8F52437-4789-69FA-BD49-FD2CF774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61300" y="6525489"/>
              <a:ext cx="1266344" cy="125523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588641-674B-91DC-74EC-C6FF052E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5319" y="8717209"/>
              <a:ext cx="1266344" cy="125523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EFCCAB-A429-B668-CB44-AD1908EF0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57460" y="8770393"/>
              <a:ext cx="1266344" cy="125523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5180904-21F3-9CD8-93AD-DFD353F9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42919" y="10891103"/>
              <a:ext cx="1266344" cy="12552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3DE2E4-020A-0BE1-98EE-074B2226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69796" y="8770391"/>
              <a:ext cx="1266344" cy="12552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F1163-40B4-8F66-4674-A748E3C60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69452" y="9200287"/>
              <a:ext cx="1266344" cy="125523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99A61E-541D-A920-113F-11D8BF7E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673940" y="11276007"/>
              <a:ext cx="1266344" cy="125523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7A85D3-E17E-F923-7C38-1F4DFE6C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889479" y="11268916"/>
              <a:ext cx="1266344" cy="12552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B2F495-96DA-31D9-5CAE-B3D0DA78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45296" y="9176012"/>
              <a:ext cx="1312240" cy="15264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5F5FA10-7E3B-6235-B246-C9B261A9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2379" y="10890177"/>
              <a:ext cx="1312240" cy="152648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AC14B3-B024-5C1A-4379-5F610628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5568" y="8728067"/>
              <a:ext cx="1316539" cy="148493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9DAC09-238A-CF93-8566-866DC778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1968" y="6726896"/>
              <a:ext cx="1316539" cy="148493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5132B5-A2CF-C641-34F7-C5A9422863A4}"/>
                </a:ext>
              </a:extLst>
            </p:cNvPr>
            <p:cNvSpPr/>
            <p:nvPr/>
          </p:nvSpPr>
          <p:spPr>
            <a:xfrm>
              <a:off x="5056477" y="9197452"/>
              <a:ext cx="3053797" cy="1799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430" hangingPunct="1">
                <a:spcBef>
                  <a:spcPts val="1600"/>
                </a:spcBef>
                <a:spcAft>
                  <a:spcPts val="1600"/>
                </a:spcAft>
                <a:buClr>
                  <a:srgbClr val="1F2123"/>
                </a:buClr>
                <a:defRPr/>
              </a:pPr>
              <a:r>
                <a:rPr lang="en-AU" sz="6000" dirty="0">
                  <a:solidFill>
                    <a:srgbClr val="C00000"/>
                  </a:solidFill>
                  <a:latin typeface="Helvetica" pitchFamily="2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9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0B82-7AF4-8DC3-60D4-EC8E1BF3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251632"/>
            <a:ext cx="11853092" cy="962025"/>
          </a:xfrm>
        </p:spPr>
        <p:txBody>
          <a:bodyPr>
            <a:normAutofit fontScale="90000"/>
          </a:bodyPr>
          <a:lstStyle/>
          <a:p>
            <a:r>
              <a:rPr lang="en-AU" dirty="0"/>
              <a:t>We </a:t>
            </a:r>
            <a:r>
              <a:rPr lang="en-AU" dirty="0">
                <a:solidFill>
                  <a:srgbClr val="63C8C8"/>
                </a:solidFill>
              </a:rPr>
              <a:t>ARE</a:t>
            </a:r>
            <a:r>
              <a:rPr lang="en-AU" dirty="0"/>
              <a:t> in the </a:t>
            </a:r>
            <a:r>
              <a:rPr lang="en-AU" dirty="0">
                <a:solidFill>
                  <a:srgbClr val="63C8C8"/>
                </a:solidFill>
              </a:rPr>
              <a:t>SORTING</a:t>
            </a:r>
            <a:r>
              <a:rPr lang="en-AU" dirty="0"/>
              <a:t> Business</a:t>
            </a:r>
            <a:br>
              <a:rPr lang="en-AU" dirty="0"/>
            </a:br>
            <a:r>
              <a:rPr lang="en-AU" dirty="0">
                <a:solidFill>
                  <a:srgbClr val="C00000"/>
                </a:solidFill>
              </a:rPr>
              <a:t>NOT</a:t>
            </a:r>
            <a:r>
              <a:rPr lang="en-AU" dirty="0"/>
              <a:t> in the </a:t>
            </a:r>
            <a:r>
              <a:rPr lang="en-AU" dirty="0">
                <a:solidFill>
                  <a:srgbClr val="C00000"/>
                </a:solidFill>
              </a:rPr>
              <a:t>SELLING</a:t>
            </a:r>
            <a:r>
              <a:rPr lang="en-AU" dirty="0"/>
              <a:t> Business!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B9856-51D5-8C62-0B31-F77356ED0EBE}"/>
              </a:ext>
            </a:extLst>
          </p:cNvPr>
          <p:cNvGrpSpPr/>
          <p:nvPr/>
        </p:nvGrpSpPr>
        <p:grpSpPr>
          <a:xfrm>
            <a:off x="630217" y="1347092"/>
            <a:ext cx="2082566" cy="2179499"/>
            <a:chOff x="2077277" y="1255875"/>
            <a:chExt cx="2082566" cy="2397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25B54-0A1F-AA3A-CCC3-665236A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7277" y="1255875"/>
              <a:ext cx="2082566" cy="2397449"/>
            </a:xfrm>
            <a:prstGeom prst="rect">
              <a:avLst/>
            </a:prstGeom>
          </p:spPr>
        </p:pic>
        <p:sp>
          <p:nvSpPr>
            <p:cNvPr id="8" name="Shape 58">
              <a:extLst>
                <a:ext uri="{FF2B5EF4-FFF2-40B4-BE49-F238E27FC236}">
                  <a16:creationId xmlns:a16="http://schemas.microsoft.com/office/drawing/2014/main" id="{E8D70A89-22F9-E848-9C19-0189990F320D}"/>
                </a:ext>
              </a:extLst>
            </p:cNvPr>
            <p:cNvSpPr/>
            <p:nvPr/>
          </p:nvSpPr>
          <p:spPr>
            <a:xfrm>
              <a:off x="2269033" y="2204228"/>
              <a:ext cx="1721049" cy="8381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Red</a:t>
              </a:r>
              <a:b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</a:b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1E7E35-68AA-1032-C12F-384143EFDA14}"/>
              </a:ext>
            </a:extLst>
          </p:cNvPr>
          <p:cNvGrpSpPr/>
          <p:nvPr/>
        </p:nvGrpSpPr>
        <p:grpSpPr>
          <a:xfrm>
            <a:off x="5055126" y="1346170"/>
            <a:ext cx="2082157" cy="2181345"/>
            <a:chOff x="4656330" y="1254860"/>
            <a:chExt cx="2082157" cy="2399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0DD47-6579-8D9F-5336-CA62FA8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30" y="1254860"/>
              <a:ext cx="2082157" cy="2399479"/>
            </a:xfrm>
            <a:prstGeom prst="rect">
              <a:avLst/>
            </a:prstGeom>
          </p:spPr>
        </p:pic>
        <p:sp>
          <p:nvSpPr>
            <p:cNvPr id="9" name="Shape 59">
              <a:extLst>
                <a:ext uri="{FF2B5EF4-FFF2-40B4-BE49-F238E27FC236}">
                  <a16:creationId xmlns:a16="http://schemas.microsoft.com/office/drawing/2014/main" id="{6C02C52C-D355-47FF-58C8-A6407AAF73EA}"/>
                </a:ext>
              </a:extLst>
            </p:cNvPr>
            <p:cNvSpPr/>
            <p:nvPr/>
          </p:nvSpPr>
          <p:spPr>
            <a:xfrm>
              <a:off x="4864595" y="2398898"/>
              <a:ext cx="1721644" cy="448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Green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868529-787D-F51C-D872-CFBF3103DAF7}"/>
              </a:ext>
            </a:extLst>
          </p:cNvPr>
          <p:cNvGrpSpPr/>
          <p:nvPr/>
        </p:nvGrpSpPr>
        <p:grpSpPr>
          <a:xfrm>
            <a:off x="9479626" y="1346170"/>
            <a:ext cx="2082157" cy="2181345"/>
            <a:chOff x="7235177" y="1254860"/>
            <a:chExt cx="2082157" cy="23994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0477BE-0AD1-6867-0630-6015A7A9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177" y="1254860"/>
              <a:ext cx="2082157" cy="2399479"/>
            </a:xfrm>
            <a:prstGeom prst="rect">
              <a:avLst/>
            </a:prstGeom>
          </p:spPr>
        </p:pic>
        <p:sp>
          <p:nvSpPr>
            <p:cNvPr id="10" name="Shape 60">
              <a:extLst>
                <a:ext uri="{FF2B5EF4-FFF2-40B4-BE49-F238E27FC236}">
                  <a16:creationId xmlns:a16="http://schemas.microsoft.com/office/drawing/2014/main" id="{8C3D1461-FE1E-AC75-4C6E-F2E0C5D76BA1}"/>
                </a:ext>
              </a:extLst>
            </p:cNvPr>
            <p:cNvSpPr/>
            <p:nvPr/>
          </p:nvSpPr>
          <p:spPr>
            <a:xfrm>
              <a:off x="7460753" y="2204228"/>
              <a:ext cx="1721048" cy="8381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Brown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endParaRPr>
            </a:p>
          </p:txBody>
        </p:sp>
      </p:grpSp>
      <p:sp>
        <p:nvSpPr>
          <p:cNvPr id="14" name="Shape 61">
            <a:extLst>
              <a:ext uri="{FF2B5EF4-FFF2-40B4-BE49-F238E27FC236}">
                <a16:creationId xmlns:a16="http://schemas.microsoft.com/office/drawing/2014/main" id="{5B833DF9-9459-4393-B1D8-046F999BB23F}"/>
              </a:ext>
            </a:extLst>
          </p:cNvPr>
          <p:cNvSpPr/>
          <p:nvPr/>
        </p:nvSpPr>
        <p:spPr>
          <a:xfrm>
            <a:off x="810975" y="3553450"/>
            <a:ext cx="1721049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rPr>
              <a:t>YES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Helvetica" pitchFamily="2" charset="0"/>
              <a:ea typeface="Arial"/>
              <a:cs typeface="Candara"/>
              <a:sym typeface="Helvetica"/>
            </a:endParaRPr>
          </a:p>
        </p:txBody>
      </p:sp>
      <p:sp>
        <p:nvSpPr>
          <p:cNvPr id="15" name="Shape 62">
            <a:extLst>
              <a:ext uri="{FF2B5EF4-FFF2-40B4-BE49-F238E27FC236}">
                <a16:creationId xmlns:a16="http://schemas.microsoft.com/office/drawing/2014/main" id="{AA30E3C5-BC9A-F586-57A3-9DCFE2177CE1}"/>
              </a:ext>
            </a:extLst>
          </p:cNvPr>
          <p:cNvSpPr/>
          <p:nvPr/>
        </p:nvSpPr>
        <p:spPr>
          <a:xfrm>
            <a:off x="5235178" y="3491304"/>
            <a:ext cx="1721644" cy="80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rPr>
              <a:t>MAYBE</a:t>
            </a:r>
          </a:p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lang="en-AU" sz="2000" kern="0" spc="-79" dirty="0">
                <a:solidFill>
                  <a:srgbClr val="67787B">
                    <a:lumMod val="75000"/>
                  </a:srgbClr>
                </a:solidFill>
                <a:latin typeface="Helvetica" pitchFamily="2" charset="0"/>
                <a:ea typeface="Arial"/>
                <a:cs typeface="Candara"/>
                <a:sym typeface="Helvetica"/>
              </a:rPr>
              <a:t>Questions</a:t>
            </a:r>
            <a:endParaRPr kumimoji="0" sz="20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Helvetica" pitchFamily="2" charset="0"/>
              <a:ea typeface="Arial"/>
              <a:cs typeface="Candara"/>
              <a:sym typeface="Helvetica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ED136662-175B-F2A3-B4EC-3D4BCEE57BBF}"/>
              </a:ext>
            </a:extLst>
          </p:cNvPr>
          <p:cNvSpPr/>
          <p:nvPr/>
        </p:nvSpPr>
        <p:spPr>
          <a:xfrm>
            <a:off x="9659977" y="3553450"/>
            <a:ext cx="1721048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Arial"/>
                <a:cs typeface="Candara"/>
                <a:sym typeface="Helvetica"/>
              </a:rPr>
              <a:t>NO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Helvetica" pitchFamily="2" charset="0"/>
              <a:ea typeface="Arial"/>
              <a:cs typeface="Candara"/>
              <a:sym typeface="Helvetica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065750"/>
            <a:ext cx="11853092" cy="127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</a:rPr>
              <a:t>People typically fall into one of three categories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</a:rPr>
              <a:t>Your </a:t>
            </a:r>
            <a:r>
              <a:rPr lang="en-AU" sz="2800" dirty="0">
                <a:solidFill>
                  <a:srgbClr val="63C8C8"/>
                </a:solidFill>
              </a:rPr>
              <a:t>contact's response </a:t>
            </a:r>
            <a:r>
              <a:rPr lang="en-AU" sz="2800" dirty="0">
                <a:solidFill>
                  <a:schemeClr val="tx2"/>
                </a:solidFill>
              </a:rPr>
              <a:t>is all about </a:t>
            </a:r>
            <a:r>
              <a:rPr lang="en-AU" sz="2800" dirty="0">
                <a:solidFill>
                  <a:srgbClr val="63C8C8"/>
                </a:solidFill>
              </a:rPr>
              <a:t>timing</a:t>
            </a:r>
            <a:r>
              <a:rPr lang="en-AU" sz="2800" dirty="0">
                <a:solidFill>
                  <a:schemeClr val="tx2"/>
                </a:solidFill>
              </a:rPr>
              <a:t>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3F48E2-DC2B-A5D5-7C35-7DEA09CE62E9}"/>
              </a:ext>
            </a:extLst>
          </p:cNvPr>
          <p:cNvGrpSpPr/>
          <p:nvPr/>
        </p:nvGrpSpPr>
        <p:grpSpPr>
          <a:xfrm>
            <a:off x="264683" y="4355195"/>
            <a:ext cx="2835627" cy="571578"/>
            <a:chOff x="264683" y="4355195"/>
            <a:chExt cx="2835627" cy="571578"/>
          </a:xfrm>
        </p:grpSpPr>
        <p:sp>
          <p:nvSpPr>
            <p:cNvPr id="17" name="Shape 61">
              <a:extLst>
                <a:ext uri="{FF2B5EF4-FFF2-40B4-BE49-F238E27FC236}">
                  <a16:creationId xmlns:a16="http://schemas.microsoft.com/office/drawing/2014/main" id="{AFCA2922-3611-286B-504D-5F3C6A11FF66}"/>
                </a:ext>
              </a:extLst>
            </p:cNvPr>
            <p:cNvSpPr/>
            <p:nvPr/>
          </p:nvSpPr>
          <p:spPr>
            <a:xfrm>
              <a:off x="264683" y="4537539"/>
              <a:ext cx="2835627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8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1E69D5-1E02-C3DA-B0EB-EDC0CEC040FE}"/>
                </a:ext>
              </a:extLst>
            </p:cNvPr>
            <p:cNvSpPr/>
            <p:nvPr/>
          </p:nvSpPr>
          <p:spPr>
            <a:xfrm>
              <a:off x="371218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918B37-80C9-6FB1-9EBA-04FE81BBAD5F}"/>
              </a:ext>
            </a:extLst>
          </p:cNvPr>
          <p:cNvGrpSpPr/>
          <p:nvPr/>
        </p:nvGrpSpPr>
        <p:grpSpPr>
          <a:xfrm>
            <a:off x="4811386" y="4357603"/>
            <a:ext cx="2620560" cy="571578"/>
            <a:chOff x="4811386" y="4357603"/>
            <a:chExt cx="2620560" cy="571578"/>
          </a:xfrm>
        </p:grpSpPr>
        <p:sp>
          <p:nvSpPr>
            <p:cNvPr id="18" name="Shape 62">
              <a:extLst>
                <a:ext uri="{FF2B5EF4-FFF2-40B4-BE49-F238E27FC236}">
                  <a16:creationId xmlns:a16="http://schemas.microsoft.com/office/drawing/2014/main" id="{A1957F7B-C71D-F66B-9521-AD943296787A}"/>
                </a:ext>
              </a:extLst>
            </p:cNvPr>
            <p:cNvSpPr/>
            <p:nvPr/>
          </p:nvSpPr>
          <p:spPr>
            <a:xfrm>
              <a:off x="4925275" y="4537539"/>
              <a:ext cx="2461762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2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4C8BDB-396B-E8B0-D7C2-B71298794FD2}"/>
                </a:ext>
              </a:extLst>
            </p:cNvPr>
            <p:cNvSpPr/>
            <p:nvPr/>
          </p:nvSpPr>
          <p:spPr>
            <a:xfrm>
              <a:off x="4811386" y="4357603"/>
              <a:ext cx="2620560" cy="57157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13B3E9-9D28-BBF2-101E-3CD243E34609}"/>
              </a:ext>
            </a:extLst>
          </p:cNvPr>
          <p:cNvGrpSpPr/>
          <p:nvPr/>
        </p:nvGrpSpPr>
        <p:grpSpPr>
          <a:xfrm>
            <a:off x="9148209" y="4355195"/>
            <a:ext cx="2835033" cy="571578"/>
            <a:chOff x="9148209" y="4355195"/>
            <a:chExt cx="2835033" cy="571578"/>
          </a:xfrm>
        </p:grpSpPr>
        <p:sp>
          <p:nvSpPr>
            <p:cNvPr id="19" name="Shape 63">
              <a:extLst>
                <a:ext uri="{FF2B5EF4-FFF2-40B4-BE49-F238E27FC236}">
                  <a16:creationId xmlns:a16="http://schemas.microsoft.com/office/drawing/2014/main" id="{7591E868-7228-85C8-D4ED-DD51068CBFB3}"/>
                </a:ext>
              </a:extLst>
            </p:cNvPr>
            <p:cNvSpPr/>
            <p:nvPr/>
          </p:nvSpPr>
          <p:spPr>
            <a:xfrm>
              <a:off x="9148209" y="4537539"/>
              <a:ext cx="2835033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0%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o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414814-F3F9-ABAA-98C8-9229E3578C59}"/>
                </a:ext>
              </a:extLst>
            </p:cNvPr>
            <p:cNvSpPr/>
            <p:nvPr/>
          </p:nvSpPr>
          <p:spPr>
            <a:xfrm>
              <a:off x="9247463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49A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1175585" y="149672"/>
            <a:ext cx="9840826" cy="162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9600" dirty="0">
                <a:solidFill>
                  <a:srgbClr val="63C8C8"/>
                </a:solidFill>
                <a:latin typeface="Helvetica" pitchFamily="2" charset="0"/>
              </a:rPr>
              <a:t>SW</a:t>
            </a:r>
            <a:r>
              <a:rPr sz="9600" b="0" dirty="0">
                <a:solidFill>
                  <a:srgbClr val="63C8C8"/>
                </a:solidFill>
                <a:latin typeface="Helvetica" pitchFamily="2" charset="0"/>
              </a:rPr>
              <a:t> / </a:t>
            </a:r>
            <a:r>
              <a:rPr sz="9600" dirty="0">
                <a:solidFill>
                  <a:srgbClr val="63C8C8"/>
                </a:solidFill>
                <a:latin typeface="Helvetica" pitchFamily="2" charset="0"/>
              </a:rPr>
              <a:t>SW</a:t>
            </a:r>
            <a:r>
              <a:rPr sz="9600" b="0" dirty="0">
                <a:solidFill>
                  <a:srgbClr val="63C8C8"/>
                </a:solidFill>
                <a:latin typeface="Helvetica" pitchFamily="2" charset="0"/>
              </a:rPr>
              <a:t> / </a:t>
            </a:r>
            <a:r>
              <a:rPr sz="9600" dirty="0">
                <a:solidFill>
                  <a:srgbClr val="63C8C8"/>
                </a:solidFill>
                <a:latin typeface="Helvetica" pitchFamily="2" charset="0"/>
              </a:rPr>
              <a:t>SW</a:t>
            </a:r>
            <a:r>
              <a:rPr lang="en-US" sz="9600" dirty="0">
                <a:solidFill>
                  <a:srgbClr val="63C8C8"/>
                </a:solidFill>
                <a:latin typeface="Helvetica" pitchFamily="2" charset="0"/>
              </a:rPr>
              <a:t> / SW</a:t>
            </a:r>
            <a:endParaRPr sz="960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" name="NEXT">
            <a:extLst>
              <a:ext uri="{FF2B5EF4-FFF2-40B4-BE49-F238E27FC236}">
                <a16:creationId xmlns:a16="http://schemas.microsoft.com/office/drawing/2014/main" id="{0FFAB895-CBE0-ED47-B39F-712B4D30A257}"/>
              </a:ext>
            </a:extLst>
          </p:cNvPr>
          <p:cNvSpPr txBox="1"/>
          <p:nvPr/>
        </p:nvSpPr>
        <p:spPr>
          <a:xfrm>
            <a:off x="2873967" y="1603461"/>
            <a:ext cx="6444063" cy="322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 defTabSz="825500">
              <a:defRPr sz="35000" spc="-10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0000" dirty="0">
                <a:solidFill>
                  <a:schemeClr val="tx2"/>
                </a:solidFill>
                <a:latin typeface="Helvetica" pitchFamily="2" charset="0"/>
              </a:rPr>
              <a:t>NEXT</a:t>
            </a:r>
          </a:p>
        </p:txBody>
      </p:sp>
      <p:sp>
        <p:nvSpPr>
          <p:cNvPr id="4" name="Some Will / Some Won’t / So What">
            <a:extLst>
              <a:ext uri="{FF2B5EF4-FFF2-40B4-BE49-F238E27FC236}">
                <a16:creationId xmlns:a16="http://schemas.microsoft.com/office/drawing/2014/main" id="{DCCC310E-3E98-7E56-C4AC-6EADBC558AE6}"/>
              </a:ext>
            </a:extLst>
          </p:cNvPr>
          <p:cNvSpPr txBox="1"/>
          <p:nvPr/>
        </p:nvSpPr>
        <p:spPr>
          <a:xfrm>
            <a:off x="0" y="4527865"/>
            <a:ext cx="12192000" cy="88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10000" i="1" spc="-3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800" dirty="0">
                <a:solidFill>
                  <a:srgbClr val="63C8C8"/>
                </a:solidFill>
                <a:latin typeface="Helvetica" pitchFamily="2" charset="0"/>
              </a:rPr>
              <a:t>Some</a:t>
            </a:r>
            <a:r>
              <a:rPr sz="4800" i="0" dirty="0">
                <a:solidFill>
                  <a:srgbClr val="63C8C8"/>
                </a:solidFill>
                <a:latin typeface="Helvetica" pitchFamily="2" charset="0"/>
              </a:rPr>
              <a:t> </a:t>
            </a:r>
            <a:r>
              <a:rPr sz="4800" b="1" i="0" dirty="0">
                <a:solidFill>
                  <a:srgbClr val="63C8C8"/>
                </a:solidFill>
                <a:latin typeface="Helvetica" pitchFamily="2" charset="0"/>
              </a:rPr>
              <a:t>Will</a:t>
            </a:r>
            <a:r>
              <a:rPr sz="4800" i="0" dirty="0">
                <a:solidFill>
                  <a:srgbClr val="63C8C8"/>
                </a:solidFill>
                <a:latin typeface="Helvetica" pitchFamily="2" charset="0"/>
              </a:rPr>
              <a:t> / </a:t>
            </a:r>
            <a:r>
              <a:rPr lang="en-US" sz="4800" dirty="0">
                <a:solidFill>
                  <a:srgbClr val="63C8C8"/>
                </a:solidFill>
                <a:latin typeface="Helvetica" pitchFamily="2" charset="0"/>
              </a:rPr>
              <a:t>Some</a:t>
            </a:r>
            <a:r>
              <a:rPr lang="en-US" sz="4800" i="0" dirty="0">
                <a:solidFill>
                  <a:srgbClr val="63C8C8"/>
                </a:solidFill>
                <a:latin typeface="Helvetica" pitchFamily="2" charset="0"/>
              </a:rPr>
              <a:t> </a:t>
            </a:r>
            <a:r>
              <a:rPr lang="en-US" sz="4800" b="1" i="0" dirty="0">
                <a:solidFill>
                  <a:srgbClr val="63C8C8"/>
                </a:solidFill>
                <a:latin typeface="Helvetica" pitchFamily="2" charset="0"/>
              </a:rPr>
              <a:t>Wait</a:t>
            </a:r>
            <a:r>
              <a:rPr lang="en-US" sz="4800" i="0" dirty="0">
                <a:solidFill>
                  <a:srgbClr val="63C8C8"/>
                </a:solidFill>
                <a:latin typeface="Helvetica" pitchFamily="2" charset="0"/>
              </a:rPr>
              <a:t> / </a:t>
            </a:r>
            <a:r>
              <a:rPr sz="4800" dirty="0">
                <a:solidFill>
                  <a:srgbClr val="63C8C8"/>
                </a:solidFill>
                <a:latin typeface="Helvetica" pitchFamily="2" charset="0"/>
              </a:rPr>
              <a:t>Some</a:t>
            </a:r>
            <a:r>
              <a:rPr sz="4800" i="0" dirty="0">
                <a:solidFill>
                  <a:srgbClr val="63C8C8"/>
                </a:solidFill>
                <a:latin typeface="Helvetica" pitchFamily="2" charset="0"/>
              </a:rPr>
              <a:t> </a:t>
            </a:r>
            <a:r>
              <a:rPr sz="4800" b="1" i="0" dirty="0">
                <a:solidFill>
                  <a:srgbClr val="63C8C8"/>
                </a:solidFill>
                <a:latin typeface="Helvetica" pitchFamily="2" charset="0"/>
              </a:rPr>
              <a:t>Won’t</a:t>
            </a:r>
          </a:p>
        </p:txBody>
      </p:sp>
      <p:sp>
        <p:nvSpPr>
          <p:cNvPr id="5" name="Some Will / Some Won’t / So What">
            <a:extLst>
              <a:ext uri="{FF2B5EF4-FFF2-40B4-BE49-F238E27FC236}">
                <a16:creationId xmlns:a16="http://schemas.microsoft.com/office/drawing/2014/main" id="{AECC7F47-DFD1-18F6-6973-D0CDD5A4ED41}"/>
              </a:ext>
            </a:extLst>
          </p:cNvPr>
          <p:cNvSpPr txBox="1"/>
          <p:nvPr/>
        </p:nvSpPr>
        <p:spPr>
          <a:xfrm>
            <a:off x="0" y="5364623"/>
            <a:ext cx="12192000" cy="97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  <a:latin typeface="Helvetica" pitchFamily="2" charset="0"/>
              </a:rPr>
              <a:t>SO WHAT!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2675193" y="1842285"/>
            <a:ext cx="6841607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2675193" y="4303710"/>
            <a:ext cx="6841610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63C8C8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302645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Mastering the ACN 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Compensation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1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-2" y="1166460"/>
            <a:ext cx="12191999" cy="106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6000" spc="300" dirty="0">
                <a:latin typeface="Helvetica" pitchFamily="2" charset="0"/>
              </a:rPr>
              <a:t>Learn it</a:t>
            </a:r>
            <a:endParaRPr sz="6000" spc="30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586759" y="2286170"/>
            <a:ext cx="11018478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586758" y="4250448"/>
            <a:ext cx="11018481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715E7-A656-4AB0-4578-F1F6154F7FF6}"/>
              </a:ext>
            </a:extLst>
          </p:cNvPr>
          <p:cNvSpPr txBox="1"/>
          <p:nvPr/>
        </p:nvSpPr>
        <p:spPr>
          <a:xfrm>
            <a:off x="-1" y="2760957"/>
            <a:ext cx="1219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latin typeface="Helvetica" pitchFamily="2" charset="0"/>
              </a:rPr>
              <a:t>IT WILL MOTIVATE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1046B-119F-4E4F-3F0D-CF6C6FEA6928}"/>
              </a:ext>
            </a:extLst>
          </p:cNvPr>
          <p:cNvSpPr txBox="1"/>
          <p:nvPr/>
        </p:nvSpPr>
        <p:spPr>
          <a:xfrm>
            <a:off x="-1" y="4488192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63C8C8"/>
                </a:solidFill>
                <a:latin typeface="Helvetica" pitchFamily="2" charset="0"/>
              </a:rPr>
              <a:t>It will show you where to focus your efforts</a:t>
            </a:r>
          </a:p>
        </p:txBody>
      </p:sp>
    </p:spTree>
    <p:extLst>
      <p:ext uri="{BB962C8B-B14F-4D97-AF65-F5344CB8AC3E}">
        <p14:creationId xmlns:p14="http://schemas.microsoft.com/office/powerpoint/2010/main" val="39164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1" y="218750"/>
            <a:ext cx="11916091" cy="4979488"/>
            <a:chOff x="-927877" y="143043"/>
            <a:chExt cx="23832178" cy="9958972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237359" y="1968893"/>
              <a:ext cx="580398" cy="1815038"/>
            </a:xfrm>
            <a:prstGeom prst="triangle">
              <a:avLst/>
            </a:prstGeom>
            <a:solidFill>
              <a:srgbClr val="00B0F0"/>
            </a:solidFill>
            <a:ln w="25400" cap="flat">
              <a:solidFill>
                <a:srgbClr val="00B0F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b="1" kern="0" spc="0" dirty="0">
                  <a:solidFill>
                    <a:srgbClr val="377BC9"/>
                  </a:solidFill>
                  <a:latin typeface="Helvetica" pitchFamily="2" charset="0"/>
                </a:rPr>
                <a:t>Residual Income</a:t>
              </a:r>
              <a:endParaRPr sz="3600" b="1" kern="0" spc="0" dirty="0">
                <a:solidFill>
                  <a:srgbClr val="377BC9"/>
                </a:solidFill>
                <a:latin typeface="Helvetica" pitchFamily="2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chemeClr val="tx2"/>
                  </a:solidFill>
                  <a:latin typeface="Helvetica" pitchFamily="2" charset="0"/>
                </a:rPr>
                <a:t>Paid Monthly</a:t>
              </a:r>
              <a:endParaRPr sz="2400" kern="0" spc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Helvetica" pitchFamily="2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Helvetica" pitchFamily="2" charset="0"/>
                </a:rPr>
                <a:t>Overriding Residual Income</a:t>
              </a:r>
              <a:endParaRPr sz="1200" kern="0" spc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1" y="-598599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00B0F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C446745-ED5F-037C-2605-5DB6E31C9904}"/>
              </a:ext>
            </a:extLst>
          </p:cNvPr>
          <p:cNvSpPr txBox="1"/>
          <p:nvPr/>
        </p:nvSpPr>
        <p:spPr>
          <a:xfrm>
            <a:off x="1548494" y="6120872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92D050"/>
                </a:solidFill>
                <a:latin typeface="Helvetica" pitchFamily="2" charset="0"/>
              </a:rPr>
              <a:t>Customer Bonuses</a:t>
            </a:r>
            <a:endParaRPr sz="3600" b="1" kern="0" spc="-170" dirty="0">
              <a:solidFill>
                <a:srgbClr val="92D050"/>
              </a:solidFill>
              <a:latin typeface="Helvetica" pitchFamily="2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>
                <a:solidFill>
                  <a:schemeClr val="tx2"/>
                </a:solidFill>
                <a:latin typeface="Helvetica" pitchFamily="2" charset="0"/>
              </a:rPr>
              <a:t>Paid Weekly as earned</a:t>
            </a:r>
            <a:endParaRPr sz="2400" kern="0" spc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Helvetica" pitchFamily="2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Helvetica" pitchFamily="2" charset="0"/>
              </a:rPr>
              <a:t>Overriding Customer Acquisition Bonuses (CABs)</a:t>
            </a:r>
            <a:endParaRPr sz="1200" kern="0" spc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</p:spTree>
    <p:extLst>
      <p:ext uri="{BB962C8B-B14F-4D97-AF65-F5344CB8AC3E}">
        <p14:creationId xmlns:p14="http://schemas.microsoft.com/office/powerpoint/2010/main" val="21219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Line">
            <a:extLst>
              <a:ext uri="{FF2B5EF4-FFF2-40B4-BE49-F238E27FC236}">
                <a16:creationId xmlns:a16="http://schemas.microsoft.com/office/drawing/2014/main" id="{330CA8D0-57C6-4500-C97A-43D2BDF7EC25}"/>
              </a:ext>
            </a:extLst>
          </p:cNvPr>
          <p:cNvSpPr/>
          <p:nvPr/>
        </p:nvSpPr>
        <p:spPr>
          <a:xfrm>
            <a:off x="9472469" y="1217537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" name="Line">
            <a:extLst>
              <a:ext uri="{FF2B5EF4-FFF2-40B4-BE49-F238E27FC236}">
                <a16:creationId xmlns:a16="http://schemas.microsoft.com/office/drawing/2014/main" id="{7ED965E5-1EF7-919E-D730-590D70D3EA3D}"/>
              </a:ext>
            </a:extLst>
          </p:cNvPr>
          <p:cNvSpPr/>
          <p:nvPr/>
        </p:nvSpPr>
        <p:spPr>
          <a:xfrm flipV="1">
            <a:off x="8283879" y="1211724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2" name="Line">
            <a:extLst>
              <a:ext uri="{FF2B5EF4-FFF2-40B4-BE49-F238E27FC236}">
                <a16:creationId xmlns:a16="http://schemas.microsoft.com/office/drawing/2014/main" id="{E0200F00-2A81-B39A-8379-EA8DF1E70CAF}"/>
              </a:ext>
            </a:extLst>
          </p:cNvPr>
          <p:cNvSpPr/>
          <p:nvPr/>
        </p:nvSpPr>
        <p:spPr>
          <a:xfrm>
            <a:off x="7205337" y="1211601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Line">
            <a:extLst>
              <a:ext uri="{FF2B5EF4-FFF2-40B4-BE49-F238E27FC236}">
                <a16:creationId xmlns:a16="http://schemas.microsoft.com/office/drawing/2014/main" id="{6BE0FD37-3BE6-BA6D-6D78-0C9D47686E3A}"/>
              </a:ext>
            </a:extLst>
          </p:cNvPr>
          <p:cNvSpPr/>
          <p:nvPr/>
        </p:nvSpPr>
        <p:spPr>
          <a:xfrm>
            <a:off x="5967887" y="1206155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TT">
            <a:extLst>
              <a:ext uri="{FF2B5EF4-FFF2-40B4-BE49-F238E27FC236}">
                <a16:creationId xmlns:a16="http://schemas.microsoft.com/office/drawing/2014/main" id="{07FEC734-ED7C-9820-5FC9-D14DCC6CEC79}"/>
              </a:ext>
            </a:extLst>
          </p:cNvPr>
          <p:cNvSpPr txBox="1"/>
          <p:nvPr/>
        </p:nvSpPr>
        <p:spPr>
          <a:xfrm>
            <a:off x="3546828" y="766157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505" name="ETL">
            <a:extLst>
              <a:ext uri="{FF2B5EF4-FFF2-40B4-BE49-F238E27FC236}">
                <a16:creationId xmlns:a16="http://schemas.microsoft.com/office/drawing/2014/main" id="{F7629E61-2F1D-81A4-2B48-F20E734DC542}"/>
              </a:ext>
            </a:extLst>
          </p:cNvPr>
          <p:cNvSpPr txBox="1"/>
          <p:nvPr/>
        </p:nvSpPr>
        <p:spPr>
          <a:xfrm>
            <a:off x="4781094" y="767745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506" name="RD">
            <a:extLst>
              <a:ext uri="{FF2B5EF4-FFF2-40B4-BE49-F238E27FC236}">
                <a16:creationId xmlns:a16="http://schemas.microsoft.com/office/drawing/2014/main" id="{B4111632-E208-8DF1-255E-D3EC6778161E}"/>
              </a:ext>
            </a:extLst>
          </p:cNvPr>
          <p:cNvSpPr txBox="1"/>
          <p:nvPr/>
        </p:nvSpPr>
        <p:spPr>
          <a:xfrm>
            <a:off x="7168399" y="76956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507" name="RVP">
            <a:extLst>
              <a:ext uri="{FF2B5EF4-FFF2-40B4-BE49-F238E27FC236}">
                <a16:creationId xmlns:a16="http://schemas.microsoft.com/office/drawing/2014/main" id="{61192008-95E6-D51D-152D-D1D4AF4E52E3}"/>
              </a:ext>
            </a:extLst>
          </p:cNvPr>
          <p:cNvSpPr txBox="1"/>
          <p:nvPr/>
        </p:nvSpPr>
        <p:spPr>
          <a:xfrm>
            <a:off x="8307723" y="780768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508" name="SVP">
            <a:extLst>
              <a:ext uri="{FF2B5EF4-FFF2-40B4-BE49-F238E27FC236}">
                <a16:creationId xmlns:a16="http://schemas.microsoft.com/office/drawing/2014/main" id="{C8BA14C0-C4A9-318D-9F2E-1611B6DD0672}"/>
              </a:ext>
            </a:extLst>
          </p:cNvPr>
          <p:cNvSpPr txBox="1"/>
          <p:nvPr/>
        </p:nvSpPr>
        <p:spPr>
          <a:xfrm>
            <a:off x="9520449" y="776317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509" name="RD">
            <a:extLst>
              <a:ext uri="{FF2B5EF4-FFF2-40B4-BE49-F238E27FC236}">
                <a16:creationId xmlns:a16="http://schemas.microsoft.com/office/drawing/2014/main" id="{2D3CE496-5C04-71DA-8E5D-96111B629E20}"/>
              </a:ext>
            </a:extLst>
          </p:cNvPr>
          <p:cNvSpPr txBox="1"/>
          <p:nvPr/>
        </p:nvSpPr>
        <p:spPr>
          <a:xfrm>
            <a:off x="5957495" y="76592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E43083B0-2692-7BD3-8D84-686FF6B5A940}"/>
              </a:ext>
            </a:extLst>
          </p:cNvPr>
          <p:cNvSpPr/>
          <p:nvPr/>
        </p:nvSpPr>
        <p:spPr>
          <a:xfrm flipV="1">
            <a:off x="4808156" y="1208764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1" name="Line">
            <a:extLst>
              <a:ext uri="{FF2B5EF4-FFF2-40B4-BE49-F238E27FC236}">
                <a16:creationId xmlns:a16="http://schemas.microsoft.com/office/drawing/2014/main" id="{D14D22A2-DD07-C921-981B-E8B771764510}"/>
              </a:ext>
            </a:extLst>
          </p:cNvPr>
          <p:cNvSpPr/>
          <p:nvPr/>
        </p:nvSpPr>
        <p:spPr>
          <a:xfrm>
            <a:off x="3539480" y="1211602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TT">
            <a:extLst>
              <a:ext uri="{FF2B5EF4-FFF2-40B4-BE49-F238E27FC236}">
                <a16:creationId xmlns:a16="http://schemas.microsoft.com/office/drawing/2014/main" id="{B9F10A58-0786-A066-B2E2-7507D40E108A}"/>
              </a:ext>
            </a:extLst>
          </p:cNvPr>
          <p:cNvSpPr txBox="1"/>
          <p:nvPr/>
        </p:nvSpPr>
        <p:spPr>
          <a:xfrm>
            <a:off x="3483328" y="1907431"/>
            <a:ext cx="130810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>
                <a:solidFill>
                  <a:schemeClr val="tx2"/>
                </a:solidFill>
                <a:latin typeface="Helvetica" pitchFamily="2" charset="0"/>
              </a:rPr>
              <a:t>Customer Qualified</a:t>
            </a:r>
            <a:endParaRPr sz="1400" b="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13" name="TT">
            <a:extLst>
              <a:ext uri="{FF2B5EF4-FFF2-40B4-BE49-F238E27FC236}">
                <a16:creationId xmlns:a16="http://schemas.microsoft.com/office/drawing/2014/main" id="{D48A1B7B-58F8-E261-39EC-36E2A5505940}"/>
              </a:ext>
            </a:extLst>
          </p:cNvPr>
          <p:cNvSpPr txBox="1"/>
          <p:nvPr/>
        </p:nvSpPr>
        <p:spPr>
          <a:xfrm>
            <a:off x="4706538" y="1903421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63C8C8"/>
                </a:solidFill>
                <a:latin typeface="Helvetica" pitchFamily="2" charset="0"/>
              </a:rPr>
              <a:t>Executive Team Leader</a:t>
            </a:r>
            <a:endParaRPr sz="1400" b="0" kern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514" name="TT">
            <a:extLst>
              <a:ext uri="{FF2B5EF4-FFF2-40B4-BE49-F238E27FC236}">
                <a16:creationId xmlns:a16="http://schemas.microsoft.com/office/drawing/2014/main" id="{3C9BD9D9-0603-B2A5-3644-F91B5E467447}"/>
              </a:ext>
            </a:extLst>
          </p:cNvPr>
          <p:cNvSpPr txBox="1"/>
          <p:nvPr/>
        </p:nvSpPr>
        <p:spPr>
          <a:xfrm>
            <a:off x="5993915" y="190743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>
                <a:solidFill>
                  <a:schemeClr val="tx2"/>
                </a:solidFill>
                <a:latin typeface="Helvetica" pitchFamily="2" charset="0"/>
              </a:rPr>
              <a:t>Regional Coordinator</a:t>
            </a:r>
            <a:endParaRPr sz="1400" b="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15" name="TT">
            <a:extLst>
              <a:ext uri="{FF2B5EF4-FFF2-40B4-BE49-F238E27FC236}">
                <a16:creationId xmlns:a16="http://schemas.microsoft.com/office/drawing/2014/main" id="{A5002306-AB08-E428-20EC-7F9C4DD2F895}"/>
              </a:ext>
            </a:extLst>
          </p:cNvPr>
          <p:cNvSpPr txBox="1"/>
          <p:nvPr/>
        </p:nvSpPr>
        <p:spPr>
          <a:xfrm>
            <a:off x="7144936" y="190342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63C8C8"/>
                </a:solidFill>
                <a:latin typeface="Helvetica" pitchFamily="2" charset="0"/>
              </a:rPr>
              <a:t>Regional Director</a:t>
            </a:r>
            <a:endParaRPr sz="1400" b="0" kern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516" name="TT">
            <a:extLst>
              <a:ext uri="{FF2B5EF4-FFF2-40B4-BE49-F238E27FC236}">
                <a16:creationId xmlns:a16="http://schemas.microsoft.com/office/drawing/2014/main" id="{6DCDC2B3-7ADE-629C-141C-44A887B13CD4}"/>
              </a:ext>
            </a:extLst>
          </p:cNvPr>
          <p:cNvSpPr txBox="1"/>
          <p:nvPr/>
        </p:nvSpPr>
        <p:spPr>
          <a:xfrm>
            <a:off x="8226664" y="1903422"/>
            <a:ext cx="140970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Helvetica" pitchFamily="2" charset="0"/>
              </a:rPr>
              <a:t>Regional Vice President</a:t>
            </a:r>
            <a:endParaRPr sz="1400" b="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17" name="TT">
            <a:extLst>
              <a:ext uri="{FF2B5EF4-FFF2-40B4-BE49-F238E27FC236}">
                <a16:creationId xmlns:a16="http://schemas.microsoft.com/office/drawing/2014/main" id="{97B57D16-32FF-F06C-C3B1-628C256D8A74}"/>
              </a:ext>
            </a:extLst>
          </p:cNvPr>
          <p:cNvSpPr txBox="1"/>
          <p:nvPr/>
        </p:nvSpPr>
        <p:spPr>
          <a:xfrm>
            <a:off x="9384719" y="1903422"/>
            <a:ext cx="143533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63C8C8"/>
                </a:solidFill>
                <a:latin typeface="Helvetica" pitchFamily="2" charset="0"/>
              </a:rPr>
              <a:t>Senior Vice President</a:t>
            </a:r>
            <a:endParaRPr sz="1400" b="0" kern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518" name="TT">
            <a:extLst>
              <a:ext uri="{FF2B5EF4-FFF2-40B4-BE49-F238E27FC236}">
                <a16:creationId xmlns:a16="http://schemas.microsoft.com/office/drawing/2014/main" id="{0E521087-2EFC-904A-C57E-A8312643E777}"/>
              </a:ext>
            </a:extLst>
          </p:cNvPr>
          <p:cNvSpPr txBox="1"/>
          <p:nvPr/>
        </p:nvSpPr>
        <p:spPr>
          <a:xfrm>
            <a:off x="1385161" y="1532187"/>
            <a:ext cx="1859249" cy="9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8C8"/>
                </a:solidFill>
                <a:latin typeface="Helvetica" pitchFamily="2" charset="0"/>
              </a:rPr>
              <a:t>I</a:t>
            </a:r>
            <a:r>
              <a:rPr lang="en-US" sz="1600" b="0" kern="0" dirty="0">
                <a:solidFill>
                  <a:schemeClr val="tx2"/>
                </a:solidFill>
                <a:latin typeface="Helvetica" pitchFamily="2" charset="0"/>
              </a:rPr>
              <a:t>ndependent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8C8"/>
                </a:solidFill>
                <a:latin typeface="Helvetica" pitchFamily="2" charset="0"/>
              </a:rPr>
              <a:t>B</a:t>
            </a:r>
            <a:r>
              <a:rPr lang="en-US" sz="1600" b="0" kern="0" dirty="0">
                <a:solidFill>
                  <a:schemeClr val="tx2"/>
                </a:solidFill>
                <a:latin typeface="Helvetica" pitchFamily="2" charset="0"/>
              </a:rPr>
              <a:t>usiness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8C8"/>
                </a:solidFill>
                <a:latin typeface="Helvetica" pitchFamily="2" charset="0"/>
              </a:rPr>
              <a:t>O</a:t>
            </a:r>
            <a:r>
              <a:rPr lang="en-US" sz="1600" b="0" kern="0" dirty="0">
                <a:solidFill>
                  <a:schemeClr val="tx2"/>
                </a:solidFill>
                <a:latin typeface="Helvetica" pitchFamily="2" charset="0"/>
              </a:rPr>
              <a:t>wner</a:t>
            </a:r>
            <a:endParaRPr sz="1600" b="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20" name="IT WILL MOTIVATE YOU">
            <a:extLst>
              <a:ext uri="{FF2B5EF4-FFF2-40B4-BE49-F238E27FC236}">
                <a16:creationId xmlns:a16="http://schemas.microsoft.com/office/drawing/2014/main" id="{029886E5-6827-68C7-A914-68B68A50F827}"/>
              </a:ext>
            </a:extLst>
          </p:cNvPr>
          <p:cNvSpPr txBox="1"/>
          <p:nvPr/>
        </p:nvSpPr>
        <p:spPr>
          <a:xfrm>
            <a:off x="904875" y="2691491"/>
            <a:ext cx="10495402" cy="175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ctr" defTabSz="292606" rtl="0" latinLnBrk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 sz="14800" b="0" i="0" u="none" strike="noStrike" cap="none" spc="-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46303">
              <a:spcBef>
                <a:spcPts val="400"/>
              </a:spcBef>
            </a:pPr>
            <a:r>
              <a:rPr lang="en-US" sz="5400" kern="0" spc="-250" dirty="0">
                <a:solidFill>
                  <a:schemeClr val="tx2"/>
                </a:solidFill>
                <a:latin typeface="Helvetica" pitchFamily="2" charset="0"/>
              </a:rPr>
              <a:t>Follow the Plan</a:t>
            </a:r>
          </a:p>
        </p:txBody>
      </p:sp>
      <p:sp>
        <p:nvSpPr>
          <p:cNvPr id="521" name="Line">
            <a:extLst>
              <a:ext uri="{FF2B5EF4-FFF2-40B4-BE49-F238E27FC236}">
                <a16:creationId xmlns:a16="http://schemas.microsoft.com/office/drawing/2014/main" id="{3B3B9D5F-1CF9-95E3-1B93-3B11463BE769}"/>
              </a:ext>
            </a:extLst>
          </p:cNvPr>
          <p:cNvSpPr/>
          <p:nvPr/>
        </p:nvSpPr>
        <p:spPr>
          <a:xfrm>
            <a:off x="1020313" y="2587274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Line">
            <a:extLst>
              <a:ext uri="{FF2B5EF4-FFF2-40B4-BE49-F238E27FC236}">
                <a16:creationId xmlns:a16="http://schemas.microsoft.com/office/drawing/2014/main" id="{02B1E63B-F0E7-00EF-8EED-0F0D775FD0AD}"/>
              </a:ext>
            </a:extLst>
          </p:cNvPr>
          <p:cNvSpPr/>
          <p:nvPr/>
        </p:nvSpPr>
        <p:spPr>
          <a:xfrm>
            <a:off x="1020312" y="4276461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This is Your Business Plan">
            <a:extLst>
              <a:ext uri="{FF2B5EF4-FFF2-40B4-BE49-F238E27FC236}">
                <a16:creationId xmlns:a16="http://schemas.microsoft.com/office/drawing/2014/main" id="{DC78381E-74B9-5D2A-704D-0AED4A09F897}"/>
              </a:ext>
            </a:extLst>
          </p:cNvPr>
          <p:cNvSpPr txBox="1"/>
          <p:nvPr/>
        </p:nvSpPr>
        <p:spPr>
          <a:xfrm>
            <a:off x="19038" y="3500147"/>
            <a:ext cx="12172961" cy="68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sz="3200" kern="0" spc="-170" dirty="0">
                <a:solidFill>
                  <a:schemeClr val="tx2"/>
                </a:solidFill>
                <a:latin typeface="Helvetica" pitchFamily="2" charset="0"/>
              </a:rPr>
              <a:t>T</a:t>
            </a:r>
            <a:r>
              <a:rPr lang="en-US" sz="3200" kern="0" spc="-170" dirty="0">
                <a:solidFill>
                  <a:schemeClr val="tx2"/>
                </a:solidFill>
                <a:latin typeface="Helvetica" pitchFamily="2" charset="0"/>
              </a:rPr>
              <a:t>hink of this as your </a:t>
            </a:r>
            <a:r>
              <a:rPr lang="en-US" sz="3200" b="1" kern="0" spc="-170" dirty="0">
                <a:solidFill>
                  <a:schemeClr val="tx2"/>
                </a:solidFill>
                <a:latin typeface="Helvetica" pitchFamily="2" charset="0"/>
              </a:rPr>
              <a:t>“</a:t>
            </a:r>
            <a:r>
              <a:rPr lang="en-US" sz="3200" b="1" kern="0" spc="-170" dirty="0">
                <a:solidFill>
                  <a:srgbClr val="63C8C8"/>
                </a:solidFill>
                <a:latin typeface="Helvetica" pitchFamily="2" charset="0"/>
              </a:rPr>
              <a:t>Road Map</a:t>
            </a:r>
            <a:r>
              <a:rPr lang="en-US" sz="3200" kern="0" spc="-170" dirty="0">
                <a:solidFill>
                  <a:schemeClr val="tx2"/>
                </a:solidFill>
                <a:latin typeface="Helvetica" pitchFamily="2" charset="0"/>
              </a:rPr>
              <a:t>” or </a:t>
            </a:r>
            <a:r>
              <a:rPr lang="en-US" sz="3200" b="1" kern="0" spc="-170" dirty="0">
                <a:solidFill>
                  <a:schemeClr val="tx2"/>
                </a:solidFill>
                <a:latin typeface="Helvetica" pitchFamily="2" charset="0"/>
              </a:rPr>
              <a:t>“</a:t>
            </a:r>
            <a:r>
              <a:rPr sz="3200" b="1" kern="0" spc="-170" dirty="0">
                <a:solidFill>
                  <a:srgbClr val="63C8C8"/>
                </a:solidFill>
                <a:latin typeface="Helvetica" pitchFamily="2" charset="0"/>
              </a:rPr>
              <a:t>Business Plan</a:t>
            </a:r>
            <a:r>
              <a:rPr lang="en-US" sz="3200" b="1" kern="0" spc="-170" dirty="0">
                <a:solidFill>
                  <a:schemeClr val="tx2"/>
                </a:solidFill>
                <a:latin typeface="Helvetica" pitchFamily="2" charset="0"/>
              </a:rPr>
              <a:t>"</a:t>
            </a:r>
            <a:endParaRPr sz="3200" b="1" kern="0" spc="-17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24" name="Your Business is Growing…">
            <a:extLst>
              <a:ext uri="{FF2B5EF4-FFF2-40B4-BE49-F238E27FC236}">
                <a16:creationId xmlns:a16="http://schemas.microsoft.com/office/drawing/2014/main" id="{B37E34DC-4F9C-3B9C-5C9E-F4C0D3C87B45}"/>
              </a:ext>
            </a:extLst>
          </p:cNvPr>
          <p:cNvSpPr txBox="1"/>
          <p:nvPr/>
        </p:nvSpPr>
        <p:spPr>
          <a:xfrm>
            <a:off x="3794346" y="5081605"/>
            <a:ext cx="4831896" cy="1235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chemeClr val="tx2"/>
                </a:solidFill>
                <a:latin typeface="Helvetica" pitchFamily="2" charset="0"/>
                <a:sym typeface="Helvetica"/>
              </a:rPr>
              <a:t>Your Business is </a:t>
            </a:r>
            <a:r>
              <a:rPr sz="2800" b="1" kern="0" spc="-129" dirty="0">
                <a:solidFill>
                  <a:srgbClr val="63C8C8"/>
                </a:solidFill>
                <a:latin typeface="Helvetica" pitchFamily="2" charset="0"/>
                <a:sym typeface="Helvetica"/>
              </a:rPr>
              <a:t>Growing</a:t>
            </a:r>
          </a:p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chemeClr val="tx2"/>
                </a:solidFill>
                <a:latin typeface="Helvetica" pitchFamily="2" charset="0"/>
                <a:sym typeface="Helvetica"/>
              </a:rPr>
              <a:t>You </a:t>
            </a:r>
            <a:r>
              <a:rPr lang="en-AU" sz="2800" kern="0" spc="-129" dirty="0">
                <a:solidFill>
                  <a:schemeClr val="tx2"/>
                </a:solidFill>
                <a:latin typeface="Helvetica" pitchFamily="2" charset="0"/>
                <a:sym typeface="Helvetica"/>
              </a:rPr>
              <a:t>G</a:t>
            </a:r>
            <a:r>
              <a:rPr sz="2800" kern="0" spc="-129" dirty="0">
                <a:solidFill>
                  <a:schemeClr val="tx2"/>
                </a:solidFill>
                <a:latin typeface="Helvetica" pitchFamily="2" charset="0"/>
                <a:sym typeface="Helvetica"/>
              </a:rPr>
              <a:t>et Paid </a:t>
            </a:r>
            <a:r>
              <a:rPr sz="2800" b="1" kern="0" spc="-129" dirty="0">
                <a:solidFill>
                  <a:srgbClr val="63C8C8"/>
                </a:solidFill>
                <a:latin typeface="Helvetica" pitchFamily="2" charset="0"/>
                <a:sym typeface="Helvetica"/>
              </a:rPr>
              <a:t>More</a:t>
            </a:r>
            <a:r>
              <a:rPr lang="en-US" sz="2800" kern="0" spc="-129" dirty="0">
                <a:solidFill>
                  <a:srgbClr val="63C8C8"/>
                </a:solidFill>
                <a:latin typeface="Helvetica" pitchFamily="2" charset="0"/>
                <a:sym typeface="Helvetica"/>
              </a:rPr>
              <a:t> &amp; </a:t>
            </a:r>
            <a:r>
              <a:rPr lang="en-US" sz="2800" b="1" kern="0" spc="-129" dirty="0">
                <a:solidFill>
                  <a:srgbClr val="63C8C8"/>
                </a:solidFill>
                <a:latin typeface="Helvetica" pitchFamily="2" charset="0"/>
                <a:sym typeface="Helvetica"/>
              </a:rPr>
              <a:t>Better</a:t>
            </a:r>
            <a:endParaRPr sz="2800" b="1" kern="0" spc="-129" dirty="0">
              <a:solidFill>
                <a:srgbClr val="63C8C8"/>
              </a:solidFill>
              <a:latin typeface="Helvetica" pitchFamily="2" charset="0"/>
              <a:sym typeface="Helvetica"/>
            </a:endParaRPr>
          </a:p>
        </p:txBody>
      </p:sp>
      <p:sp>
        <p:nvSpPr>
          <p:cNvPr id="525" name="This is Your Business Plan">
            <a:extLst>
              <a:ext uri="{FF2B5EF4-FFF2-40B4-BE49-F238E27FC236}">
                <a16:creationId xmlns:a16="http://schemas.microsoft.com/office/drawing/2014/main" id="{4BA8F123-E7AE-E853-95BE-4A91EAF079C2}"/>
              </a:ext>
            </a:extLst>
          </p:cNvPr>
          <p:cNvSpPr txBox="1"/>
          <p:nvPr/>
        </p:nvSpPr>
        <p:spPr>
          <a:xfrm>
            <a:off x="1487407" y="4360822"/>
            <a:ext cx="9909119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chemeClr val="tx2"/>
                </a:solidFill>
                <a:latin typeface="Helvetica" pitchFamily="2" charset="0"/>
              </a:rPr>
              <a:t>The higher of an EARNED POSITION you achieve…</a:t>
            </a:r>
            <a:endParaRPr sz="3600" kern="0" spc="-17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26" name="Compensation Plan – Personal Residual Income">
            <a:extLst>
              <a:ext uri="{FF2B5EF4-FFF2-40B4-BE49-F238E27FC236}">
                <a16:creationId xmlns:a16="http://schemas.microsoft.com/office/drawing/2014/main" id="{CE685E6D-7068-F9C7-9435-5A189261ED26}"/>
              </a:ext>
            </a:extLst>
          </p:cNvPr>
          <p:cNvSpPr txBox="1"/>
          <p:nvPr/>
        </p:nvSpPr>
        <p:spPr>
          <a:xfrm>
            <a:off x="9520" y="248905"/>
            <a:ext cx="1217296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228600" hangingPunct="0">
              <a:spcBef>
                <a:spcPct val="0"/>
              </a:spcBef>
              <a:spcAft>
                <a:spcPct val="0"/>
              </a:spcAft>
              <a:defRPr cap="all" spc="-1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500" kern="0" cap="all" spc="-75">
                <a:solidFill>
                  <a:schemeClr val="tx2"/>
                </a:solidFill>
                <a:latin typeface="Helvetica" pitchFamily="2" charset="0"/>
                <a:sym typeface="Helvetica"/>
              </a:rPr>
              <a:t>Compensation Plan – </a:t>
            </a:r>
            <a:r>
              <a:rPr lang="en-US" sz="2500" b="1" kern="0" cap="all" spc="-75">
                <a:solidFill>
                  <a:schemeClr val="tx2"/>
                </a:solidFill>
                <a:latin typeface="Helvetica" pitchFamily="2" charset="0"/>
                <a:sym typeface="Helvetica"/>
              </a:rPr>
              <a:t>Earned Positions</a:t>
            </a:r>
            <a:endParaRPr sz="2500" b="1" kern="0" cap="all" spc="-75">
              <a:solidFill>
                <a:schemeClr val="tx2"/>
              </a:solidFill>
              <a:latin typeface="Helvetica" pitchFamily="2" charset="0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D61AF-5D9A-67A7-99F8-9C3C0680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32" y="1302978"/>
            <a:ext cx="585356" cy="58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8E94-CCAE-9F23-FBD7-3E1A31C9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87" y="1302978"/>
            <a:ext cx="585356" cy="58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DBA6F-DA94-3239-C428-5B416EE4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426" y="1302978"/>
            <a:ext cx="585356" cy="58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EA16B-6F94-8137-DBD7-62D006765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084" y="1302978"/>
            <a:ext cx="585356" cy="58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10E87-488D-6ADC-C250-065FDCD98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704" y="1302978"/>
            <a:ext cx="585356" cy="585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12E9D-03C7-D336-8706-874E34C93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8685" y="1302978"/>
            <a:ext cx="585356" cy="585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6D39BE-3DEB-7B6B-D3C8-4734048EA673}"/>
              </a:ext>
            </a:extLst>
          </p:cNvPr>
          <p:cNvGrpSpPr/>
          <p:nvPr/>
        </p:nvGrpSpPr>
        <p:grpSpPr>
          <a:xfrm>
            <a:off x="1239540" y="925136"/>
            <a:ext cx="1737626" cy="502571"/>
            <a:chOff x="356168" y="949543"/>
            <a:chExt cx="1737626" cy="502571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55D68A77-56E8-8BE4-4759-405532AB4B5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C23EDA-6E57-D472-A941-E4A184CE356A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11" name="TT">
              <a:extLst>
                <a:ext uri="{FF2B5EF4-FFF2-40B4-BE49-F238E27FC236}">
                  <a16:creationId xmlns:a16="http://schemas.microsoft.com/office/drawing/2014/main" id="{78B3E9EF-D7C1-173F-4B7D-497410D338C7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A4B21D-EE2C-1693-5FFF-C321A5FD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48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9126F49-5FAE-B518-13C1-A9581D4F2C8E}"/>
              </a:ext>
            </a:extLst>
          </p:cNvPr>
          <p:cNvGrpSpPr/>
          <p:nvPr/>
        </p:nvGrpSpPr>
        <p:grpSpPr>
          <a:xfrm>
            <a:off x="5779478" y="1597920"/>
            <a:ext cx="6481430" cy="4645087"/>
            <a:chOff x="11558955" y="3195839"/>
            <a:chExt cx="12962859" cy="9290174"/>
          </a:xfrm>
          <a:effectLst/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5524D8-19BE-E39B-0255-3B6244DB8F57}"/>
                </a:ext>
              </a:extLst>
            </p:cNvPr>
            <p:cNvGrpSpPr/>
            <p:nvPr/>
          </p:nvGrpSpPr>
          <p:grpSpPr>
            <a:xfrm>
              <a:off x="11671250" y="8879920"/>
              <a:ext cx="8982137" cy="1249217"/>
              <a:chOff x="4399807" y="4393085"/>
              <a:chExt cx="4316187" cy="62460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61A7B7-3C89-698E-1113-BC0012246A09}"/>
                  </a:ext>
                </a:extLst>
              </p:cNvPr>
              <p:cNvSpPr txBox="1"/>
              <p:nvPr/>
            </p:nvSpPr>
            <p:spPr>
              <a:xfrm>
                <a:off x="6306907" y="4730370"/>
                <a:ext cx="2409087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i="1" dirty="0">
                    <a:solidFill>
                      <a:schemeClr val="tx2"/>
                    </a:solidFill>
                    <a:latin typeface="Helvetica" pitchFamily="2" charset="0"/>
                    <a:cs typeface="Helvetica"/>
                  </a:rPr>
                  <a:t>Broadband</a:t>
                </a:r>
                <a:endParaRPr lang="en-US" sz="1400" b="1" i="1" dirty="0">
                  <a:solidFill>
                    <a:schemeClr val="tx2"/>
                  </a:solidFill>
                  <a:latin typeface="Helvetica" pitchFamily="2" charset="0"/>
                  <a:cs typeface="Helvetica"/>
                </a:endParaRPr>
              </a:p>
            </p:txBody>
          </p:sp>
          <p:sp>
            <p:nvSpPr>
              <p:cNvPr id="9" name="Up Arrow 18">
                <a:extLst>
                  <a:ext uri="{FF2B5EF4-FFF2-40B4-BE49-F238E27FC236}">
                    <a16:creationId xmlns:a16="http://schemas.microsoft.com/office/drawing/2014/main" id="{DAE5E13F-CF2A-2291-5CFF-08A6DECC7941}"/>
                  </a:ext>
                </a:extLst>
              </p:cNvPr>
              <p:cNvSpPr/>
              <p:nvPr/>
            </p:nvSpPr>
            <p:spPr>
              <a:xfrm rot="5400000">
                <a:off x="5138718" y="3654174"/>
                <a:ext cx="334493" cy="1812316"/>
              </a:xfrm>
              <a:prstGeom prst="upArrow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>
                  <a:solidFill>
                    <a:schemeClr val="tx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4" name="Up Arrow 18">
              <a:extLst>
                <a:ext uri="{FF2B5EF4-FFF2-40B4-BE49-F238E27FC236}">
                  <a16:creationId xmlns:a16="http://schemas.microsoft.com/office/drawing/2014/main" id="{6843BEB4-8EAE-D49B-CA45-ECB35EE750F0}"/>
                </a:ext>
              </a:extLst>
            </p:cNvPr>
            <p:cNvSpPr/>
            <p:nvPr/>
          </p:nvSpPr>
          <p:spPr>
            <a:xfrm rot="5400000">
              <a:off x="15233752" y="2644742"/>
              <a:ext cx="668986" cy="7684526"/>
            </a:xfrm>
            <a:prstGeom prst="upArrow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18" name="Up Arrow 18">
              <a:extLst>
                <a:ext uri="{FF2B5EF4-FFF2-40B4-BE49-F238E27FC236}">
                  <a16:creationId xmlns:a16="http://schemas.microsoft.com/office/drawing/2014/main" id="{FA5BAE6A-3A84-F1B5-6D25-CB05AE282A33}"/>
                </a:ext>
              </a:extLst>
            </p:cNvPr>
            <p:cNvSpPr/>
            <p:nvPr/>
          </p:nvSpPr>
          <p:spPr>
            <a:xfrm rot="5400000">
              <a:off x="13165463" y="1928333"/>
              <a:ext cx="668986" cy="3882002"/>
            </a:xfrm>
            <a:prstGeom prst="upArrow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59BCB-415B-27E1-6807-9636DB46C9AE}"/>
                </a:ext>
              </a:extLst>
            </p:cNvPr>
            <p:cNvSpPr txBox="1"/>
            <p:nvPr/>
          </p:nvSpPr>
          <p:spPr>
            <a:xfrm>
              <a:off x="15614931" y="4370187"/>
              <a:ext cx="5260796" cy="57464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i="1">
                  <a:solidFill>
                    <a:schemeClr val="tx2"/>
                  </a:solidFill>
                  <a:latin typeface="Helvetica" pitchFamily="2" charset="0"/>
                  <a:cs typeface="Helvetica"/>
                </a:rPr>
                <a:t>Electricity &amp; Gas</a:t>
              </a:r>
              <a:endParaRPr lang="en-US" sz="1400" b="1" i="1">
                <a:solidFill>
                  <a:schemeClr val="tx2"/>
                </a:solidFill>
                <a:latin typeface="Helvetica" pitchFamily="2" charset="0"/>
                <a:cs typeface="Helvetica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CD01DC-2947-D40A-57B6-52732FF7B98F}"/>
                </a:ext>
              </a:extLst>
            </p:cNvPr>
            <p:cNvGrpSpPr/>
            <p:nvPr/>
          </p:nvGrpSpPr>
          <p:grpSpPr>
            <a:xfrm>
              <a:off x="11630164" y="11251696"/>
              <a:ext cx="12195794" cy="1234317"/>
              <a:chOff x="4368236" y="5578980"/>
              <a:chExt cx="5951404" cy="6171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9C416C-4732-CA4C-A939-A946CE18715D}"/>
                  </a:ext>
                </a:extLst>
              </p:cNvPr>
              <p:cNvSpPr txBox="1"/>
              <p:nvPr/>
            </p:nvSpPr>
            <p:spPr>
              <a:xfrm>
                <a:off x="8260236" y="5908815"/>
                <a:ext cx="2059404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i="1" dirty="0">
                    <a:solidFill>
                      <a:schemeClr val="tx2"/>
                    </a:solidFill>
                    <a:latin typeface="Helvetica" pitchFamily="2" charset="0"/>
                    <a:cs typeface="Helvetica"/>
                  </a:rPr>
                  <a:t>Mobile</a:t>
                </a:r>
                <a:endParaRPr lang="en-US" sz="1400" b="1" i="1" dirty="0">
                  <a:solidFill>
                    <a:schemeClr val="tx2"/>
                  </a:solidFill>
                  <a:latin typeface="Helvetica" pitchFamily="2" charset="0"/>
                  <a:cs typeface="Helvetica"/>
                </a:endParaRPr>
              </a:p>
            </p:txBody>
          </p:sp>
          <p:sp>
            <p:nvSpPr>
              <p:cNvPr id="24" name="Up Arrow 23">
                <a:extLst>
                  <a:ext uri="{FF2B5EF4-FFF2-40B4-BE49-F238E27FC236}">
                    <a16:creationId xmlns:a16="http://schemas.microsoft.com/office/drawing/2014/main" id="{7E767604-0C85-635B-AA55-B48A54B3CA24}"/>
                  </a:ext>
                </a:extLst>
              </p:cNvPr>
              <p:cNvSpPr/>
              <p:nvPr/>
            </p:nvSpPr>
            <p:spPr>
              <a:xfrm rot="5400000">
                <a:off x="6083562" y="3863654"/>
                <a:ext cx="334493" cy="3765146"/>
              </a:xfrm>
              <a:prstGeom prst="upArrow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schemeClr val="tx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2E79CF-9BDD-A20C-44F6-874B57B47031}"/>
                </a:ext>
              </a:extLst>
            </p:cNvPr>
            <p:cNvSpPr txBox="1"/>
            <p:nvPr/>
          </p:nvSpPr>
          <p:spPr>
            <a:xfrm>
              <a:off x="19605766" y="6905043"/>
              <a:ext cx="4916048" cy="574646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i="1">
                  <a:solidFill>
                    <a:schemeClr val="tx2"/>
                  </a:solidFill>
                  <a:latin typeface="Helvetica" pitchFamily="2" charset="0"/>
                  <a:cs typeface="Helvetica"/>
                </a:rPr>
                <a:t>Travel &amp; Lifestyle</a:t>
              </a:r>
              <a:endParaRPr lang="en-US" sz="1400" b="1" i="1">
                <a:solidFill>
                  <a:schemeClr val="tx2"/>
                </a:solidFill>
                <a:latin typeface="Helvetica" pitchFamily="2" charset="0"/>
                <a:cs typeface="Helvetica"/>
              </a:endParaRPr>
            </a:p>
          </p:txBody>
        </p:sp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477A95E5-E9A9-A654-D2B5-CA452B6E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993" y="3195839"/>
              <a:ext cx="4224678" cy="100922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F78784C-4C24-B985-D1A2-665A7DC3E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93230" y="5743325"/>
              <a:ext cx="2436314" cy="1029688"/>
            </a:xfrm>
            <a:prstGeom prst="rect">
              <a:avLst/>
            </a:prstGeom>
          </p:spPr>
        </p:pic>
        <p:pic>
          <p:nvPicPr>
            <p:cNvPr id="39" name="Picture 3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2033E2C-BF22-6239-3281-DC97F6F0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3612" y="8642001"/>
              <a:ext cx="2471715" cy="648606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7AF62DC2-9320-9FC6-9DE1-6BE5D22C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5766" y="11140183"/>
              <a:ext cx="3267304" cy="804740"/>
            </a:xfrm>
            <a:prstGeom prst="rect">
              <a:avLst/>
            </a:prstGeom>
          </p:spPr>
        </p:pic>
      </p:grpSp>
      <p:sp>
        <p:nvSpPr>
          <p:cNvPr id="170" name="U.S. RESIDENTIAL…"/>
          <p:cNvSpPr txBox="1"/>
          <p:nvPr/>
        </p:nvSpPr>
        <p:spPr>
          <a:xfrm>
            <a:off x="356879" y="1796701"/>
            <a:ext cx="5714415" cy="190224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377BC9"/>
                </a:solidFill>
                <a:latin typeface="Helvetica" pitchFamily="2" charset="0"/>
              </a:rPr>
              <a:t>RESIDENTIAL</a:t>
            </a:r>
            <a:endParaRPr sz="2400" spc="-18" dirty="0">
              <a:solidFill>
                <a:srgbClr val="377BC9"/>
              </a:solidFill>
              <a:latin typeface="Helvetica" pitchFamily="2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Energy</a:t>
            </a:r>
            <a:endParaRPr lang="en-AU" sz="1500" i="1" dirty="0">
              <a:solidFill>
                <a:schemeClr val="tx2"/>
              </a:solidFill>
              <a:latin typeface="Helvetica" pitchFamily="2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Travel &amp; Lifestyle</a:t>
            </a:r>
          </a:p>
        </p:txBody>
      </p:sp>
      <p:sp>
        <p:nvSpPr>
          <p:cNvPr id="171" name="U.S. BUSINESS…"/>
          <p:cNvSpPr txBox="1"/>
          <p:nvPr/>
        </p:nvSpPr>
        <p:spPr>
          <a:xfrm>
            <a:off x="356879" y="3658650"/>
            <a:ext cx="6481765" cy="245111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377BC9"/>
                </a:solidFill>
                <a:latin typeface="Helvetica" pitchFamily="2" charset="0"/>
              </a:rPr>
              <a:t>BUSINESS</a:t>
            </a:r>
            <a:endParaRPr sz="2400" spc="-18" dirty="0">
              <a:solidFill>
                <a:srgbClr val="377BC9"/>
              </a:solidFill>
              <a:latin typeface="Helvetica" pitchFamily="2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Energy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4G/5G 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VoIP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Phone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Helvetica" pitchFamily="2" charset="0"/>
              </a:rPr>
              <a:t>Payment Processing</a:t>
            </a:r>
            <a:endParaRPr sz="15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D8AB36-DAA6-6F0E-91EB-C50FF2762F94}"/>
              </a:ext>
            </a:extLst>
          </p:cNvPr>
          <p:cNvSpPr/>
          <p:nvPr/>
        </p:nvSpPr>
        <p:spPr>
          <a:xfrm>
            <a:off x="270902" y="885294"/>
            <a:ext cx="5586202" cy="676243"/>
          </a:xfrm>
          <a:prstGeom prst="roundRect">
            <a:avLst>
              <a:gd name="adj" fmla="val 5468"/>
            </a:avLst>
          </a:prstGeom>
          <a:solidFill>
            <a:srgbClr val="377BC9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A545C8-8989-F831-16FD-6C9896819BDF}"/>
              </a:ext>
            </a:extLst>
          </p:cNvPr>
          <p:cNvSpPr txBox="1"/>
          <p:nvPr/>
        </p:nvSpPr>
        <p:spPr>
          <a:xfrm>
            <a:off x="347220" y="965649"/>
            <a:ext cx="4706411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cs typeface="Helvetica"/>
              </a:rPr>
              <a:t>SERVICES 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Helvetica"/>
              </a:rPr>
              <a:t>-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Helvetica"/>
              </a:rPr>
              <a:t>Range from 1 - 4 Points or more</a:t>
            </a:r>
          </a:p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Helvetica" pitchFamily="2" charset="0"/>
                <a:cs typeface="Helvetica"/>
              </a:rPr>
              <a:t>CUSTOMERS </a:t>
            </a:r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Helvetica"/>
              </a:rPr>
              <a:t>- Can use multiple services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7F1A4E-6171-F33A-74CF-CDDBD4FD64F3}"/>
              </a:ext>
            </a:extLst>
          </p:cNvPr>
          <p:cNvGrpSpPr/>
          <p:nvPr/>
        </p:nvGrpSpPr>
        <p:grpSpPr>
          <a:xfrm>
            <a:off x="2760280" y="1796701"/>
            <a:ext cx="3096824" cy="4191724"/>
            <a:chOff x="5520559" y="3593401"/>
            <a:chExt cx="6193645" cy="8775714"/>
          </a:xfrm>
          <a:effectLst/>
        </p:grpSpPr>
        <p:sp>
          <p:nvSpPr>
            <p:cNvPr id="2" name="Rectangle: Rounded Corners 21">
              <a:extLst>
                <a:ext uri="{FF2B5EF4-FFF2-40B4-BE49-F238E27FC236}">
                  <a16:creationId xmlns:a16="http://schemas.microsoft.com/office/drawing/2014/main" id="{46041DE8-54CB-8D45-DE5A-3C2F85EC9568}"/>
                </a:ext>
              </a:extLst>
            </p:cNvPr>
            <p:cNvSpPr/>
            <p:nvPr/>
          </p:nvSpPr>
          <p:spPr>
            <a:xfrm>
              <a:off x="5520559" y="3593401"/>
              <a:ext cx="6193645" cy="8775714"/>
            </a:xfrm>
            <a:prstGeom prst="roundRect">
              <a:avLst>
                <a:gd name="adj" fmla="val 2121"/>
              </a:avLst>
            </a:prstGeom>
            <a:gradFill flip="none" rotWithShape="1">
              <a:gsLst>
                <a:gs pos="42000">
                  <a:srgbClr val="67C8C6"/>
                </a:gs>
                <a:gs pos="95000">
                  <a:srgbClr val="72DDDC"/>
                </a:gs>
              </a:gsLst>
              <a:path path="circle">
                <a:fillToRect l="100000" t="100000"/>
              </a:path>
              <a:tileRect r="-100000" b="-100000"/>
            </a:gra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1D56C3-DD93-010E-D981-57159D288863}"/>
                </a:ext>
              </a:extLst>
            </p:cNvPr>
            <p:cNvGrpSpPr/>
            <p:nvPr/>
          </p:nvGrpSpPr>
          <p:grpSpPr>
            <a:xfrm>
              <a:off x="5664327" y="5041546"/>
              <a:ext cx="6049875" cy="4773289"/>
              <a:chOff x="1342437" y="2123527"/>
              <a:chExt cx="3004209" cy="2386644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71A386-C3EB-EF8C-4AEE-BDE4B56E0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3847" y="2123527"/>
                <a:ext cx="1492226" cy="188388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21D5FE-D51E-944B-1827-B9D4A7786717}"/>
                  </a:ext>
                </a:extLst>
              </p:cNvPr>
              <p:cNvSpPr txBox="1"/>
              <p:nvPr/>
            </p:nvSpPr>
            <p:spPr>
              <a:xfrm>
                <a:off x="1342437" y="4016222"/>
                <a:ext cx="3004209" cy="493949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Helvetica" pitchFamily="2" charset="0"/>
                    <a:cs typeface="Helvetica"/>
                  </a:rPr>
                  <a:t>1 Customer</a:t>
                </a:r>
                <a:r>
                  <a:rPr lang="en-US" sz="2800" b="1" dirty="0">
                    <a:solidFill>
                      <a:schemeClr val="tx2"/>
                    </a:solidFill>
                    <a:latin typeface="Helvetica" pitchFamily="2" charset="0"/>
                    <a:cs typeface="Helvetica"/>
                  </a:rPr>
                  <a:t>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A39FA-AA6B-BA9E-3C08-B77326FE7D04}"/>
                </a:ext>
              </a:extLst>
            </p:cNvPr>
            <p:cNvSpPr txBox="1"/>
            <p:nvPr/>
          </p:nvSpPr>
          <p:spPr>
            <a:xfrm>
              <a:off x="6260359" y="3934726"/>
              <a:ext cx="4714044" cy="96653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  <a:cs typeface="Helvetica"/>
                </a:rPr>
                <a:t>Example: </a:t>
              </a:r>
              <a:endParaRPr lang="en-US" sz="2400" b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4C8B6-9942-9A6E-7AE5-24CCABB6D5C4}"/>
              </a:ext>
            </a:extLst>
          </p:cNvPr>
          <p:cNvGrpSpPr/>
          <p:nvPr/>
        </p:nvGrpSpPr>
        <p:grpSpPr>
          <a:xfrm>
            <a:off x="2820164" y="1623702"/>
            <a:ext cx="6242427" cy="4652182"/>
            <a:chOff x="5640328" y="3247404"/>
            <a:chExt cx="12484854" cy="9304363"/>
          </a:xfrm>
          <a:effectLst/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A493C9-59C5-FB88-C720-BC8DE0D891F7}"/>
                </a:ext>
              </a:extLst>
            </p:cNvPr>
            <p:cNvGrpSpPr/>
            <p:nvPr/>
          </p:nvGrpSpPr>
          <p:grpSpPr>
            <a:xfrm>
              <a:off x="12579106" y="3247404"/>
              <a:ext cx="1616148" cy="1882749"/>
              <a:chOff x="4822622" y="1496417"/>
              <a:chExt cx="808074" cy="9413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3AFF9F-D3AA-5FD6-841E-E676E82D6A29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A21B404-F431-CCDE-D4CD-F7567E93CF3A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schemeClr val="tx2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3BCD42-4982-D39A-DC36-657E3DA9F4BB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Helvetica" pitchFamily="2" charset="0"/>
                    </a:rPr>
                    <a:t>4</a:t>
                  </a:r>
                </a:p>
              </p:txBody>
            </p:sp>
          </p:grpSp>
          <p:sp>
            <p:nvSpPr>
              <p:cNvPr id="12" name="Rectangle: Rounded Corners 33">
                <a:extLst>
                  <a:ext uri="{FF2B5EF4-FFF2-40B4-BE49-F238E27FC236}">
                    <a16:creationId xmlns:a16="http://schemas.microsoft.com/office/drawing/2014/main" id="{7557F8DD-27EC-7A0F-FC1F-450C8601291C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Helvetica" pitchFamily="2" charset="0"/>
                  </a:rPr>
                  <a:t>POINTS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C32631-1067-9A30-AC56-1EE2AFE6CF8E}"/>
                </a:ext>
              </a:extLst>
            </p:cNvPr>
            <p:cNvGrpSpPr/>
            <p:nvPr/>
          </p:nvGrpSpPr>
          <p:grpSpPr>
            <a:xfrm>
              <a:off x="16509034" y="5771900"/>
              <a:ext cx="1616148" cy="1882749"/>
              <a:chOff x="4822622" y="1496417"/>
              <a:chExt cx="808074" cy="94137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CD567E-BCEE-744C-F3FA-ED5F03476B1D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4231FFC-C18C-A851-D009-EE43191970F6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schemeClr val="tx2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8E49B8-08F7-7E4B-2377-A4378190FA7E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b="1">
                      <a:solidFill>
                        <a:schemeClr val="bg1"/>
                      </a:solidFill>
                      <a:latin typeface="Helvetica" pitchFamily="2" charset="0"/>
                    </a:rPr>
                    <a:t>6</a:t>
                  </a:r>
                </a:p>
              </p:txBody>
            </p:sp>
          </p:grpSp>
          <p:sp>
            <p:nvSpPr>
              <p:cNvPr id="19" name="Rectangle: Rounded Corners 33">
                <a:extLst>
                  <a:ext uri="{FF2B5EF4-FFF2-40B4-BE49-F238E27FC236}">
                    <a16:creationId xmlns:a16="http://schemas.microsoft.com/office/drawing/2014/main" id="{0E3F27A2-718D-3D01-60CE-51E8738A3D5F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Helvetica" pitchFamily="2" charset="0"/>
                  </a:rPr>
                  <a:t>POINTS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9C4913-0105-3B69-74BC-2FBD461F940A}"/>
                </a:ext>
              </a:extLst>
            </p:cNvPr>
            <p:cNvGrpSpPr/>
            <p:nvPr/>
          </p:nvGrpSpPr>
          <p:grpSpPr>
            <a:xfrm>
              <a:off x="12894704" y="8457853"/>
              <a:ext cx="1616148" cy="1882749"/>
              <a:chOff x="4822622" y="1496417"/>
              <a:chExt cx="808074" cy="94137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5D80322-9FE9-3F27-FB83-9B339F0309D2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30E06E3-6D90-76A5-3499-68112179AE54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schemeClr val="tx2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8D46893-028B-7483-19C1-99B3DF56777C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b="1" dirty="0">
                      <a:solidFill>
                        <a:schemeClr val="bg1"/>
                      </a:solidFill>
                      <a:latin typeface="Helvetica" pitchFamily="2" charset="0"/>
                    </a:rPr>
                    <a:t>2</a:t>
                  </a:r>
                </a:p>
              </p:txBody>
            </p:sp>
          </p:grpSp>
          <p:sp>
            <p:nvSpPr>
              <p:cNvPr id="31" name="Rectangle: Rounded Corners 33">
                <a:extLst>
                  <a:ext uri="{FF2B5EF4-FFF2-40B4-BE49-F238E27FC236}">
                    <a16:creationId xmlns:a16="http://schemas.microsoft.com/office/drawing/2014/main" id="{8DC92183-134E-9D16-CCE7-6BA6B6B983C8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b="1">
                    <a:solidFill>
                      <a:schemeClr val="bg1"/>
                    </a:solidFill>
                    <a:latin typeface="Helvetica" pitchFamily="2" charset="0"/>
                  </a:rPr>
                  <a:t>POINTS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3D848DF-B29E-9C6F-A233-A00122DEB8D6}"/>
                </a:ext>
              </a:extLst>
            </p:cNvPr>
            <p:cNvGrpSpPr/>
            <p:nvPr/>
          </p:nvGrpSpPr>
          <p:grpSpPr>
            <a:xfrm>
              <a:off x="16332870" y="10669018"/>
              <a:ext cx="1616148" cy="1882749"/>
              <a:chOff x="4821927" y="1206743"/>
              <a:chExt cx="808074" cy="94137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2DAEC01-5357-B7E2-9E39-9AA45676A736}"/>
                  </a:ext>
                </a:extLst>
              </p:cNvPr>
              <p:cNvGrpSpPr/>
              <p:nvPr/>
            </p:nvGrpSpPr>
            <p:grpSpPr>
              <a:xfrm>
                <a:off x="4874376" y="1206743"/>
                <a:ext cx="709028" cy="637953"/>
                <a:chOff x="8416069" y="1299680"/>
                <a:chExt cx="709028" cy="63795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9A2E472-3C39-478D-1F2A-20019849F364}"/>
                    </a:ext>
                  </a:extLst>
                </p:cNvPr>
                <p:cNvSpPr/>
                <p:nvPr/>
              </p:nvSpPr>
              <p:spPr>
                <a:xfrm>
                  <a:off x="8445658" y="1299680"/>
                  <a:ext cx="637954" cy="637953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>
                    <a:solidFill>
                      <a:schemeClr val="tx2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310A116-F2C2-5C73-CB16-83D08E315B12}"/>
                    </a:ext>
                  </a:extLst>
                </p:cNvPr>
                <p:cNvSpPr txBox="1"/>
                <p:nvPr/>
              </p:nvSpPr>
              <p:spPr>
                <a:xfrm>
                  <a:off x="8416069" y="1421580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b="1">
                      <a:solidFill>
                        <a:schemeClr val="bg1"/>
                      </a:solidFill>
                      <a:latin typeface="Helvetica" pitchFamily="2" charset="0"/>
                    </a:rPr>
                    <a:t>3</a:t>
                  </a:r>
                </a:p>
              </p:txBody>
            </p:sp>
          </p:grpSp>
          <p:sp>
            <p:nvSpPr>
              <p:cNvPr id="38" name="Rectangle: Rounded Corners 33">
                <a:extLst>
                  <a:ext uri="{FF2B5EF4-FFF2-40B4-BE49-F238E27FC236}">
                    <a16:creationId xmlns:a16="http://schemas.microsoft.com/office/drawing/2014/main" id="{B696320D-B5B5-546A-0401-04DE158CE3DA}"/>
                  </a:ext>
                </a:extLst>
              </p:cNvPr>
              <p:cNvSpPr/>
              <p:nvPr/>
            </p:nvSpPr>
            <p:spPr>
              <a:xfrm>
                <a:off x="4821927" y="1860659"/>
                <a:ext cx="808074" cy="287459"/>
              </a:xfrm>
              <a:prstGeom prst="roundRect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Helvetica" pitchFamily="2" charset="0"/>
                  </a:rPr>
                  <a:t>POINTS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6677E0-16C2-DAB9-1E38-D98A76B5D331}"/>
                </a:ext>
              </a:extLst>
            </p:cNvPr>
            <p:cNvSpPr txBox="1"/>
            <p:nvPr/>
          </p:nvSpPr>
          <p:spPr>
            <a:xfrm>
              <a:off x="5640328" y="9590027"/>
              <a:ext cx="5941340" cy="1842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Helvetica" pitchFamily="2" charset="0"/>
                  <a:cs typeface="Helvetica"/>
                </a:rPr>
                <a:t>5 Services</a:t>
              </a:r>
            </a:p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b="1" dirty="0">
                  <a:solidFill>
                    <a:srgbClr val="FFC000"/>
                  </a:solidFill>
                  <a:latin typeface="Helvetica" pitchFamily="2" charset="0"/>
                  <a:cs typeface="Helvetica"/>
                </a:rPr>
                <a:t>15 Points</a:t>
              </a:r>
            </a:p>
          </p:txBody>
        </p:sp>
      </p:grpSp>
      <p:sp>
        <p:nvSpPr>
          <p:cNvPr id="47" name="Title 46">
            <a:extLst>
              <a:ext uri="{FF2B5EF4-FFF2-40B4-BE49-F238E27FC236}">
                <a16:creationId xmlns:a16="http://schemas.microsoft.com/office/drawing/2014/main" id="{2563A6AF-1B6E-33F0-166E-8EEDB33F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33596"/>
            <a:ext cx="11853092" cy="962025"/>
          </a:xfrm>
          <a:effectLst/>
        </p:spPr>
        <p:txBody>
          <a:bodyPr>
            <a:normAutofit/>
          </a:bodyPr>
          <a:lstStyle/>
          <a:p>
            <a:r>
              <a:rPr lang="en-AU" dirty="0"/>
              <a:t>Compensation Plan – </a:t>
            </a:r>
            <a:r>
              <a:rPr lang="en-AU" b="1" dirty="0"/>
              <a:t>Points System</a:t>
            </a:r>
            <a:endParaRPr lang="en-A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AAD43D-9D83-A9DD-771F-C21D9E1BB796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</p:spTree>
    <p:extLst>
      <p:ext uri="{BB962C8B-B14F-4D97-AF65-F5344CB8AC3E}">
        <p14:creationId xmlns:p14="http://schemas.microsoft.com/office/powerpoint/2010/main" val="4921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0D2D6AB7-DBD2-6045-4642-79AD0888DCD4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68E6CD40-7606-44B2-20EF-727616963BA8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1F3C9E13-CCEB-B0E8-4CAC-DCB3B02D30E7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63D59554-5DAD-A3E8-C4BD-D46998C24DB7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09770F49-5BC2-C743-472C-FC14A6AE47EA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0AC5B84B-8D3D-489D-4C74-BE1741D66DAA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693F9E1F-58BC-38FA-684E-D6A9C4A3D582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ADF05C96-881D-A0DE-2835-4CEEC605847E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B1C65288-3271-6615-7FFD-9690CC9754C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85C58B14-C9A1-F0FE-1C4D-A07125D16A0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0903D2B-3DC4-9E62-DC78-351CDDA58E73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028AA6B-8D19-6BD1-8707-83D8A2D32375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chemeClr val="tx2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This is Your Business Plan">
            <a:extLst>
              <a:ext uri="{FF2B5EF4-FFF2-40B4-BE49-F238E27FC236}">
                <a16:creationId xmlns:a16="http://schemas.microsoft.com/office/drawing/2014/main" id="{9B9BF7D4-87EF-FC93-D796-4F57AD03E295}"/>
              </a:ext>
            </a:extLst>
          </p:cNvPr>
          <p:cNvSpPr txBox="1"/>
          <p:nvPr/>
        </p:nvSpPr>
        <p:spPr>
          <a:xfrm>
            <a:off x="4224675" y="1928912"/>
            <a:ext cx="6448425" cy="370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chemeClr val="tx2"/>
                </a:solidFill>
                <a:latin typeface="Helvetica" pitchFamily="2" charset="0"/>
              </a:rPr>
              <a:t>You can earn </a:t>
            </a:r>
            <a:r>
              <a:rPr lang="en-US" sz="3600" b="1" kern="0" spc="-170" dirty="0">
                <a:solidFill>
                  <a:srgbClr val="63C8C8"/>
                </a:solidFill>
                <a:latin typeface="Helvetica" pitchFamily="2" charset="0"/>
              </a:rPr>
              <a:t>up to 20% Residual Income</a:t>
            </a:r>
            <a:r>
              <a:rPr lang="en-US" sz="3600" b="1" kern="0" spc="-17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US" sz="3600" kern="0" spc="-170" dirty="0">
                <a:solidFill>
                  <a:schemeClr val="tx2"/>
                </a:solidFill>
                <a:latin typeface="Helvetica" pitchFamily="2" charset="0"/>
              </a:rPr>
              <a:t>on all the “Commissionable Revenue” 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63C8C8"/>
                </a:solidFill>
                <a:latin typeface="Helvetica" pitchFamily="2" charset="0"/>
              </a:rPr>
              <a:t>PERSONAL CUSTOMERS  </a:t>
            </a:r>
            <a:endParaRPr sz="3600" b="1" kern="0" spc="-17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5955E1E5-BA54-EAC3-943C-AEFF1423E18C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A35FEA-F0C3-2F15-540B-A3EFE321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Personal Residual Income</a:t>
            </a:r>
            <a:endParaRPr lang="en-AU" sz="3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D1F753-6F54-29C5-A095-830C4044A877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474" name="Rectangle">
              <a:extLst>
                <a:ext uri="{FF2B5EF4-FFF2-40B4-BE49-F238E27FC236}">
                  <a16:creationId xmlns:a16="http://schemas.microsoft.com/office/drawing/2014/main" id="{4D2828E5-D47A-814E-533F-7B349AECC8EE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87C622-9D15-7232-AC35-4B51D4AE7B99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475" name="TT">
              <a:extLst>
                <a:ext uri="{FF2B5EF4-FFF2-40B4-BE49-F238E27FC236}">
                  <a16:creationId xmlns:a16="http://schemas.microsoft.com/office/drawing/2014/main" id="{D95BF51A-D332-AB03-F131-35145417C4C7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E99F177-8351-0705-6E73-80E7F034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E04C51-DFC7-EA15-F200-9C8B00F93EEE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</p:spTree>
    <p:extLst>
      <p:ext uri="{BB962C8B-B14F-4D97-AF65-F5344CB8AC3E}">
        <p14:creationId xmlns:p14="http://schemas.microsoft.com/office/powerpoint/2010/main" val="5457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45DB238-C07D-7544-8DA5-62B8F5EE8488}"/>
              </a:ext>
            </a:extLst>
          </p:cNvPr>
          <p:cNvSpPr txBox="1"/>
          <p:nvPr/>
        </p:nvSpPr>
        <p:spPr>
          <a:xfrm>
            <a:off x="3198758" y="1945627"/>
            <a:ext cx="8824800" cy="2862322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>
            <a:spAutoFit/>
          </a:bodyPr>
          <a:lstStyle/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22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     </a:t>
            </a: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1	 -	39  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  3%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  40	 -	59  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  5%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  60	 -	99  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10%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100	 -	149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14%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150	 -	199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17%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116779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200 + </a:t>
            </a:r>
            <a:r>
              <a:rPr lang="en-US" sz="3000" kern="0" dirty="0">
                <a:solidFill>
                  <a:schemeClr val="tx2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  <a:r>
              <a:rPr lang="en-US" sz="30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      </a:t>
            </a:r>
            <a:r>
              <a:rPr lang="en-US" sz="3000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Personal Customer Points	 =  20%</a:t>
            </a:r>
            <a:endParaRPr lang="en-US" sz="2200" dirty="0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E53847-5FCC-8C1F-E56E-ED102D1350A4}"/>
              </a:ext>
            </a:extLst>
          </p:cNvPr>
          <p:cNvSpPr txBox="1"/>
          <p:nvPr/>
        </p:nvSpPr>
        <p:spPr>
          <a:xfrm>
            <a:off x="2716775" y="4990163"/>
            <a:ext cx="8946346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Each </a:t>
            </a:r>
            <a:r>
              <a:rPr lang="en-US" sz="2700" b="1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increase in commissions </a:t>
            </a:r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applies to </a:t>
            </a:r>
            <a:r>
              <a:rPr lang="en-US" sz="2700" b="1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BOTH</a:t>
            </a:r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 your</a:t>
            </a:r>
          </a:p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63C8C8"/>
                </a:solidFill>
                <a:latin typeface="Helvetica"/>
                <a:cs typeface="Helvetica"/>
                <a:sym typeface="Helvetica Neue"/>
              </a:rPr>
              <a:t>NEW &amp; EXISTING </a:t>
            </a:r>
            <a:r>
              <a:rPr lang="en-US" sz="2700" dirty="0">
                <a:solidFill>
                  <a:schemeClr val="tx2"/>
                </a:solidFill>
                <a:latin typeface="Helvetica"/>
                <a:cs typeface="Helvetica"/>
                <a:sym typeface="Helvetica Neue"/>
              </a:rPr>
              <a:t>Customers Commissionable Revenue </a:t>
            </a:r>
            <a:endParaRPr lang="en-US" sz="2700" dirty="0">
              <a:solidFill>
                <a:schemeClr val="tx2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3FDD9E38-B6FA-4E9C-20EA-08BA9B11D626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Line">
            <a:extLst>
              <a:ext uri="{FF2B5EF4-FFF2-40B4-BE49-F238E27FC236}">
                <a16:creationId xmlns:a16="http://schemas.microsoft.com/office/drawing/2014/main" id="{D62AA202-EC88-A9DC-A555-D2D4A5D19255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70DDD902-006A-99CA-92A4-CEFFBB28C90A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3F911811-A918-820C-B575-6DADE9717D60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TT">
            <a:extLst>
              <a:ext uri="{FF2B5EF4-FFF2-40B4-BE49-F238E27FC236}">
                <a16:creationId xmlns:a16="http://schemas.microsoft.com/office/drawing/2014/main" id="{DC866D8A-D988-9E0B-5EED-49CAC7B8353E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/>
              </a:rPr>
              <a:t>CQ</a:t>
            </a:r>
          </a:p>
        </p:txBody>
      </p:sp>
      <p:sp>
        <p:nvSpPr>
          <p:cNvPr id="59" name="ETL">
            <a:extLst>
              <a:ext uri="{FF2B5EF4-FFF2-40B4-BE49-F238E27FC236}">
                <a16:creationId xmlns:a16="http://schemas.microsoft.com/office/drawing/2014/main" id="{B859DF57-D666-5FF1-569C-1804C7DCECFB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/>
              </a:rPr>
              <a:t>ETL</a:t>
            </a:r>
          </a:p>
        </p:txBody>
      </p:sp>
      <p:sp>
        <p:nvSpPr>
          <p:cNvPr id="60" name="RD">
            <a:extLst>
              <a:ext uri="{FF2B5EF4-FFF2-40B4-BE49-F238E27FC236}">
                <a16:creationId xmlns:a16="http://schemas.microsoft.com/office/drawing/2014/main" id="{7AD0A694-8B90-F264-941D-ECFB623FF74B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/>
              </a:rPr>
              <a:t>RD</a:t>
            </a:r>
          </a:p>
        </p:txBody>
      </p:sp>
      <p:sp>
        <p:nvSpPr>
          <p:cNvPr id="61" name="RVP">
            <a:extLst>
              <a:ext uri="{FF2B5EF4-FFF2-40B4-BE49-F238E27FC236}">
                <a16:creationId xmlns:a16="http://schemas.microsoft.com/office/drawing/2014/main" id="{7931ED34-12D3-AE4B-1A0E-8777E45C2A9B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/>
              </a:rPr>
              <a:t>RVP</a:t>
            </a:r>
          </a:p>
        </p:txBody>
      </p:sp>
      <p:sp>
        <p:nvSpPr>
          <p:cNvPr id="62" name="SVP">
            <a:extLst>
              <a:ext uri="{FF2B5EF4-FFF2-40B4-BE49-F238E27FC236}">
                <a16:creationId xmlns:a16="http://schemas.microsoft.com/office/drawing/2014/main" id="{46665D0E-B242-4045-3944-1BB3BFFC19D9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/>
              </a:rPr>
              <a:t>SVP</a:t>
            </a:r>
          </a:p>
        </p:txBody>
      </p:sp>
      <p:sp>
        <p:nvSpPr>
          <p:cNvPr id="63" name="RD">
            <a:extLst>
              <a:ext uri="{FF2B5EF4-FFF2-40B4-BE49-F238E27FC236}">
                <a16:creationId xmlns:a16="http://schemas.microsoft.com/office/drawing/2014/main" id="{D20886A2-5BFE-33E2-1B27-D11F054E5934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/>
              </a:rPr>
              <a:t>RC</a:t>
            </a:r>
            <a:endParaRPr sz="2000" kern="0">
              <a:solidFill>
                <a:schemeClr val="tx2"/>
              </a:solidFill>
              <a:latin typeface="Helvetica"/>
            </a:endParaRPr>
          </a:p>
        </p:txBody>
      </p:sp>
      <p:sp>
        <p:nvSpPr>
          <p:cNvPr id="474" name="Line">
            <a:extLst>
              <a:ext uri="{FF2B5EF4-FFF2-40B4-BE49-F238E27FC236}">
                <a16:creationId xmlns:a16="http://schemas.microsoft.com/office/drawing/2014/main" id="{1B1E54EE-0BB4-E919-D2B0-F5D74DA0849E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Line">
            <a:extLst>
              <a:ext uri="{FF2B5EF4-FFF2-40B4-BE49-F238E27FC236}">
                <a16:creationId xmlns:a16="http://schemas.microsoft.com/office/drawing/2014/main" id="{A0CBF280-9DC1-CE59-A804-29098EA597C1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91380-0E83-9BBC-D374-7FD8CC22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Personal Residual Income</a:t>
            </a:r>
            <a:endParaRPr lang="en-AU" sz="36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56E3D9-7E31-C2DF-7DF2-6AFD40EAFD27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C8DA335F-8D7F-AB4E-D979-A750844FE257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1E18DB-86AE-0703-8FC0-962D8BDDAECA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DE3DCF12-3072-9503-6D41-893CBFC085A7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9C1A92-0280-FF88-C137-FE2000416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EC6005E4-BE08-CD91-D0F1-7E2A2C8F24E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6A985-2F4C-D59B-F444-B29025663396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</p:spTree>
    <p:extLst>
      <p:ext uri="{BB962C8B-B14F-4D97-AF65-F5344CB8AC3E}">
        <p14:creationId xmlns:p14="http://schemas.microsoft.com/office/powerpoint/2010/main" val="26427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64255C9-4905-DA93-0425-408F5A30FB54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chemeClr val="tx2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3" y="929888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  <a:latin typeface="Helvetica" pitchFamily="2" charset="0"/>
              </a:rPr>
              <a:t>Core Training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7"/>
            <a:ext cx="5648878" cy="4130363"/>
          </a:xfrm>
          <a:prstGeom prst="rect">
            <a:avLst/>
          </a:prstGeom>
          <a:solidFill>
            <a:srgbClr val="63C8C8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  <a:latin typeface="Helvetica" pitchFamily="2" charset="0"/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Helvetica" pitchFamily="2" charset="0"/>
              </a:rPr>
              <a:t>Getting Started and Mindset for Success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Helvetica" pitchFamily="2" charset="0"/>
              </a:rPr>
              <a:t>The ACN Compensation Plan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Helvetica" pitchFamily="2" charset="0"/>
              </a:rPr>
              <a:t>Customer Acquisition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Helvetica" pitchFamily="2" charset="0"/>
              </a:rPr>
              <a:t>Team Building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Helvetica" pitchFamily="2" charset="0"/>
              </a:rPr>
              <a:t>Promoting Training Events</a:t>
            </a:r>
            <a:endParaRPr lang="en-AU" sz="24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This is Your Business Plan">
            <a:extLst>
              <a:ext uri="{FF2B5EF4-FFF2-40B4-BE49-F238E27FC236}">
                <a16:creationId xmlns:a16="http://schemas.microsoft.com/office/drawing/2014/main" id="{4976C720-0A72-4DE3-5232-F407E6C69613}"/>
              </a:ext>
            </a:extLst>
          </p:cNvPr>
          <p:cNvSpPr txBox="1"/>
          <p:nvPr/>
        </p:nvSpPr>
        <p:spPr>
          <a:xfrm>
            <a:off x="4655897" y="1884194"/>
            <a:ext cx="6599528" cy="426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Helvetica" pitchFamily="2" charset="0"/>
              </a:rPr>
              <a:t>You can earn </a:t>
            </a:r>
            <a:r>
              <a:rPr lang="en-US" sz="3300" b="1" kern="0" spc="0" dirty="0">
                <a:solidFill>
                  <a:srgbClr val="63C8C8"/>
                </a:solidFill>
                <a:latin typeface="Helvetica" pitchFamily="2" charset="0"/>
              </a:rPr>
              <a:t>3%</a:t>
            </a:r>
            <a:r>
              <a:rPr lang="en-US" sz="3300" b="1" kern="0" spc="0" dirty="0">
                <a:solidFill>
                  <a:schemeClr val="tx2"/>
                </a:solidFill>
                <a:latin typeface="Helvetica" pitchFamily="2" charset="0"/>
              </a:rPr>
              <a:t>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8C8"/>
                </a:solidFill>
                <a:latin typeface="Helvetica" pitchFamily="2" charset="0"/>
              </a:rPr>
              <a:t>Overriding Residual Income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rgbClr val="63C8C8"/>
                </a:solidFill>
                <a:latin typeface="Helvetica" pitchFamily="2" charset="0"/>
              </a:rPr>
              <a:t>through 5 Levels</a:t>
            </a:r>
            <a:r>
              <a:rPr lang="en-US" sz="3300" b="1" kern="0" spc="0" dirty="0">
                <a:solidFill>
                  <a:srgbClr val="63C8C8"/>
                </a:solidFill>
                <a:latin typeface="Helvetica" pitchFamily="2" charset="0"/>
              </a:rPr>
              <a:t> </a:t>
            </a:r>
            <a:r>
              <a:rPr lang="en-US" sz="3300" kern="0" spc="0" dirty="0">
                <a:solidFill>
                  <a:schemeClr val="tx2"/>
                </a:solidFill>
                <a:latin typeface="Helvetica" pitchFamily="2" charset="0"/>
              </a:rPr>
              <a:t>on all the “Commissionable Revenue”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Helvetica" pitchFamily="2" charset="0"/>
              </a:rPr>
              <a:t>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8C8"/>
                </a:solidFill>
                <a:latin typeface="Helvetica" pitchFamily="2" charset="0"/>
              </a:rPr>
              <a:t>TEAM’s CUSTOMERS  </a:t>
            </a:r>
            <a:endParaRPr sz="3300" b="1" kern="0" spc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</p:spTree>
    <p:extLst>
      <p:ext uri="{BB962C8B-B14F-4D97-AF65-F5344CB8AC3E}">
        <p14:creationId xmlns:p14="http://schemas.microsoft.com/office/powerpoint/2010/main" val="1240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 500">
            <a:extLst>
              <a:ext uri="{FF2B5EF4-FFF2-40B4-BE49-F238E27FC236}">
                <a16:creationId xmlns:a16="http://schemas.microsoft.com/office/drawing/2014/main" id="{23790A29-AE5F-8991-B3A3-DEFF70E2B9E5}"/>
              </a:ext>
            </a:extLst>
          </p:cNvPr>
          <p:cNvGrpSpPr/>
          <p:nvPr/>
        </p:nvGrpSpPr>
        <p:grpSpPr>
          <a:xfrm>
            <a:off x="3058783" y="3210852"/>
            <a:ext cx="5351804" cy="1215531"/>
            <a:chOff x="3058783" y="3210852"/>
            <a:chExt cx="5351804" cy="1215531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D1A540E6-AE50-A4FF-5C82-D04EBF6A5AF7}"/>
                </a:ext>
              </a:extLst>
            </p:cNvPr>
            <p:cNvGrpSpPr/>
            <p:nvPr/>
          </p:nvGrpSpPr>
          <p:grpSpPr>
            <a:xfrm>
              <a:off x="7682322" y="3210852"/>
              <a:ext cx="392462" cy="513881"/>
              <a:chOff x="4824250" y="3211052"/>
              <a:chExt cx="392462" cy="513881"/>
            </a:xfrm>
          </p:grpSpPr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FDB27D4B-022E-823F-84C2-4C49F6A84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1D891563-4967-0EB1-E67D-857A10E0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574379B3-A855-8EC4-04D7-B9452D893D9B}"/>
                </a:ext>
              </a:extLst>
            </p:cNvPr>
            <p:cNvGrpSpPr/>
            <p:nvPr/>
          </p:nvGrpSpPr>
          <p:grpSpPr>
            <a:xfrm>
              <a:off x="3058783" y="3718576"/>
              <a:ext cx="5351804" cy="707807"/>
              <a:chOff x="3058783" y="3718576"/>
              <a:chExt cx="5351804" cy="707807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324F2A9A-BAB0-7C8B-4362-DC96ABB4532B}"/>
                  </a:ext>
                </a:extLst>
              </p:cNvPr>
              <p:cNvGrpSpPr/>
              <p:nvPr/>
            </p:nvGrpSpPr>
            <p:grpSpPr>
              <a:xfrm>
                <a:off x="7333766" y="3718576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D478BFA7-F1A5-168B-83D3-5CE8B250A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29825FF6-6A82-8966-8128-0A9DE0F485A1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A886C9A4-41D3-1D47-334D-48C43C0045E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3" name="Straight Connector 512">
                      <a:extLst>
                        <a:ext uri="{FF2B5EF4-FFF2-40B4-BE49-F238E27FC236}">
                          <a16:creationId xmlns:a16="http://schemas.microsoft.com/office/drawing/2014/main" id="{40603F2B-67CB-1812-F85B-B49523B911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4" name="Picture 513">
                      <a:extLst>
                        <a:ext uri="{FF2B5EF4-FFF2-40B4-BE49-F238E27FC236}">
                          <a16:creationId xmlns:a16="http://schemas.microsoft.com/office/drawing/2014/main" id="{8E1DDE8B-8A96-9831-C2CC-D645F6D534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26F6223B-3527-E7AE-4A7F-E11D96F98309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1" name="Straight Connector 510">
                      <a:extLst>
                        <a:ext uri="{FF2B5EF4-FFF2-40B4-BE49-F238E27FC236}">
                          <a16:creationId xmlns:a16="http://schemas.microsoft.com/office/drawing/2014/main" id="{38F593CF-DA80-75E9-DBCF-76EB28922B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2" name="Picture 511">
                      <a:extLst>
                        <a:ext uri="{FF2B5EF4-FFF2-40B4-BE49-F238E27FC236}">
                          <a16:creationId xmlns:a16="http://schemas.microsoft.com/office/drawing/2014/main" id="{3304EB18-AC8B-9284-223D-73A0BD1BE6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A39060E1-ED72-FBD9-C0D6-114581D08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5" name="Arrow: Down 1">
                <a:extLst>
                  <a:ext uri="{FF2B5EF4-FFF2-40B4-BE49-F238E27FC236}">
                    <a16:creationId xmlns:a16="http://schemas.microsoft.com/office/drawing/2014/main" id="{90E52C62-4D97-7158-2677-5F96E56252DB}"/>
                  </a:ext>
                </a:extLst>
              </p:cNvPr>
              <p:cNvSpPr/>
              <p:nvPr/>
            </p:nvSpPr>
            <p:spPr>
              <a:xfrm rot="16200000">
                <a:off x="4933422" y="2240400"/>
                <a:ext cx="311344" cy="406062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63C8C8"/>
                  </a:solidFill>
                  <a:latin typeface="Helvetica" pitchFamily="2" charset="0"/>
                  <a:sym typeface="Helvetica Neue"/>
                </a:endParaRPr>
              </a:p>
            </p:txBody>
          </p:sp>
        </p:grp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6304A673-63BD-2608-B9D0-B715E7CAF075}"/>
              </a:ext>
            </a:extLst>
          </p:cNvPr>
          <p:cNvGrpSpPr/>
          <p:nvPr/>
        </p:nvGrpSpPr>
        <p:grpSpPr>
          <a:xfrm>
            <a:off x="6730900" y="2426558"/>
            <a:ext cx="392462" cy="789704"/>
            <a:chOff x="6730900" y="2426558"/>
            <a:chExt cx="392462" cy="789704"/>
          </a:xfrm>
        </p:grpSpPr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A7A8458F-EBA4-60EE-6000-6A1E8916CC91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426558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215D967A-B25B-4361-E8A4-CA9A4FD9B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30900" y="2827243"/>
              <a:ext cx="392462" cy="389019"/>
            </a:xfrm>
            <a:prstGeom prst="rect">
              <a:avLst/>
            </a:prstGeom>
          </p:spPr>
        </p:pic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63BD4D96-B49E-69A2-124D-A83302CD1F74}"/>
              </a:ext>
            </a:extLst>
          </p:cNvPr>
          <p:cNvGrpSpPr/>
          <p:nvPr/>
        </p:nvGrpSpPr>
        <p:grpSpPr>
          <a:xfrm>
            <a:off x="3068265" y="3205102"/>
            <a:ext cx="4051140" cy="519831"/>
            <a:chOff x="3068265" y="3205102"/>
            <a:chExt cx="4051140" cy="519831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E793FD2E-EF81-86FF-4B53-6E2313EA10D0}"/>
                </a:ext>
              </a:extLst>
            </p:cNvPr>
            <p:cNvGrpSpPr/>
            <p:nvPr/>
          </p:nvGrpSpPr>
          <p:grpSpPr>
            <a:xfrm>
              <a:off x="6726943" y="3205102"/>
              <a:ext cx="392462" cy="513881"/>
              <a:chOff x="4824250" y="3211052"/>
              <a:chExt cx="392462" cy="513881"/>
            </a:xfrm>
          </p:grpSpPr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EC7484D2-3709-6F3D-BF91-1008CE569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5" name="Picture 484">
                <a:extLst>
                  <a:ext uri="{FF2B5EF4-FFF2-40B4-BE49-F238E27FC236}">
                    <a16:creationId xmlns:a16="http://schemas.microsoft.com/office/drawing/2014/main" id="{B2F1CD48-578D-B68E-A7BB-FDD7B335A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8DEF652B-B1E5-6938-83CE-AEC26AB8CC28}"/>
                </a:ext>
              </a:extLst>
            </p:cNvPr>
            <p:cNvGrpSpPr/>
            <p:nvPr/>
          </p:nvGrpSpPr>
          <p:grpSpPr>
            <a:xfrm>
              <a:off x="4824250" y="3211052"/>
              <a:ext cx="392462" cy="513881"/>
              <a:chOff x="4824250" y="3211052"/>
              <a:chExt cx="392462" cy="513881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0909BD40-14B4-3944-39E7-60B2270F8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3" name="Picture 482">
                <a:extLst>
                  <a:ext uri="{FF2B5EF4-FFF2-40B4-BE49-F238E27FC236}">
                    <a16:creationId xmlns:a16="http://schemas.microsoft.com/office/drawing/2014/main" id="{D9895316-982C-0622-CA8F-4290A1B73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481" name="Arrow: Down 1">
              <a:extLst>
                <a:ext uri="{FF2B5EF4-FFF2-40B4-BE49-F238E27FC236}">
                  <a16:creationId xmlns:a16="http://schemas.microsoft.com/office/drawing/2014/main" id="{4AB5332E-A501-3EE3-DFC4-A9946EB21D13}"/>
                </a:ext>
              </a:extLst>
            </p:cNvPr>
            <p:cNvSpPr/>
            <p:nvPr/>
          </p:nvSpPr>
          <p:spPr>
            <a:xfrm rot="16200000">
              <a:off x="3716278" y="2735096"/>
              <a:ext cx="311344" cy="160737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E894F8-B2D9-3840-6B13-BCD418CBCBB2}"/>
              </a:ext>
            </a:extLst>
          </p:cNvPr>
          <p:cNvGrpSpPr/>
          <p:nvPr/>
        </p:nvGrpSpPr>
        <p:grpSpPr>
          <a:xfrm>
            <a:off x="3068267" y="2426558"/>
            <a:ext cx="5000141" cy="789704"/>
            <a:chOff x="3068267" y="2426558"/>
            <a:chExt cx="5000141" cy="78970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D04816E-B8DF-DAB2-44D5-87544CD134D9}"/>
                </a:ext>
              </a:extLst>
            </p:cNvPr>
            <p:cNvGrpSpPr/>
            <p:nvPr/>
          </p:nvGrpSpPr>
          <p:grpSpPr>
            <a:xfrm>
              <a:off x="5773386" y="2426558"/>
              <a:ext cx="2295022" cy="789704"/>
              <a:chOff x="5773386" y="2426558"/>
              <a:chExt cx="2295022" cy="789704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658875D-5D94-DC8E-77B2-AA3D939E1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70617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048CDCC-EFBE-6032-DA71-7E135344D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2724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CBDF334-35A4-59E8-12AF-C5D4BA221367}"/>
                  </a:ext>
                </a:extLst>
              </p:cNvPr>
              <p:cNvGrpSpPr/>
              <p:nvPr/>
            </p:nvGrpSpPr>
            <p:grpSpPr>
              <a:xfrm>
                <a:off x="5975160" y="2699837"/>
                <a:ext cx="1900489" cy="97338"/>
                <a:chOff x="5975160" y="2699837"/>
                <a:chExt cx="1900489" cy="97338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FB7137A-A232-284C-5B2B-7E7D9841ED54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1900489" cy="96307"/>
                  <a:chOff x="5975160" y="2700868"/>
                  <a:chExt cx="1900489" cy="96307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F738C3B6-4C45-6AD0-E438-86FBDC4251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1900489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F9DAD67C-5DCF-D100-3E73-CBF14E17FB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72957F1-F567-E0D2-9A43-D59622D1437C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571363B-197A-9EEE-E054-53DCA85E66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8A350D0-C1CE-337D-2A47-38B25DD48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B1C980C-0806-D316-99F2-567CF6D99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DE92BB3-80C7-06D4-0CED-99E84452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2724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1DA8BF5-8B63-B8F8-9BEA-3D0904C5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27243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34" name="Arrow: Down 1">
              <a:extLst>
                <a:ext uri="{FF2B5EF4-FFF2-40B4-BE49-F238E27FC236}">
                  <a16:creationId xmlns:a16="http://schemas.microsoft.com/office/drawing/2014/main" id="{11F085C8-0A51-EEBD-19A2-2D1BE51B9736}"/>
                </a:ext>
              </a:extLst>
            </p:cNvPr>
            <p:cNvSpPr/>
            <p:nvPr/>
          </p:nvSpPr>
          <p:spPr>
            <a:xfrm rot="16200000">
              <a:off x="4079413" y="1689723"/>
              <a:ext cx="311344" cy="233363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B370D-B2DC-4D4A-292E-AB4B5C4E6F6F}"/>
              </a:ext>
            </a:extLst>
          </p:cNvPr>
          <p:cNvSpPr txBox="1"/>
          <p:nvPr/>
        </p:nvSpPr>
        <p:spPr>
          <a:xfrm>
            <a:off x="3865411" y="5355729"/>
            <a:ext cx="6096000" cy="5936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What is a LEVEL?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84FD7F8B-B047-DCAA-76F2-EAAA7A44F748}"/>
              </a:ext>
            </a:extLst>
          </p:cNvPr>
          <p:cNvGrpSpPr/>
          <p:nvPr/>
        </p:nvGrpSpPr>
        <p:grpSpPr>
          <a:xfrm>
            <a:off x="3068266" y="2426558"/>
            <a:ext cx="6909907" cy="796054"/>
            <a:chOff x="3068266" y="2426558"/>
            <a:chExt cx="6909907" cy="796054"/>
          </a:xfrm>
        </p:grpSpPr>
        <p:sp>
          <p:nvSpPr>
            <p:cNvPr id="449" name="Arrow: Down 1">
              <a:extLst>
                <a:ext uri="{FF2B5EF4-FFF2-40B4-BE49-F238E27FC236}">
                  <a16:creationId xmlns:a16="http://schemas.microsoft.com/office/drawing/2014/main" id="{11DA586A-7D40-0AA0-E4E6-7E4C43CA87BE}"/>
                </a:ext>
              </a:extLst>
            </p:cNvPr>
            <p:cNvSpPr/>
            <p:nvPr/>
          </p:nvSpPr>
          <p:spPr>
            <a:xfrm rot="16200000">
              <a:off x="3293624" y="2475511"/>
              <a:ext cx="311344" cy="762059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6110F999-7741-6CD6-AEE6-18CCB863F55C}"/>
                </a:ext>
              </a:extLst>
            </p:cNvPr>
            <p:cNvGrpSpPr/>
            <p:nvPr/>
          </p:nvGrpSpPr>
          <p:grpSpPr>
            <a:xfrm>
              <a:off x="3871730" y="2426558"/>
              <a:ext cx="6106443" cy="796054"/>
              <a:chOff x="3871730" y="2426558"/>
              <a:chExt cx="6106443" cy="796054"/>
            </a:xfrm>
          </p:grpSpPr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DB5459DA-96E9-3924-2176-7401AA1C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8649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8" name="Picture 457">
                <a:extLst>
                  <a:ext uri="{FF2B5EF4-FFF2-40B4-BE49-F238E27FC236}">
                    <a16:creationId xmlns:a16="http://schemas.microsoft.com/office/drawing/2014/main" id="{CABBF13E-CF0F-91BB-BFC7-FB3671BB3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3359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3A7338C9-9E1B-A2D2-EBA8-348EBE9247A7}"/>
                  </a:ext>
                </a:extLst>
              </p:cNvPr>
              <p:cNvGrpSpPr/>
              <p:nvPr/>
            </p:nvGrpSpPr>
            <p:grpSpPr>
              <a:xfrm>
                <a:off x="4064806" y="2699837"/>
                <a:ext cx="5721197" cy="113213"/>
                <a:chOff x="4064806" y="2699837"/>
                <a:chExt cx="5721197" cy="113213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0335117-6316-AF58-FF2E-45C64D451DBB}"/>
                    </a:ext>
                  </a:extLst>
                </p:cNvPr>
                <p:cNvGrpSpPr/>
                <p:nvPr/>
              </p:nvGrpSpPr>
              <p:grpSpPr>
                <a:xfrm>
                  <a:off x="5964299" y="2700868"/>
                  <a:ext cx="1911350" cy="112182"/>
                  <a:chOff x="5964299" y="2700868"/>
                  <a:chExt cx="1911350" cy="112182"/>
                </a:xfrm>
              </p:grpSpPr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CB1C5651-A16A-F15D-C432-CC34DC043A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0431BC06-046C-D84C-3AF7-876296B87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8257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BA15D97D-2591-6962-5A69-D0E57D300DC5}"/>
                    </a:ext>
                  </a:extLst>
                </p:cNvPr>
                <p:cNvGrpSpPr/>
                <p:nvPr/>
              </p:nvGrpSpPr>
              <p:grpSpPr>
                <a:xfrm>
                  <a:off x="4064806" y="2699837"/>
                  <a:ext cx="1911350" cy="113213"/>
                  <a:chOff x="5964299" y="2700868"/>
                  <a:chExt cx="1911350" cy="113213"/>
                </a:xfrm>
              </p:grpSpPr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8A03A2CC-F76E-E35B-6834-11C9FE07AD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496" y="2703180"/>
                    <a:ext cx="0" cy="110901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2559C653-0ECA-8C9C-2F06-CB1628B7F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4466664E-4743-5D03-2300-24E6A521E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88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4542B3AC-4F11-9BDD-75BA-C802B1E10C8A}"/>
                    </a:ext>
                  </a:extLst>
                </p:cNvPr>
                <p:cNvGrpSpPr/>
                <p:nvPr/>
              </p:nvGrpSpPr>
              <p:grpSpPr>
                <a:xfrm>
                  <a:off x="7874653" y="2699849"/>
                  <a:ext cx="1911350" cy="113201"/>
                  <a:chOff x="5964299" y="2700868"/>
                  <a:chExt cx="1911350" cy="113201"/>
                </a:xfrm>
              </p:grpSpPr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DBCC86EF-0D59-D878-2D43-D156B98CAA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A8520870-900A-CB58-06AA-28505D78B3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76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60" name="Picture 459">
                <a:extLst>
                  <a:ext uri="{FF2B5EF4-FFF2-40B4-BE49-F238E27FC236}">
                    <a16:creationId xmlns:a16="http://schemas.microsoft.com/office/drawing/2014/main" id="{5D41F20D-A4FC-BF5E-11FC-AC244A36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1" name="Picture 460">
                <a:extLst>
                  <a:ext uri="{FF2B5EF4-FFF2-40B4-BE49-F238E27FC236}">
                    <a16:creationId xmlns:a16="http://schemas.microsoft.com/office/drawing/2014/main" id="{21B43E4D-B211-97FA-132C-52260EEE0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71730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8A8B7F53-657C-CA02-A8AD-C9AEEE4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9585711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3" name="Picture 462">
                <a:extLst>
                  <a:ext uri="{FF2B5EF4-FFF2-40B4-BE49-F238E27FC236}">
                    <a16:creationId xmlns:a16="http://schemas.microsoft.com/office/drawing/2014/main" id="{A79BA434-BC32-CADB-1F81-2CD1917AB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33593"/>
                <a:ext cx="392462" cy="389019"/>
              </a:xfrm>
              <a:prstGeom prst="rect">
                <a:avLst/>
              </a:prstGeom>
            </p:spPr>
          </p:pic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F7D36C1-E02C-A3F4-7727-3103E8651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481" y="2708731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C9606D9D-BD24-D151-1E2B-A5D16930F6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2091" y="2716598"/>
                <a:ext cx="0" cy="96452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6" name="Picture 465">
                <a:extLst>
                  <a:ext uri="{FF2B5EF4-FFF2-40B4-BE49-F238E27FC236}">
                    <a16:creationId xmlns:a16="http://schemas.microsoft.com/office/drawing/2014/main" id="{027D84FE-C117-5261-FF7F-9642BC8C2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3932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7" name="Picture 466">
                <a:extLst>
                  <a:ext uri="{FF2B5EF4-FFF2-40B4-BE49-F238E27FC236}">
                    <a16:creationId xmlns:a16="http://schemas.microsoft.com/office/drawing/2014/main" id="{2FC8FDEA-1DA5-495F-9F6C-31F392B78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585860" y="2833593"/>
                <a:ext cx="392462" cy="389019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1" y="1729632"/>
            <a:ext cx="686560" cy="7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53" name="This is Your Business Plan">
            <a:extLst>
              <a:ext uri="{FF2B5EF4-FFF2-40B4-BE49-F238E27FC236}">
                <a16:creationId xmlns:a16="http://schemas.microsoft.com/office/drawing/2014/main" id="{DF59053D-8C08-36ED-4F49-B9BE15465970}"/>
              </a:ext>
            </a:extLst>
          </p:cNvPr>
          <p:cNvSpPr txBox="1"/>
          <p:nvPr/>
        </p:nvSpPr>
        <p:spPr>
          <a:xfrm>
            <a:off x="3203890" y="1974736"/>
            <a:ext cx="8843653" cy="366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Helvetica" pitchFamily="2" charset="0"/>
              </a:rPr>
              <a:t>The </a:t>
            </a:r>
            <a:r>
              <a:rPr lang="en-US" sz="2800" b="1" kern="0" spc="0" dirty="0">
                <a:solidFill>
                  <a:srgbClr val="63C8C8"/>
                </a:solidFill>
                <a:latin typeface="Helvetica" pitchFamily="2" charset="0"/>
              </a:rPr>
              <a:t>GOAL, BENEFIT &amp; INTENT </a:t>
            </a:r>
            <a:r>
              <a:rPr lang="en-US" sz="2800" kern="0" spc="0" dirty="0">
                <a:solidFill>
                  <a:schemeClr val="tx2"/>
                </a:solidFill>
                <a:latin typeface="Helvetica" pitchFamily="2" charset="0"/>
              </a:rPr>
              <a:t>of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Helvetica" pitchFamily="2" charset="0"/>
              </a:rPr>
              <a:t>5 Levels &amp; Overriding Residual Commissions is: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b="1" kern="0" spc="0" dirty="0">
                <a:solidFill>
                  <a:srgbClr val="63C8C8"/>
                </a:solidFill>
                <a:latin typeface="Helvetica" pitchFamily="2" charset="0"/>
              </a:rPr>
              <a:t>Exponential Growth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rgbClr val="F1732B"/>
                </a:solidFill>
                <a:latin typeface="Helvetica" pitchFamily="2" charset="0"/>
              </a:rPr>
              <a:t>Definition: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Helvetica" pitchFamily="2" charset="0"/>
              </a:rPr>
              <a:t>Growth whose rate becomes ever more rapid in proportion to the growing total number or size </a:t>
            </a:r>
            <a:endParaRPr sz="2800" b="1" kern="0" spc="0" dirty="0">
              <a:solidFill>
                <a:srgbClr val="63C8C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8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Helvetica" pitchFamily="2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60147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785537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443931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1732B"/>
                </a:solidFill>
                <a:latin typeface="Helvetica" pitchFamily="2" charset="0"/>
                <a:cs typeface="Helvetica"/>
                <a:sym typeface="Helvetica Neue"/>
              </a:rPr>
              <a:t>Total 364 IBOs</a:t>
            </a:r>
            <a:endParaRPr lang="en-US" sz="36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03C94C6E-0760-EDEF-FD3D-EC4C2CD344D2}"/>
              </a:ext>
            </a:extLst>
          </p:cNvPr>
          <p:cNvSpPr txBox="1"/>
          <p:nvPr/>
        </p:nvSpPr>
        <p:spPr>
          <a:xfrm>
            <a:off x="6963509" y="2700868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Exponential Growth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9469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Helvetica" pitchFamily="2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60147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785537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443931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4559AA4-A4D7-B7DA-EFF6-19E4FE8F0877}"/>
              </a:ext>
            </a:extLst>
          </p:cNvPr>
          <p:cNvSpPr txBox="1"/>
          <p:nvPr/>
        </p:nvSpPr>
        <p:spPr>
          <a:xfrm>
            <a:off x="6963509" y="2812811"/>
            <a:ext cx="4728442" cy="329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11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4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8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  <a:endParaRPr lang="en-US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  <a:endParaRPr lang="en-US" sz="32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  <a:endParaRPr lang="en-US" sz="40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3C8C8"/>
                </a:solidFill>
                <a:latin typeface="Helvetica" pitchFamily="2" charset="0"/>
                <a:cs typeface="Helvetica"/>
                <a:sym typeface="Helvetica Neue"/>
              </a:rPr>
              <a:t>Customers</a:t>
            </a:r>
            <a:endParaRPr lang="en-US" sz="3600" b="1" dirty="0">
              <a:solidFill>
                <a:srgbClr val="63C8C8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1732B"/>
                </a:solidFill>
                <a:latin typeface="Helvetica" pitchFamily="2" charset="0"/>
                <a:cs typeface="Helvetica"/>
                <a:sym typeface="Helvetica Neue"/>
              </a:rPr>
              <a:t>Total 364 IBOs</a:t>
            </a:r>
            <a:endParaRPr lang="en-US" sz="36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56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roup 591">
            <a:extLst>
              <a:ext uri="{FF2B5EF4-FFF2-40B4-BE49-F238E27FC236}">
                <a16:creationId xmlns:a16="http://schemas.microsoft.com/office/drawing/2014/main" id="{FA8FA232-F1A2-6A35-3B54-63F5B3D0F693}"/>
              </a:ext>
            </a:extLst>
          </p:cNvPr>
          <p:cNvGrpSpPr/>
          <p:nvPr/>
        </p:nvGrpSpPr>
        <p:grpSpPr>
          <a:xfrm>
            <a:off x="3281735" y="3768242"/>
            <a:ext cx="5994135" cy="624627"/>
            <a:chOff x="3281735" y="3768242"/>
            <a:chExt cx="5994135" cy="624627"/>
          </a:xfrm>
        </p:grpSpPr>
        <p:sp>
          <p:nvSpPr>
            <p:cNvPr id="51" name="Arrow: Down 1">
              <a:extLst>
                <a:ext uri="{FF2B5EF4-FFF2-40B4-BE49-F238E27FC236}">
                  <a16:creationId xmlns:a16="http://schemas.microsoft.com/office/drawing/2014/main" id="{528A9776-510E-1888-8E26-827DEE0F3D74}"/>
                </a:ext>
              </a:extLst>
            </p:cNvPr>
            <p:cNvSpPr/>
            <p:nvPr/>
          </p:nvSpPr>
          <p:spPr>
            <a:xfrm rot="16200000">
              <a:off x="3957836" y="3398997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9E4D379A-0560-78A9-5B78-43887FFB4B70}"/>
                </a:ext>
              </a:extLst>
            </p:cNvPr>
            <p:cNvGrpSpPr/>
            <p:nvPr/>
          </p:nvGrpSpPr>
          <p:grpSpPr>
            <a:xfrm>
              <a:off x="7942868" y="3774669"/>
              <a:ext cx="1333002" cy="618200"/>
              <a:chOff x="7504391" y="4831459"/>
              <a:chExt cx="1333002" cy="618200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68BC5BE9-D8F0-8A49-031E-FAF3B632F991}"/>
                  </a:ext>
                </a:extLst>
              </p:cNvPr>
              <p:cNvGrpSpPr/>
              <p:nvPr/>
            </p:nvGrpSpPr>
            <p:grpSpPr>
              <a:xfrm>
                <a:off x="7504391" y="4831459"/>
                <a:ext cx="1136771" cy="618200"/>
                <a:chOff x="7547855" y="3718576"/>
                <a:chExt cx="1136771" cy="618200"/>
              </a:xfrm>
            </p:grpSpPr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04E456F3-16D7-FCBF-88FA-4350C321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4674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8" name="Group 457">
                  <a:extLst>
                    <a:ext uri="{FF2B5EF4-FFF2-40B4-BE49-F238E27FC236}">
                      <a16:creationId xmlns:a16="http://schemas.microsoft.com/office/drawing/2014/main" id="{F0340672-E168-30BC-DF5C-48962F465292}"/>
                    </a:ext>
                  </a:extLst>
                </p:cNvPr>
                <p:cNvGrpSpPr/>
                <p:nvPr/>
              </p:nvGrpSpPr>
              <p:grpSpPr>
                <a:xfrm>
                  <a:off x="7547855" y="3822895"/>
                  <a:ext cx="862732" cy="513881"/>
                  <a:chOff x="7573209" y="4587359"/>
                  <a:chExt cx="862732" cy="513881"/>
                </a:xfrm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2E1001A7-400B-5FAD-834F-51B4E1510C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464" name="Straight Connector 463">
                      <a:extLst>
                        <a:ext uri="{FF2B5EF4-FFF2-40B4-BE49-F238E27FC236}">
                          <a16:creationId xmlns:a16="http://schemas.microsoft.com/office/drawing/2014/main" id="{06E016A0-FCB0-BEC7-47AA-CF9A02A7A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77" name="Picture 476">
                      <a:extLst>
                        <a:ext uri="{FF2B5EF4-FFF2-40B4-BE49-F238E27FC236}">
                          <a16:creationId xmlns:a16="http://schemas.microsoft.com/office/drawing/2014/main" id="{146082E6-4A85-9144-4F9E-4BFEFD901F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2A43C857-E784-BD5E-7637-E2E8BB5E03A2}"/>
                      </a:ext>
                    </a:extLst>
                  </p:cNvPr>
                  <p:cNvGrpSpPr/>
                  <p:nvPr/>
                </p:nvGrpSpPr>
                <p:grpSpPr>
                  <a:xfrm>
                    <a:off x="7573209" y="4601484"/>
                    <a:ext cx="392462" cy="499756"/>
                    <a:chOff x="5038339" y="3225177"/>
                    <a:chExt cx="392462" cy="499756"/>
                  </a:xfrm>
                </p:grpSpPr>
                <p:cxnSp>
                  <p:nvCxnSpPr>
                    <p:cNvPr id="462" name="Straight Connector 461">
                      <a:extLst>
                        <a:ext uri="{FF2B5EF4-FFF2-40B4-BE49-F238E27FC236}">
                          <a16:creationId xmlns:a16="http://schemas.microsoft.com/office/drawing/2014/main" id="{6DAAAD43-C9C4-A7CB-A7EB-91281C0AE9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34607" y="3225177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63" name="Picture 462">
                      <a:extLst>
                        <a:ext uri="{FF2B5EF4-FFF2-40B4-BE49-F238E27FC236}">
                          <a16:creationId xmlns:a16="http://schemas.microsoft.com/office/drawing/2014/main" id="{624767A4-001A-BD0C-D251-47A59370E4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5038339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0EE94845-7BFF-EB5B-9C8C-367E62452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4086" y="3822895"/>
                  <a:ext cx="94054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18FCE0AE-3FAE-2C55-2144-5461CE1F0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162" y="4938577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9" name="Picture 478">
                <a:extLst>
                  <a:ext uri="{FF2B5EF4-FFF2-40B4-BE49-F238E27FC236}">
                    <a16:creationId xmlns:a16="http://schemas.microsoft.com/office/drawing/2014/main" id="{CB7514D9-50BA-4611-5BEA-C55F1F672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444931" y="5060640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F2871D-C895-46C5-F574-0E769CA13CEC}"/>
                </a:ext>
              </a:extLst>
            </p:cNvPr>
            <p:cNvGrpSpPr/>
            <p:nvPr/>
          </p:nvGrpSpPr>
          <p:grpSpPr>
            <a:xfrm>
              <a:off x="6348931" y="3768242"/>
              <a:ext cx="1305217" cy="624627"/>
              <a:chOff x="7105370" y="3718576"/>
              <a:chExt cx="1305217" cy="62462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469CF2D-8036-026D-8274-C111C0B5F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47" y="3718576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4F57932-C175-0EE7-F376-CE1E21B9AE54}"/>
                  </a:ext>
                </a:extLst>
              </p:cNvPr>
              <p:cNvGrpSpPr/>
              <p:nvPr/>
            </p:nvGrpSpPr>
            <p:grpSpPr>
              <a:xfrm>
                <a:off x="7105370" y="3822895"/>
                <a:ext cx="1305217" cy="520308"/>
                <a:chOff x="7130724" y="4587359"/>
                <a:chExt cx="1305217" cy="520308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EE873DF-D686-A1E9-4571-D6368E1DEA70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B1ED57E8-2335-475A-850E-2858C42AD4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49" name="Picture 448">
                    <a:extLst>
                      <a:ext uri="{FF2B5EF4-FFF2-40B4-BE49-F238E27FC236}">
                        <a16:creationId xmlns:a16="http://schemas.microsoft.com/office/drawing/2014/main" id="{5B294CB5-6BE6-434A-CD90-9D013DE3E2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476934D3-B9E2-95D3-F6D2-0BD4EFA97A4B}"/>
                    </a:ext>
                  </a:extLst>
                </p:cNvPr>
                <p:cNvGrpSpPr/>
                <p:nvPr/>
              </p:nvGrpSpPr>
              <p:grpSpPr>
                <a:xfrm>
                  <a:off x="7130724" y="4593785"/>
                  <a:ext cx="392462" cy="513882"/>
                  <a:chOff x="4595854" y="3217478"/>
                  <a:chExt cx="392462" cy="513882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88AECEC4-DA2E-0C1F-0779-245834A88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806" y="3217478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01D56805-2302-A68B-43BA-F42B484C5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595854" y="3342341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472F8D4-0206-9D5B-A85B-5AAA1A9EA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549" y="3822895"/>
                <a:ext cx="914807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1BD1B41-12AD-1CDB-502E-2A73C4384624}"/>
                </a:ext>
              </a:extLst>
            </p:cNvPr>
            <p:cNvGrpSpPr/>
            <p:nvPr/>
          </p:nvGrpSpPr>
          <p:grpSpPr>
            <a:xfrm>
              <a:off x="5196414" y="3874683"/>
              <a:ext cx="392462" cy="513881"/>
              <a:chOff x="4824250" y="3211052"/>
              <a:chExt cx="392462" cy="5138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E9169E9-8AEC-5D33-FAFC-8B793A20A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A5A31E0-C731-916C-B67B-9B661C71E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D018AA99-1C59-58E6-E65C-2F985EB35CB0}"/>
              </a:ext>
            </a:extLst>
          </p:cNvPr>
          <p:cNvGrpSpPr/>
          <p:nvPr/>
        </p:nvGrpSpPr>
        <p:grpSpPr>
          <a:xfrm>
            <a:off x="3281733" y="2320514"/>
            <a:ext cx="5171110" cy="767752"/>
            <a:chOff x="3281733" y="2320514"/>
            <a:chExt cx="5171110" cy="76775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F58A50-38B8-370E-69E6-6A0F8D7C029B}"/>
                </a:ext>
              </a:extLst>
            </p:cNvPr>
            <p:cNvCxnSpPr>
              <a:cxnSpLocks/>
            </p:cNvCxnSpPr>
            <p:nvPr/>
          </p:nvCxnSpPr>
          <p:spPr>
            <a:xfrm>
              <a:off x="6986879" y="2320514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4FBBAAA0-662C-9D0D-0BE9-F37AAEB59BF8}"/>
                </a:ext>
              </a:extLst>
            </p:cNvPr>
            <p:cNvGrpSpPr/>
            <p:nvPr/>
          </p:nvGrpSpPr>
          <p:grpSpPr>
            <a:xfrm>
              <a:off x="3281733" y="2571841"/>
              <a:ext cx="5171110" cy="516425"/>
              <a:chOff x="3281733" y="2571841"/>
              <a:chExt cx="5171110" cy="51642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930BF5E-9C7B-6268-2114-44D73F398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90407" y="2699247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2555C0D-11E4-2463-CFC3-89FEB9277EDE}"/>
                  </a:ext>
                </a:extLst>
              </p:cNvPr>
              <p:cNvGrpSpPr/>
              <p:nvPr/>
            </p:nvGrpSpPr>
            <p:grpSpPr>
              <a:xfrm>
                <a:off x="5722207" y="2571841"/>
                <a:ext cx="2529344" cy="97338"/>
                <a:chOff x="5975160" y="2699837"/>
                <a:chExt cx="2529344" cy="9733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C714091-DBAC-11EB-22AB-D31BE01DAEE8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2529344" cy="91098"/>
                  <a:chOff x="5975160" y="2700868"/>
                  <a:chExt cx="2529344" cy="91098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0314417-FD00-6F67-C73A-47320969F0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2529344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C4860AE1-012E-86E1-0222-3995E333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2736" y="2709584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DFDE04D-A8E0-D9CC-FB4C-62BC264E0BE5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CCCA0FA-F9BF-355A-3DB0-37AA7835D8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1871E79-E462-37A9-7363-57E2D4020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5052665-559C-874E-F701-542CDC946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DF1811-F154-8917-933E-45B98ECEF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20433" y="2699247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6ECE890-052C-565E-577B-3DEBF341A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060381" y="2695115"/>
                <a:ext cx="392462" cy="389019"/>
              </a:xfrm>
              <a:prstGeom prst="rect">
                <a:avLst/>
              </a:prstGeom>
            </p:spPr>
          </p:pic>
          <p:sp>
            <p:nvSpPr>
              <p:cNvPr id="41" name="Arrow: Down 1">
                <a:extLst>
                  <a:ext uri="{FF2B5EF4-FFF2-40B4-BE49-F238E27FC236}">
                    <a16:creationId xmlns:a16="http://schemas.microsoft.com/office/drawing/2014/main" id="{669DE9E1-7BC8-10E2-3681-ECD0C5681FD4}"/>
                  </a:ext>
                </a:extLst>
              </p:cNvPr>
              <p:cNvSpPr/>
              <p:nvPr/>
            </p:nvSpPr>
            <p:spPr>
              <a:xfrm rot="16200000">
                <a:off x="4153032" y="1853127"/>
                <a:ext cx="311344" cy="205394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63C8C8"/>
                  </a:solidFill>
                  <a:latin typeface="Helvetica" pitchFamily="2" charset="0"/>
                  <a:sym typeface="Helvetica Neue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C2F92758-D88C-739E-2D98-F0CF60E43929}"/>
              </a:ext>
            </a:extLst>
          </p:cNvPr>
          <p:cNvGrpSpPr/>
          <p:nvPr/>
        </p:nvGrpSpPr>
        <p:grpSpPr>
          <a:xfrm>
            <a:off x="3290222" y="3164604"/>
            <a:ext cx="5505414" cy="632037"/>
            <a:chOff x="3290222" y="3164604"/>
            <a:chExt cx="5505414" cy="632037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F5BAB148-836F-AD1F-85CE-11351AFA8E8F}"/>
                </a:ext>
              </a:extLst>
            </p:cNvPr>
            <p:cNvGrpSpPr/>
            <p:nvPr/>
          </p:nvGrpSpPr>
          <p:grpSpPr>
            <a:xfrm>
              <a:off x="5188798" y="3164604"/>
              <a:ext cx="3606838" cy="632037"/>
              <a:chOff x="5188798" y="3164604"/>
              <a:chExt cx="3606838" cy="632037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94828778-BC94-E126-7A90-E4446E514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2096" y="3172068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A1DE10A7-6A67-8729-D539-5C3452263264}"/>
                  </a:ext>
                </a:extLst>
              </p:cNvPr>
              <p:cNvGrpSpPr/>
              <p:nvPr/>
            </p:nvGrpSpPr>
            <p:grpSpPr>
              <a:xfrm>
                <a:off x="6799597" y="3173714"/>
                <a:ext cx="392462" cy="622927"/>
                <a:chOff x="4815329" y="3238862"/>
                <a:chExt cx="392462" cy="622927"/>
              </a:xfrm>
            </p:grpSpPr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6BD3E356-1690-D83C-C2F9-7B46E891E507}"/>
                    </a:ext>
                  </a:extLst>
                </p:cNvPr>
                <p:cNvCxnSpPr>
                  <a:cxnSpLocks/>
                  <a:endCxn id="490" idx="0"/>
                </p:cNvCxnSpPr>
                <p:nvPr/>
              </p:nvCxnSpPr>
              <p:spPr>
                <a:xfrm>
                  <a:off x="5011560" y="3238862"/>
                  <a:ext cx="0" cy="233908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0" name="Picture 489">
                  <a:extLst>
                    <a:ext uri="{FF2B5EF4-FFF2-40B4-BE49-F238E27FC236}">
                      <a16:creationId xmlns:a16="http://schemas.microsoft.com/office/drawing/2014/main" id="{DE958014-9A90-2C0F-0D8B-8745EDF7F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15329" y="3472770"/>
                  <a:ext cx="392462" cy="389019"/>
                </a:xfrm>
                <a:prstGeom prst="rect">
                  <a:avLst/>
                </a:prstGeom>
              </p:spPr>
            </p:pic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7223FBAC-6A9F-E9D1-D19C-9AC47C2CCDCE}"/>
                  </a:ext>
                </a:extLst>
              </p:cNvPr>
              <p:cNvGrpSpPr/>
              <p:nvPr/>
            </p:nvGrpSpPr>
            <p:grpSpPr>
              <a:xfrm>
                <a:off x="7718815" y="3276387"/>
                <a:ext cx="1076821" cy="513881"/>
                <a:chOff x="7359120" y="4587359"/>
                <a:chExt cx="1076821" cy="51388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2C539C3E-7A33-2D11-1E50-1425E5BCBB97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F3BDA371-3C17-262D-B699-C0ED66710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00" name="Picture 499">
                    <a:extLst>
                      <a:ext uri="{FF2B5EF4-FFF2-40B4-BE49-F238E27FC236}">
                        <a16:creationId xmlns:a16="http://schemas.microsoft.com/office/drawing/2014/main" id="{3A9FEB3B-DA89-2A4E-1F55-3C0EDCB98B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6" name="Group 495">
                  <a:extLst>
                    <a:ext uri="{FF2B5EF4-FFF2-40B4-BE49-F238E27FC236}">
                      <a16:creationId xmlns:a16="http://schemas.microsoft.com/office/drawing/2014/main" id="{4326C52A-7544-C941-0641-657BA7B05C4F}"/>
                    </a:ext>
                  </a:extLst>
                </p:cNvPr>
                <p:cNvGrpSpPr/>
                <p:nvPr/>
              </p:nvGrpSpPr>
              <p:grpSpPr>
                <a:xfrm>
                  <a:off x="7359120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4A91B935-841D-EDB5-FE1B-D52EC97FE1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8" name="Picture 497">
                    <a:extLst>
                      <a:ext uri="{FF2B5EF4-FFF2-40B4-BE49-F238E27FC236}">
                        <a16:creationId xmlns:a16="http://schemas.microsoft.com/office/drawing/2014/main" id="{C258F9EA-FE14-20FF-9734-5E342FAAE5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85FD881A-AC27-73C0-9707-D0EE8FC70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046" y="3276387"/>
                <a:ext cx="684359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B512F61C-1ADE-D27D-3370-E1DEB9478FF1}"/>
                  </a:ext>
                </a:extLst>
              </p:cNvPr>
              <p:cNvGrpSpPr/>
              <p:nvPr/>
            </p:nvGrpSpPr>
            <p:grpSpPr>
              <a:xfrm>
                <a:off x="5188798" y="3164604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C1BF44BE-55BC-DC75-0EB4-26F8919A3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BA6C088-7074-33A3-1F30-BCE9CDF68C13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5" name="Group 504">
                    <a:extLst>
                      <a:ext uri="{FF2B5EF4-FFF2-40B4-BE49-F238E27FC236}">
                        <a16:creationId xmlns:a16="http://schemas.microsoft.com/office/drawing/2014/main" id="{BA6AFDCC-CE05-4B6B-AC86-1EB31C886619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9" name="Straight Connector 508">
                      <a:extLst>
                        <a:ext uri="{FF2B5EF4-FFF2-40B4-BE49-F238E27FC236}">
                          <a16:creationId xmlns:a16="http://schemas.microsoft.com/office/drawing/2014/main" id="{985977A6-61C5-687E-E805-9B0C023C83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0" name="Picture 509">
                      <a:extLst>
                        <a:ext uri="{FF2B5EF4-FFF2-40B4-BE49-F238E27FC236}">
                          <a16:creationId xmlns:a16="http://schemas.microsoft.com/office/drawing/2014/main" id="{110C20B6-30AE-05A0-9B72-2288A42455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6" name="Group 505">
                    <a:extLst>
                      <a:ext uri="{FF2B5EF4-FFF2-40B4-BE49-F238E27FC236}">
                        <a16:creationId xmlns:a16="http://schemas.microsoft.com/office/drawing/2014/main" id="{81B6014A-A0E2-43B6-6921-8A041C5CB3C4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7" name="Straight Connector 506">
                      <a:extLst>
                        <a:ext uri="{FF2B5EF4-FFF2-40B4-BE49-F238E27FC236}">
                          <a16:creationId xmlns:a16="http://schemas.microsoft.com/office/drawing/2014/main" id="{EED5A201-EEEE-E46F-B0EF-D3411C85E7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08" name="Picture 507">
                      <a:extLst>
                        <a:ext uri="{FF2B5EF4-FFF2-40B4-BE49-F238E27FC236}">
                          <a16:creationId xmlns:a16="http://schemas.microsoft.com/office/drawing/2014/main" id="{03D7A006-4269-574A-005E-45E975DB0A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729BD6A8-B366-AED6-70C0-7FB16E5A9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1" name="Arrow: Down 1">
              <a:extLst>
                <a:ext uri="{FF2B5EF4-FFF2-40B4-BE49-F238E27FC236}">
                  <a16:creationId xmlns:a16="http://schemas.microsoft.com/office/drawing/2014/main" id="{F7C7C798-965E-D570-94AF-F46759BF9973}"/>
                </a:ext>
              </a:extLst>
            </p:cNvPr>
            <p:cNvSpPr/>
            <p:nvPr/>
          </p:nvSpPr>
          <p:spPr>
            <a:xfrm rot="16200000">
              <a:off x="3966323" y="2723661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4579422" y="715627"/>
            <a:ext cx="311344" cy="2898430"/>
          </a:xfrm>
          <a:prstGeom prst="downArrow">
            <a:avLst/>
          </a:prstGeom>
          <a:gradFill>
            <a:gsLst>
              <a:gs pos="0">
                <a:srgbClr val="377BC9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877" y="1682773"/>
            <a:ext cx="686560" cy="757835"/>
          </a:xfrm>
          <a:prstGeom prst="rect">
            <a:avLst/>
          </a:prstGeom>
        </p:spPr>
      </p:pic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7577133" y="1784464"/>
            <a:ext cx="248436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Helvetica" pitchFamily="2" charset="0"/>
              </a:rPr>
              <a:t>Customers totalling</a:t>
            </a:r>
          </a:p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rgbClr val="F1732B"/>
                </a:solidFill>
                <a:latin typeface="Helvetica" pitchFamily="2" charset="0"/>
              </a:rPr>
              <a:t>  Services</a:t>
            </a:r>
            <a:endParaRPr sz="1800" b="0" kern="0" dirty="0">
              <a:solidFill>
                <a:srgbClr val="F1732B"/>
              </a:solidFill>
              <a:latin typeface="Helvetica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CB30FA-5116-CAD5-FCE3-133E096982F2}"/>
              </a:ext>
            </a:extLst>
          </p:cNvPr>
          <p:cNvSpPr/>
          <p:nvPr/>
        </p:nvSpPr>
        <p:spPr>
          <a:xfrm>
            <a:off x="7189836" y="2017827"/>
            <a:ext cx="460896" cy="460896"/>
          </a:xfrm>
          <a:prstGeom prst="ellipse">
            <a:avLst/>
          </a:prstGeom>
          <a:solidFill>
            <a:srgbClr val="F173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8" name="TT">
            <a:extLst>
              <a:ext uri="{FF2B5EF4-FFF2-40B4-BE49-F238E27FC236}">
                <a16:creationId xmlns:a16="http://schemas.microsoft.com/office/drawing/2014/main" id="{2C75571F-5FAC-F655-2061-7CAB4B364813}"/>
              </a:ext>
            </a:extLst>
          </p:cNvPr>
          <p:cNvSpPr txBox="1"/>
          <p:nvPr/>
        </p:nvSpPr>
        <p:spPr>
          <a:xfrm>
            <a:off x="7011289" y="2071280"/>
            <a:ext cx="81798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bg1"/>
                </a:solidFill>
                <a:latin typeface="Helvetica" pitchFamily="2" charset="0"/>
              </a:rPr>
              <a:t>20</a:t>
            </a:r>
            <a:endParaRPr sz="1800" kern="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162B0EE2-501F-4BFD-F62E-847568FDAC8B}"/>
              </a:ext>
            </a:extLst>
          </p:cNvPr>
          <p:cNvGrpSpPr/>
          <p:nvPr/>
        </p:nvGrpSpPr>
        <p:grpSpPr>
          <a:xfrm>
            <a:off x="5387999" y="2757745"/>
            <a:ext cx="3199480" cy="382647"/>
            <a:chOff x="5387999" y="2779516"/>
            <a:chExt cx="3199480" cy="38264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0AD5ADD-BB71-D990-0A63-1685773BDFCB}"/>
                </a:ext>
              </a:extLst>
            </p:cNvPr>
            <p:cNvGrpSpPr/>
            <p:nvPr/>
          </p:nvGrpSpPr>
          <p:grpSpPr>
            <a:xfrm>
              <a:off x="5387999" y="2779516"/>
              <a:ext cx="676024" cy="380905"/>
              <a:chOff x="5317017" y="2762495"/>
              <a:chExt cx="817989" cy="46089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E6390A2-D103-F333-0209-E35EA12AD4F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TT">
                <a:extLst>
                  <a:ext uri="{FF2B5EF4-FFF2-40B4-BE49-F238E27FC236}">
                    <a16:creationId xmlns:a16="http://schemas.microsoft.com/office/drawing/2014/main" id="{A0FDD703-5C38-EBBC-618A-0E4EA4EA490D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2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D4A7F0-2CCE-1886-0FA9-B585E36AF601}"/>
                </a:ext>
              </a:extLst>
            </p:cNvPr>
            <p:cNvGrpSpPr/>
            <p:nvPr/>
          </p:nvGrpSpPr>
          <p:grpSpPr>
            <a:xfrm>
              <a:off x="6649727" y="2779516"/>
              <a:ext cx="676024" cy="380905"/>
              <a:chOff x="5317017" y="2762495"/>
              <a:chExt cx="817989" cy="46089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3ADB98A-DAAE-75E9-3D10-1189270E9A10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TT">
                <a:extLst>
                  <a:ext uri="{FF2B5EF4-FFF2-40B4-BE49-F238E27FC236}">
                    <a16:creationId xmlns:a16="http://schemas.microsoft.com/office/drawing/2014/main" id="{290EA9B9-7768-503C-1FB2-F2465690EDC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18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E3E184-F57F-616B-9328-064F62E5F6F0}"/>
                </a:ext>
              </a:extLst>
            </p:cNvPr>
            <p:cNvGrpSpPr/>
            <p:nvPr/>
          </p:nvGrpSpPr>
          <p:grpSpPr>
            <a:xfrm>
              <a:off x="7911455" y="2781258"/>
              <a:ext cx="676024" cy="380905"/>
              <a:chOff x="5317017" y="2762495"/>
              <a:chExt cx="817989" cy="460896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88DF791-E8E8-2193-9B5F-60A547800E0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TT">
                <a:extLst>
                  <a:ext uri="{FF2B5EF4-FFF2-40B4-BE49-F238E27FC236}">
                    <a16:creationId xmlns:a16="http://schemas.microsoft.com/office/drawing/2014/main" id="{918B7582-24F9-03DB-AC5D-96D1B76D5231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8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C437094-AFB2-B550-EC40-496F81975FEF}"/>
              </a:ext>
            </a:extLst>
          </p:cNvPr>
          <p:cNvGrpSpPr/>
          <p:nvPr/>
        </p:nvGrpSpPr>
        <p:grpSpPr>
          <a:xfrm>
            <a:off x="5047016" y="3376073"/>
            <a:ext cx="7174247" cy="461661"/>
            <a:chOff x="5047016" y="3376073"/>
            <a:chExt cx="7174247" cy="4616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4E22A994-935B-84CA-CEEA-382B2853F576}"/>
                </a:ext>
              </a:extLst>
            </p:cNvPr>
            <p:cNvGrpSpPr/>
            <p:nvPr/>
          </p:nvGrpSpPr>
          <p:grpSpPr>
            <a:xfrm>
              <a:off x="5047016" y="3456829"/>
              <a:ext cx="676024" cy="380905"/>
              <a:chOff x="5317017" y="2762495"/>
              <a:chExt cx="817989" cy="460896"/>
            </a:xfrm>
          </p:grpSpPr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31F0982-D558-DA07-4474-DDE3816698F4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67" name="TT">
                <a:extLst>
                  <a:ext uri="{FF2B5EF4-FFF2-40B4-BE49-F238E27FC236}">
                    <a16:creationId xmlns:a16="http://schemas.microsoft.com/office/drawing/2014/main" id="{6F951485-EB3B-9214-CBF6-5506FF14BBA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19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92C120B5-74F8-23CB-4553-8F74ECBB2913}"/>
                </a:ext>
              </a:extLst>
            </p:cNvPr>
            <p:cNvGrpSpPr/>
            <p:nvPr/>
          </p:nvGrpSpPr>
          <p:grpSpPr>
            <a:xfrm>
              <a:off x="5731375" y="3456829"/>
              <a:ext cx="676024" cy="380905"/>
              <a:chOff x="5317017" y="2762495"/>
              <a:chExt cx="817989" cy="460896"/>
            </a:xfrm>
          </p:grpSpPr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9641954B-6ABA-743F-74B6-3855D4F0CD6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0" name="TT">
                <a:extLst>
                  <a:ext uri="{FF2B5EF4-FFF2-40B4-BE49-F238E27FC236}">
                    <a16:creationId xmlns:a16="http://schemas.microsoft.com/office/drawing/2014/main" id="{0472EE9F-2AB5-9DAE-9B2C-B47A6CC5D6E9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6BC26789-9922-0E14-0F41-3F277D519BBB}"/>
                </a:ext>
              </a:extLst>
            </p:cNvPr>
            <p:cNvGrpSpPr/>
            <p:nvPr/>
          </p:nvGrpSpPr>
          <p:grpSpPr>
            <a:xfrm>
              <a:off x="6656751" y="3456829"/>
              <a:ext cx="676024" cy="380905"/>
              <a:chOff x="5317017" y="2762495"/>
              <a:chExt cx="817989" cy="460896"/>
            </a:xfrm>
          </p:grpSpPr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E9097D5-E04B-A276-AF51-1AD67AEACA1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3" name="TT">
                <a:extLst>
                  <a:ext uri="{FF2B5EF4-FFF2-40B4-BE49-F238E27FC236}">
                    <a16:creationId xmlns:a16="http://schemas.microsoft.com/office/drawing/2014/main" id="{70590E6F-0E6B-8FB7-743E-4EF73D82058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6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054553A7-C96A-B504-22A0-3B80C758E43D}"/>
                </a:ext>
              </a:extLst>
            </p:cNvPr>
            <p:cNvGrpSpPr/>
            <p:nvPr/>
          </p:nvGrpSpPr>
          <p:grpSpPr>
            <a:xfrm>
              <a:off x="7582331" y="3456829"/>
              <a:ext cx="676024" cy="380905"/>
              <a:chOff x="5317017" y="2762495"/>
              <a:chExt cx="817989" cy="460896"/>
            </a:xfrm>
          </p:grpSpPr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F9A9316-006C-DB71-2DC0-F463E1B7C8C3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76" name="TT">
                <a:extLst>
                  <a:ext uri="{FF2B5EF4-FFF2-40B4-BE49-F238E27FC236}">
                    <a16:creationId xmlns:a16="http://schemas.microsoft.com/office/drawing/2014/main" id="{D1C88ECC-6214-0E54-E6D2-C612BF64CFC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15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14D71FDB-9426-67E1-4A76-AB31FA314ACB}"/>
                </a:ext>
              </a:extLst>
            </p:cNvPr>
            <p:cNvGrpSpPr/>
            <p:nvPr/>
          </p:nvGrpSpPr>
          <p:grpSpPr>
            <a:xfrm>
              <a:off x="8260948" y="3456829"/>
              <a:ext cx="676024" cy="380905"/>
              <a:chOff x="5317017" y="2762495"/>
              <a:chExt cx="817989" cy="460896"/>
            </a:xfrm>
          </p:grpSpPr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2F53AF49-7B4E-57F6-3C15-E234950E35B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5" name="TT">
                <a:extLst>
                  <a:ext uri="{FF2B5EF4-FFF2-40B4-BE49-F238E27FC236}">
                    <a16:creationId xmlns:a16="http://schemas.microsoft.com/office/drawing/2014/main" id="{B25ECF04-7698-DCBF-5EAB-7BCB96FE94AF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7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12" name="TT">
              <a:extLst>
                <a:ext uri="{FF2B5EF4-FFF2-40B4-BE49-F238E27FC236}">
                  <a16:creationId xmlns:a16="http://schemas.microsoft.com/office/drawing/2014/main" id="{C2CE0C70-4CBA-EBA0-17FA-7001435758C4}"/>
                </a:ext>
              </a:extLst>
            </p:cNvPr>
            <p:cNvSpPr txBox="1"/>
            <p:nvPr/>
          </p:nvSpPr>
          <p:spPr>
            <a:xfrm>
              <a:off x="9736903" y="3376073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Helvetica" pitchFamily="2" charset="0"/>
                </a:rPr>
                <a:t>48 Services</a:t>
              </a:r>
              <a:endParaRPr sz="2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513" name="TT">
            <a:extLst>
              <a:ext uri="{FF2B5EF4-FFF2-40B4-BE49-F238E27FC236}">
                <a16:creationId xmlns:a16="http://schemas.microsoft.com/office/drawing/2014/main" id="{2CD01691-10B5-66E3-192D-4542B3C0CEA1}"/>
              </a:ext>
            </a:extLst>
          </p:cNvPr>
          <p:cNvSpPr txBox="1"/>
          <p:nvPr/>
        </p:nvSpPr>
        <p:spPr>
          <a:xfrm>
            <a:off x="9736903" y="2745905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rgbClr val="F1732B"/>
                </a:solidFill>
                <a:latin typeface="Helvetica" pitchFamily="2" charset="0"/>
              </a:rPr>
              <a:t>28 Services</a:t>
            </a:r>
            <a:endParaRPr sz="2400" kern="0" dirty="0">
              <a:solidFill>
                <a:srgbClr val="F1732B"/>
              </a:solidFill>
              <a:latin typeface="Helvetica" pitchFamily="2" charset="0"/>
            </a:endParaRPr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2F4F7755-4168-8ED7-C62A-10EC2BE5016D}"/>
              </a:ext>
            </a:extLst>
          </p:cNvPr>
          <p:cNvGrpSpPr/>
          <p:nvPr/>
        </p:nvGrpSpPr>
        <p:grpSpPr>
          <a:xfrm>
            <a:off x="5054632" y="4039086"/>
            <a:ext cx="7166631" cy="461661"/>
            <a:chOff x="5054632" y="4039086"/>
            <a:chExt cx="7166631" cy="461661"/>
          </a:xfrm>
        </p:grpSpPr>
        <p:sp>
          <p:nvSpPr>
            <p:cNvPr id="527" name="TT">
              <a:extLst>
                <a:ext uri="{FF2B5EF4-FFF2-40B4-BE49-F238E27FC236}">
                  <a16:creationId xmlns:a16="http://schemas.microsoft.com/office/drawing/2014/main" id="{DF4FD2A4-7D38-2637-598F-E065BCA8BDDB}"/>
                </a:ext>
              </a:extLst>
            </p:cNvPr>
            <p:cNvSpPr txBox="1"/>
            <p:nvPr/>
          </p:nvSpPr>
          <p:spPr>
            <a:xfrm>
              <a:off x="9736903" y="4039086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Helvetica" pitchFamily="2" charset="0"/>
                </a:rPr>
                <a:t>67 Services</a:t>
              </a:r>
              <a:endParaRPr sz="2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7FBFCCE8-CFC0-E602-A504-E67F6560C3D2}"/>
                </a:ext>
              </a:extLst>
            </p:cNvPr>
            <p:cNvGrpSpPr/>
            <p:nvPr/>
          </p:nvGrpSpPr>
          <p:grpSpPr>
            <a:xfrm>
              <a:off x="8268821" y="4076872"/>
              <a:ext cx="676024" cy="380905"/>
              <a:chOff x="5317017" y="2762495"/>
              <a:chExt cx="817989" cy="460896"/>
            </a:xfrm>
          </p:grpSpPr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E8F8D6CA-CA1B-DA0F-C6E0-43CBA182C0D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3" name="TT">
                <a:extLst>
                  <a:ext uri="{FF2B5EF4-FFF2-40B4-BE49-F238E27FC236}">
                    <a16:creationId xmlns:a16="http://schemas.microsoft.com/office/drawing/2014/main" id="{929B80DD-D7AC-8502-F3A0-530194EA43A2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3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4891B1-618F-D9EA-4A09-B0A6C8C39A7D}"/>
                </a:ext>
              </a:extLst>
            </p:cNvPr>
            <p:cNvGrpSpPr/>
            <p:nvPr/>
          </p:nvGrpSpPr>
          <p:grpSpPr>
            <a:xfrm>
              <a:off x="5054632" y="4076872"/>
              <a:ext cx="676024" cy="380905"/>
              <a:chOff x="5317017" y="2762495"/>
              <a:chExt cx="817989" cy="460896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2081B494-A43E-84F2-4E94-3B8B55D2510C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82" name="TT">
                <a:extLst>
                  <a:ext uri="{FF2B5EF4-FFF2-40B4-BE49-F238E27FC236}">
                    <a16:creationId xmlns:a16="http://schemas.microsoft.com/office/drawing/2014/main" id="{59BF7A5D-9B86-A840-D37D-BE0DAD6FF5C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10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61F6D63-9729-0FA9-842F-3D7680D449A6}"/>
                </a:ext>
              </a:extLst>
            </p:cNvPr>
            <p:cNvGrpSpPr/>
            <p:nvPr/>
          </p:nvGrpSpPr>
          <p:grpSpPr>
            <a:xfrm>
              <a:off x="6207964" y="4072164"/>
              <a:ext cx="676024" cy="380905"/>
              <a:chOff x="5089436" y="2757787"/>
              <a:chExt cx="817989" cy="460896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847C8E74-CE54-8B35-7FC8-185F730DD351}"/>
                  </a:ext>
                </a:extLst>
              </p:cNvPr>
              <p:cNvSpPr/>
              <p:nvPr/>
            </p:nvSpPr>
            <p:spPr>
              <a:xfrm>
                <a:off x="5267983" y="2757787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4" name="TT">
                <a:extLst>
                  <a:ext uri="{FF2B5EF4-FFF2-40B4-BE49-F238E27FC236}">
                    <a16:creationId xmlns:a16="http://schemas.microsoft.com/office/drawing/2014/main" id="{779178DB-6137-BE79-03F3-950DC4116478}"/>
                  </a:ext>
                </a:extLst>
              </p:cNvPr>
              <p:cNvSpPr txBox="1"/>
              <p:nvPr/>
            </p:nvSpPr>
            <p:spPr>
              <a:xfrm>
                <a:off x="5089436" y="2811240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19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BC5D2581-2236-F27B-8AC3-BF5B7EDA7606}"/>
                </a:ext>
              </a:extLst>
            </p:cNvPr>
            <p:cNvGrpSpPr/>
            <p:nvPr/>
          </p:nvGrpSpPr>
          <p:grpSpPr>
            <a:xfrm>
              <a:off x="7116758" y="4076872"/>
              <a:ext cx="676024" cy="380905"/>
              <a:chOff x="5317017" y="2762495"/>
              <a:chExt cx="817989" cy="460896"/>
            </a:xfrm>
          </p:grpSpPr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31F625D1-0A95-16AC-FA4C-4B79FDB29CA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17" name="TT">
                <a:extLst>
                  <a:ext uri="{FF2B5EF4-FFF2-40B4-BE49-F238E27FC236}">
                    <a16:creationId xmlns:a16="http://schemas.microsoft.com/office/drawing/2014/main" id="{642A947D-3AFC-545C-831B-EB01F086A357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8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E9B45CF8-756A-57E8-EFC9-409F66BB82AA}"/>
                </a:ext>
              </a:extLst>
            </p:cNvPr>
            <p:cNvGrpSpPr/>
            <p:nvPr/>
          </p:nvGrpSpPr>
          <p:grpSpPr>
            <a:xfrm>
              <a:off x="7797302" y="4076288"/>
              <a:ext cx="676024" cy="380905"/>
              <a:chOff x="5317017" y="2762495"/>
              <a:chExt cx="817989" cy="460896"/>
            </a:xfrm>
          </p:grpSpPr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4904B7E8-31BC-8A09-8867-1D6174DA042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0" name="TT">
                <a:extLst>
                  <a:ext uri="{FF2B5EF4-FFF2-40B4-BE49-F238E27FC236}">
                    <a16:creationId xmlns:a16="http://schemas.microsoft.com/office/drawing/2014/main" id="{7FD2BC61-7788-97F6-6A4A-B4A5FBD97B4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12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5EC82E9F-BE8F-0964-20BC-6DC9550EF236}"/>
                </a:ext>
              </a:extLst>
            </p:cNvPr>
            <p:cNvGrpSpPr/>
            <p:nvPr/>
          </p:nvGrpSpPr>
          <p:grpSpPr>
            <a:xfrm>
              <a:off x="8741171" y="4073328"/>
              <a:ext cx="676024" cy="380905"/>
              <a:chOff x="5317017" y="2762495"/>
              <a:chExt cx="817989" cy="460896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7CAC2B1C-ED90-0E3E-B61A-6AA047D8DA5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26" name="TT">
                <a:extLst>
                  <a:ext uri="{FF2B5EF4-FFF2-40B4-BE49-F238E27FC236}">
                    <a16:creationId xmlns:a16="http://schemas.microsoft.com/office/drawing/2014/main" id="{13DDFB6A-7DB9-9017-DB2D-A2D9FE9D14A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15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6F906BAF-9986-050C-50C1-0CC3DB5C440C}"/>
              </a:ext>
            </a:extLst>
          </p:cNvPr>
          <p:cNvGrpSpPr/>
          <p:nvPr/>
        </p:nvGrpSpPr>
        <p:grpSpPr>
          <a:xfrm>
            <a:off x="3281735" y="4453069"/>
            <a:ext cx="6002349" cy="687583"/>
            <a:chOff x="3281735" y="4453069"/>
            <a:chExt cx="6002349" cy="687583"/>
          </a:xfrm>
        </p:grpSpPr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64CA604C-091E-AA80-3FF7-69D3D3F87FD1}"/>
                </a:ext>
              </a:extLst>
            </p:cNvPr>
            <p:cNvCxnSpPr>
              <a:cxnSpLocks/>
              <a:stCxn id="487" idx="4"/>
              <a:endCxn id="543" idx="0"/>
            </p:cNvCxnSpPr>
            <p:nvPr/>
          </p:nvCxnSpPr>
          <p:spPr>
            <a:xfrm flipH="1">
              <a:off x="6543308" y="4453069"/>
              <a:ext cx="2669" cy="28291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A9968D90-5A98-DBB6-4617-60B08965347E}"/>
                </a:ext>
              </a:extLst>
            </p:cNvPr>
            <p:cNvCxnSpPr>
              <a:cxnSpLocks/>
            </p:cNvCxnSpPr>
            <p:nvPr/>
          </p:nvCxnSpPr>
          <p:spPr>
            <a:xfrm>
              <a:off x="7726339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8C644888-AEE2-EC8B-0EB6-92A251F9F053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8D78E261-0601-0903-18CD-D803C57FF3E5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C8EE2085-3125-1A35-BBA2-675F57E1482D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95" y="4640896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50528411-352A-05CC-E8A7-33C518E9A4AA}"/>
                </a:ext>
              </a:extLst>
            </p:cNvPr>
            <p:cNvCxnSpPr>
              <a:cxnSpLocks/>
            </p:cNvCxnSpPr>
            <p:nvPr/>
          </p:nvCxnSpPr>
          <p:spPr>
            <a:xfrm>
              <a:off x="5855298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FD633D63-C9D9-2181-0C1D-9ABE1948D47F}"/>
                </a:ext>
              </a:extLst>
            </p:cNvPr>
            <p:cNvCxnSpPr>
              <a:cxnSpLocks/>
            </p:cNvCxnSpPr>
            <p:nvPr/>
          </p:nvCxnSpPr>
          <p:spPr>
            <a:xfrm>
              <a:off x="7454877" y="450460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7" name="Picture 566">
              <a:extLst>
                <a:ext uri="{FF2B5EF4-FFF2-40B4-BE49-F238E27FC236}">
                  <a16:creationId xmlns:a16="http://schemas.microsoft.com/office/drawing/2014/main" id="{D6F5B830-DEB4-9773-1B65-18697C0D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27671" y="4736468"/>
              <a:ext cx="392462" cy="389019"/>
            </a:xfrm>
            <a:prstGeom prst="rect">
              <a:avLst/>
            </a:prstGeom>
          </p:spPr>
        </p:pic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0381B8E1-B962-8186-1ED9-3B8E53B6C8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1883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5" name="Picture 564">
              <a:extLst>
                <a:ext uri="{FF2B5EF4-FFF2-40B4-BE49-F238E27FC236}">
                  <a16:creationId xmlns:a16="http://schemas.microsoft.com/office/drawing/2014/main" id="{F9ADA125-B2B5-EB61-F505-BA154D66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3619" y="4736468"/>
              <a:ext cx="392241" cy="388800"/>
            </a:xfrm>
            <a:prstGeom prst="rect">
              <a:avLst/>
            </a:prstGeom>
          </p:spPr>
        </p:pic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54EBE3E9-372C-5146-93C3-760D3228BD5C}"/>
                </a:ext>
              </a:extLst>
            </p:cNvPr>
            <p:cNvCxnSpPr>
              <a:cxnSpLocks/>
            </p:cNvCxnSpPr>
            <p:nvPr/>
          </p:nvCxnSpPr>
          <p:spPr>
            <a:xfrm>
              <a:off x="7178138" y="4618572"/>
              <a:ext cx="545764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A49274B6-50E1-0C9F-BA0F-369167685BBE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6" name="Picture 555">
              <a:extLst>
                <a:ext uri="{FF2B5EF4-FFF2-40B4-BE49-F238E27FC236}">
                  <a16:creationId xmlns:a16="http://schemas.microsoft.com/office/drawing/2014/main" id="{F2AB789C-EB28-A365-F308-7B2CEC669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1313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C8C06ABD-C4DE-849B-2BDC-090C67AA1ADE}"/>
                </a:ext>
              </a:extLst>
            </p:cNvPr>
            <p:cNvCxnSpPr>
              <a:cxnSpLocks/>
            </p:cNvCxnSpPr>
            <p:nvPr/>
          </p:nvCxnSpPr>
          <p:spPr>
            <a:xfrm>
              <a:off x="8152029" y="4634797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2C227A26-0128-B361-C1A4-AAB00A77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5088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25C15601-5EE9-55DF-086D-645017E623E3}"/>
                </a:ext>
              </a:extLst>
            </p:cNvPr>
            <p:cNvCxnSpPr>
              <a:cxnSpLocks/>
            </p:cNvCxnSpPr>
            <p:nvPr/>
          </p:nvCxnSpPr>
          <p:spPr>
            <a:xfrm>
              <a:off x="8150542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F54A8851-666E-7D43-F0CF-E71174240905}"/>
                </a:ext>
              </a:extLst>
            </p:cNvPr>
            <p:cNvCxnSpPr>
              <a:cxnSpLocks/>
            </p:cNvCxnSpPr>
            <p:nvPr/>
          </p:nvCxnSpPr>
          <p:spPr>
            <a:xfrm>
              <a:off x="9091082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AF68FC63-BCCA-0FA5-481E-F49D1A190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91622" y="4736468"/>
              <a:ext cx="392462" cy="389019"/>
            </a:xfrm>
            <a:prstGeom prst="rect">
              <a:avLst/>
            </a:prstGeom>
          </p:spPr>
        </p:pic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616C32B9-8F95-9572-67C5-FF6F87A2D8A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47108" y="4735979"/>
              <a:ext cx="392400" cy="389289"/>
            </a:xfrm>
            <a:prstGeom prst="rect">
              <a:avLst/>
            </a:prstGeom>
          </p:spPr>
        </p:pic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869FE1A0-79A9-B007-F94E-1B243221C48B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0" name="Picture 539">
              <a:extLst>
                <a:ext uri="{FF2B5EF4-FFF2-40B4-BE49-F238E27FC236}">
                  <a16:creationId xmlns:a16="http://schemas.microsoft.com/office/drawing/2014/main" id="{58C57009-7F32-8346-5B1F-31DA1B2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8797" y="4736468"/>
              <a:ext cx="392462" cy="389019"/>
            </a:xfrm>
            <a:prstGeom prst="rect">
              <a:avLst/>
            </a:prstGeom>
          </p:spPr>
        </p:pic>
        <p:pic>
          <p:nvPicPr>
            <p:cNvPr id="538" name="Picture 537">
              <a:extLst>
                <a:ext uri="{FF2B5EF4-FFF2-40B4-BE49-F238E27FC236}">
                  <a16:creationId xmlns:a16="http://schemas.microsoft.com/office/drawing/2014/main" id="{F9BD223F-92CD-9705-8613-473EF93A6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18527" y="4736468"/>
              <a:ext cx="392462" cy="389019"/>
            </a:xfrm>
            <a:prstGeom prst="rect">
              <a:avLst/>
            </a:prstGeom>
          </p:spPr>
        </p:pic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B92BB28A-1F54-48AC-9AF3-8FCBF9398419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58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18B76ADF-2821-A5E7-147C-A3D8DA55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59067" y="4736468"/>
              <a:ext cx="392462" cy="389019"/>
            </a:xfrm>
            <a:prstGeom prst="rect">
              <a:avLst/>
            </a:prstGeom>
          </p:spPr>
        </p:pic>
        <p:sp>
          <p:nvSpPr>
            <p:cNvPr id="52" name="Arrow: Down 1">
              <a:extLst>
                <a:ext uri="{FF2B5EF4-FFF2-40B4-BE49-F238E27FC236}">
                  <a16:creationId xmlns:a16="http://schemas.microsoft.com/office/drawing/2014/main" id="{2D430C41-98EC-309E-AE59-2035E46A4C95}"/>
                </a:ext>
              </a:extLst>
            </p:cNvPr>
            <p:cNvSpPr/>
            <p:nvPr/>
          </p:nvSpPr>
          <p:spPr>
            <a:xfrm rot="16200000">
              <a:off x="3548776" y="4562267"/>
              <a:ext cx="311344" cy="84542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</p:grpSp>
      <p:sp>
        <p:nvSpPr>
          <p:cNvPr id="581" name="TT">
            <a:extLst>
              <a:ext uri="{FF2B5EF4-FFF2-40B4-BE49-F238E27FC236}">
                <a16:creationId xmlns:a16="http://schemas.microsoft.com/office/drawing/2014/main" id="{5F57505B-239C-C4E7-DFE4-4E1152A1393F}"/>
              </a:ext>
            </a:extLst>
          </p:cNvPr>
          <p:cNvSpPr txBox="1"/>
          <p:nvPr/>
        </p:nvSpPr>
        <p:spPr>
          <a:xfrm>
            <a:off x="4439129" y="5686911"/>
            <a:ext cx="535525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rgbClr val="F1732B"/>
                </a:solidFill>
                <a:latin typeface="Helvetica" pitchFamily="2" charset="0"/>
              </a:rPr>
              <a:t>Total: </a:t>
            </a:r>
            <a:r>
              <a:rPr lang="en-AU" sz="2000" b="0" kern="0" dirty="0">
                <a:solidFill>
                  <a:schemeClr val="tx2"/>
                </a:solidFill>
                <a:latin typeface="Helvetica" pitchFamily="2" charset="0"/>
              </a:rPr>
              <a:t>IBOs</a:t>
            </a: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AU" sz="2400" kern="0" dirty="0">
                <a:solidFill>
                  <a:srgbClr val="F1732B"/>
                </a:solidFill>
                <a:latin typeface="Helvetica" pitchFamily="2" charset="0"/>
              </a:rPr>
              <a:t>24		</a:t>
            </a:r>
            <a:r>
              <a:rPr lang="en-AU" sz="2000" b="0" kern="0" dirty="0">
                <a:solidFill>
                  <a:schemeClr val="tx2"/>
                </a:solidFill>
                <a:latin typeface="Helvetica" pitchFamily="2" charset="0"/>
              </a:rPr>
              <a:t>Services:</a:t>
            </a:r>
            <a:r>
              <a:rPr lang="en-AU" sz="2000" kern="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AU" sz="2400" kern="0" dirty="0">
                <a:solidFill>
                  <a:srgbClr val="F1732B"/>
                </a:solidFill>
                <a:latin typeface="Helvetica" pitchFamily="2" charset="0"/>
              </a:rPr>
              <a:t>252</a:t>
            </a: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A04926B6-3618-3F99-433E-490FB785BB12}"/>
              </a:ext>
            </a:extLst>
          </p:cNvPr>
          <p:cNvSpPr txBox="1"/>
          <p:nvPr/>
        </p:nvSpPr>
        <p:spPr>
          <a:xfrm>
            <a:off x="9394881" y="2734954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3 IBOs</a:t>
            </a:r>
            <a:endParaRPr sz="24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823AD85D-ED78-0486-BA4A-ED039E8000C1}"/>
              </a:ext>
            </a:extLst>
          </p:cNvPr>
          <p:cNvGrpSpPr/>
          <p:nvPr/>
        </p:nvGrpSpPr>
        <p:grpSpPr>
          <a:xfrm>
            <a:off x="4565241" y="4731090"/>
            <a:ext cx="7656022" cy="461661"/>
            <a:chOff x="4565241" y="4731090"/>
            <a:chExt cx="7656022" cy="461661"/>
          </a:xfrm>
        </p:grpSpPr>
        <p:sp>
          <p:nvSpPr>
            <p:cNvPr id="599" name="TT">
              <a:extLst>
                <a:ext uri="{FF2B5EF4-FFF2-40B4-BE49-F238E27FC236}">
                  <a16:creationId xmlns:a16="http://schemas.microsoft.com/office/drawing/2014/main" id="{A4FBEEA7-06A9-E092-9E35-B9BB15D61D97}"/>
                </a:ext>
              </a:extLst>
            </p:cNvPr>
            <p:cNvSpPr txBox="1"/>
            <p:nvPr/>
          </p:nvSpPr>
          <p:spPr>
            <a:xfrm>
              <a:off x="9736903" y="4731090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Helvetica" pitchFamily="2" charset="0"/>
                </a:rPr>
                <a:t>89 Services</a:t>
              </a:r>
              <a:endParaRPr sz="2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0676D435-B445-649F-7828-9134316B5617}"/>
                </a:ext>
              </a:extLst>
            </p:cNvPr>
            <p:cNvGrpSpPr/>
            <p:nvPr/>
          </p:nvGrpSpPr>
          <p:grpSpPr>
            <a:xfrm>
              <a:off x="4565241" y="4803773"/>
              <a:ext cx="676024" cy="380905"/>
              <a:chOff x="5317017" y="2762495"/>
              <a:chExt cx="817989" cy="460896"/>
            </a:xfrm>
          </p:grpSpPr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604A811E-A7CE-56CD-3110-89ADF67B063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6" name="TT">
                <a:extLst>
                  <a:ext uri="{FF2B5EF4-FFF2-40B4-BE49-F238E27FC236}">
                    <a16:creationId xmlns:a16="http://schemas.microsoft.com/office/drawing/2014/main" id="{3FBAC268-5343-9E84-8A8D-A26CA0F8B58E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17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DB8FA911-10DC-B8D4-4116-0972FB1900CE}"/>
                </a:ext>
              </a:extLst>
            </p:cNvPr>
            <p:cNvGrpSpPr/>
            <p:nvPr/>
          </p:nvGrpSpPr>
          <p:grpSpPr>
            <a:xfrm>
              <a:off x="5536595" y="4806496"/>
              <a:ext cx="676024" cy="380905"/>
              <a:chOff x="5317017" y="2762495"/>
              <a:chExt cx="817989" cy="460896"/>
            </a:xfrm>
          </p:grpSpPr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4C6F283-22BF-2FC1-0E1F-4F3029118292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4" name="TT">
                <a:extLst>
                  <a:ext uri="{FF2B5EF4-FFF2-40B4-BE49-F238E27FC236}">
                    <a16:creationId xmlns:a16="http://schemas.microsoft.com/office/drawing/2014/main" id="{AC45AE6E-88D1-9E81-905F-752344A08D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15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2FDCE71B-FCB2-52CC-C9F6-F016BE9B9570}"/>
                </a:ext>
              </a:extLst>
            </p:cNvPr>
            <p:cNvGrpSpPr/>
            <p:nvPr/>
          </p:nvGrpSpPr>
          <p:grpSpPr>
            <a:xfrm>
              <a:off x="6199700" y="4798912"/>
              <a:ext cx="676024" cy="380905"/>
              <a:chOff x="5317017" y="2762495"/>
              <a:chExt cx="817989" cy="460896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BC09D594-C284-5BF3-D250-EF8A3222269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2" name="TT">
                <a:extLst>
                  <a:ext uri="{FF2B5EF4-FFF2-40B4-BE49-F238E27FC236}">
                    <a16:creationId xmlns:a16="http://schemas.microsoft.com/office/drawing/2014/main" id="{8D466688-0A35-ADD6-63AD-DEE4831025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9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E0D1DB2B-1683-1D7B-CF85-A7AB88F5A372}"/>
                </a:ext>
              </a:extLst>
            </p:cNvPr>
            <p:cNvGrpSpPr/>
            <p:nvPr/>
          </p:nvGrpSpPr>
          <p:grpSpPr>
            <a:xfrm>
              <a:off x="6845520" y="4798803"/>
              <a:ext cx="676024" cy="380905"/>
              <a:chOff x="5317017" y="2762495"/>
              <a:chExt cx="817989" cy="460896"/>
            </a:xfrm>
          </p:grpSpPr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598968B-440F-6DBF-1CC7-C46A1F420CF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0" name="TT">
                <a:extLst>
                  <a:ext uri="{FF2B5EF4-FFF2-40B4-BE49-F238E27FC236}">
                    <a16:creationId xmlns:a16="http://schemas.microsoft.com/office/drawing/2014/main" id="{55837D09-22DA-BD57-CD2A-22F5614200B5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7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20027C3A-9567-1CD4-DF4D-F7FB7633A9B1}"/>
                </a:ext>
              </a:extLst>
            </p:cNvPr>
            <p:cNvGrpSpPr/>
            <p:nvPr/>
          </p:nvGrpSpPr>
          <p:grpSpPr>
            <a:xfrm>
              <a:off x="7385889" y="4799002"/>
              <a:ext cx="676024" cy="380905"/>
              <a:chOff x="5317017" y="2762495"/>
              <a:chExt cx="817989" cy="460896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15C56D5B-19D1-0DD3-E103-F4864835EE09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8" name="TT">
                <a:extLst>
                  <a:ext uri="{FF2B5EF4-FFF2-40B4-BE49-F238E27FC236}">
                    <a16:creationId xmlns:a16="http://schemas.microsoft.com/office/drawing/2014/main" id="{24AA6E00-9011-54C7-F4A3-8FBD0B664104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14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9E39C74E-F6DE-34E2-4288-7C664CE5F203}"/>
                </a:ext>
              </a:extLst>
            </p:cNvPr>
            <p:cNvGrpSpPr/>
            <p:nvPr/>
          </p:nvGrpSpPr>
          <p:grpSpPr>
            <a:xfrm>
              <a:off x="7815162" y="4799311"/>
              <a:ext cx="676024" cy="380905"/>
              <a:chOff x="5317017" y="2762495"/>
              <a:chExt cx="817989" cy="460896"/>
            </a:xfrm>
          </p:grpSpPr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77758C6A-6FEC-AF23-FCF1-E03EEFD23E15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6" name="TT">
                <a:extLst>
                  <a:ext uri="{FF2B5EF4-FFF2-40B4-BE49-F238E27FC236}">
                    <a16:creationId xmlns:a16="http://schemas.microsoft.com/office/drawing/2014/main" id="{81D6AE66-6638-28AB-12C2-C643AF8FDDB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10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6119E97E-1E7B-BA32-4FF4-AAB4D2F0EE0B}"/>
                </a:ext>
              </a:extLst>
            </p:cNvPr>
            <p:cNvGrpSpPr/>
            <p:nvPr/>
          </p:nvGrpSpPr>
          <p:grpSpPr>
            <a:xfrm>
              <a:off x="8281278" y="4799311"/>
              <a:ext cx="676024" cy="380905"/>
              <a:chOff x="5317017" y="2762495"/>
              <a:chExt cx="817989" cy="460896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5462BC03-BE45-1439-55E4-4FEAE7E2D6C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4" name="TT">
                <a:extLst>
                  <a:ext uri="{FF2B5EF4-FFF2-40B4-BE49-F238E27FC236}">
                    <a16:creationId xmlns:a16="http://schemas.microsoft.com/office/drawing/2014/main" id="{53ECD833-0842-B75B-E51E-7EF13F0A8A4B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4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DD395A36-165C-FE4D-BFE8-E1E3141DE438}"/>
                </a:ext>
              </a:extLst>
            </p:cNvPr>
            <p:cNvGrpSpPr/>
            <p:nvPr/>
          </p:nvGrpSpPr>
          <p:grpSpPr>
            <a:xfrm>
              <a:off x="8757999" y="4799709"/>
              <a:ext cx="676024" cy="380905"/>
              <a:chOff x="5317017" y="2762495"/>
              <a:chExt cx="817989" cy="460896"/>
            </a:xfrm>
          </p:grpSpPr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329D2BDC-0478-35DD-CA7E-14A1F7A66E1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2" name="TT">
                <a:extLst>
                  <a:ext uri="{FF2B5EF4-FFF2-40B4-BE49-F238E27FC236}">
                    <a16:creationId xmlns:a16="http://schemas.microsoft.com/office/drawing/2014/main" id="{7CA3E00D-CAAF-B5D0-9EE9-8078F59A5577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8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3A2D42D5-2701-FACD-0461-81AB7BD522C4}"/>
                </a:ext>
              </a:extLst>
            </p:cNvPr>
            <p:cNvGrpSpPr/>
            <p:nvPr/>
          </p:nvGrpSpPr>
          <p:grpSpPr>
            <a:xfrm>
              <a:off x="4981054" y="4798803"/>
              <a:ext cx="817989" cy="380905"/>
              <a:chOff x="5317017" y="2802491"/>
              <a:chExt cx="817989" cy="380905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B70AA34D-2348-3D29-2DA2-64D28FC3405A}"/>
                  </a:ext>
                </a:extLst>
              </p:cNvPr>
              <p:cNvSpPr/>
              <p:nvPr/>
            </p:nvSpPr>
            <p:spPr>
              <a:xfrm>
                <a:off x="5535560" y="2802491"/>
                <a:ext cx="380905" cy="380905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0" name="TT">
                <a:extLst>
                  <a:ext uri="{FF2B5EF4-FFF2-40B4-BE49-F238E27FC236}">
                    <a16:creationId xmlns:a16="http://schemas.microsoft.com/office/drawing/2014/main" id="{EAA394F1-D52B-709A-69AC-61F47FE29005}"/>
                  </a:ext>
                </a:extLst>
              </p:cNvPr>
              <p:cNvSpPr txBox="1"/>
              <p:nvPr/>
            </p:nvSpPr>
            <p:spPr>
              <a:xfrm>
                <a:off x="5317017" y="2847223"/>
                <a:ext cx="817989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kern="0" dirty="0">
                    <a:solidFill>
                      <a:schemeClr val="bg1"/>
                    </a:solidFill>
                    <a:latin typeface="Helvetica" pitchFamily="2" charset="0"/>
                  </a:rPr>
                  <a:t>10</a:t>
                </a:r>
                <a:endParaRPr sz="14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628" name="TT">
            <a:extLst>
              <a:ext uri="{FF2B5EF4-FFF2-40B4-BE49-F238E27FC236}">
                <a16:creationId xmlns:a16="http://schemas.microsoft.com/office/drawing/2014/main" id="{13530B6D-1604-519C-785A-E443D7A8E2C1}"/>
              </a:ext>
            </a:extLst>
          </p:cNvPr>
          <p:cNvSpPr txBox="1"/>
          <p:nvPr/>
        </p:nvSpPr>
        <p:spPr>
          <a:xfrm>
            <a:off x="9394881" y="3372039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5 IBOs</a:t>
            </a:r>
            <a:endParaRPr sz="24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629" name="TT">
            <a:extLst>
              <a:ext uri="{FF2B5EF4-FFF2-40B4-BE49-F238E27FC236}">
                <a16:creationId xmlns:a16="http://schemas.microsoft.com/office/drawing/2014/main" id="{8E9C22D4-7F80-9D65-FA86-003FE4EBE0B6}"/>
              </a:ext>
            </a:extLst>
          </p:cNvPr>
          <p:cNvSpPr txBox="1"/>
          <p:nvPr/>
        </p:nvSpPr>
        <p:spPr>
          <a:xfrm>
            <a:off x="9405878" y="4038231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6 IBOs</a:t>
            </a:r>
            <a:endParaRPr sz="24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630" name="TT">
            <a:extLst>
              <a:ext uri="{FF2B5EF4-FFF2-40B4-BE49-F238E27FC236}">
                <a16:creationId xmlns:a16="http://schemas.microsoft.com/office/drawing/2014/main" id="{B1F3E92B-D703-D3CF-B621-FA38FBFF9B7D}"/>
              </a:ext>
            </a:extLst>
          </p:cNvPr>
          <p:cNvSpPr txBox="1"/>
          <p:nvPr/>
        </p:nvSpPr>
        <p:spPr>
          <a:xfrm>
            <a:off x="9426402" y="4736708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9 IBOs</a:t>
            </a:r>
            <a:endParaRPr sz="2400" kern="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/>
      <p:bldP spid="581" grpId="0" animBg="1"/>
      <p:bldP spid="582" grpId="0" animBg="1"/>
      <p:bldP spid="628" grpId="0" animBg="1"/>
      <p:bldP spid="629" grpId="0" animBg="1"/>
      <p:bldP spid="6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64152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76185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062B02C1-0666-54CB-C735-9CECC78CB12A}"/>
              </a:ext>
            </a:extLst>
          </p:cNvPr>
          <p:cNvSpPr txBox="1"/>
          <p:nvPr/>
        </p:nvSpPr>
        <p:spPr>
          <a:xfrm>
            <a:off x="2888442" y="4978405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rgbClr val="377BC9"/>
                </a:solidFill>
                <a:latin typeface="Helvetica" pitchFamily="2" charset="0"/>
              </a:rPr>
              <a:t>The more customers acquired; the more revenue generated, the more you can earn</a:t>
            </a:r>
            <a:endParaRPr sz="2400" b="0" kern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583" name="TT">
            <a:extLst>
              <a:ext uri="{FF2B5EF4-FFF2-40B4-BE49-F238E27FC236}">
                <a16:creationId xmlns:a16="http://schemas.microsoft.com/office/drawing/2014/main" id="{0EE131B5-6B1C-7D8B-0471-4AE3906A9E38}"/>
              </a:ext>
            </a:extLst>
          </p:cNvPr>
          <p:cNvSpPr txBox="1"/>
          <p:nvPr/>
        </p:nvSpPr>
        <p:spPr>
          <a:xfrm>
            <a:off x="3760003" y="3309850"/>
            <a:ext cx="8688283" cy="3230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endParaRPr sz="2400" b="0" kern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584" name="TT">
            <a:extLst>
              <a:ext uri="{FF2B5EF4-FFF2-40B4-BE49-F238E27FC236}">
                <a16:creationId xmlns:a16="http://schemas.microsoft.com/office/drawing/2014/main" id="{49E2C1CC-CD64-AFC2-F69E-B885B6F07D29}"/>
              </a:ext>
            </a:extLst>
          </p:cNvPr>
          <p:cNvSpPr txBox="1"/>
          <p:nvPr/>
        </p:nvSpPr>
        <p:spPr>
          <a:xfrm>
            <a:off x="2888442" y="208924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Helvetica" pitchFamily="2" charset="0"/>
              </a:rPr>
              <a:t>QUESTION: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Helvetica" pitchFamily="2" charset="0"/>
              </a:rPr>
              <a:t>How much can you earn in monthly residual income?</a:t>
            </a:r>
          </a:p>
        </p:txBody>
      </p:sp>
      <p:sp>
        <p:nvSpPr>
          <p:cNvPr id="585" name="TT">
            <a:extLst>
              <a:ext uri="{FF2B5EF4-FFF2-40B4-BE49-F238E27FC236}">
                <a16:creationId xmlns:a16="http://schemas.microsoft.com/office/drawing/2014/main" id="{DA4CF1C8-61CA-FC5B-3A9A-199CF3890EB4}"/>
              </a:ext>
            </a:extLst>
          </p:cNvPr>
          <p:cNvSpPr txBox="1"/>
          <p:nvPr/>
        </p:nvSpPr>
        <p:spPr>
          <a:xfrm>
            <a:off x="2888442" y="326268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Helvetica" pitchFamily="2" charset="0"/>
              </a:rPr>
              <a:t>ANSWER…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Helvetica" pitchFamily="2" charset="0"/>
              </a:rPr>
              <a:t>It's based on the total Commissionable Revenue generated by all the </a:t>
            </a:r>
            <a:r>
              <a:rPr lang="en-AU" sz="2400" b="0" kern="0" dirty="0">
                <a:solidFill>
                  <a:srgbClr val="F1732B"/>
                </a:solidFill>
                <a:latin typeface="Helvetica" pitchFamily="2" charset="0"/>
              </a:rPr>
              <a:t>Customers X</a:t>
            </a:r>
            <a:r>
              <a:rPr lang="en-AU" sz="2400" b="0" kern="0" dirty="0">
                <a:solidFill>
                  <a:schemeClr val="tx2"/>
                </a:solidFill>
                <a:latin typeface="Helvetica" pitchFamily="2" charset="0"/>
              </a:rPr>
              <a:t> the </a:t>
            </a:r>
            <a:r>
              <a:rPr lang="en-AU" sz="2400" b="0" kern="0" dirty="0">
                <a:solidFill>
                  <a:srgbClr val="F1732B"/>
                </a:solidFill>
                <a:latin typeface="Helvetica" pitchFamily="2" charset="0"/>
              </a:rPr>
              <a:t>Commission %</a:t>
            </a:r>
          </a:p>
        </p:txBody>
      </p:sp>
    </p:spTree>
    <p:extLst>
      <p:ext uri="{BB962C8B-B14F-4D97-AF65-F5344CB8AC3E}">
        <p14:creationId xmlns:p14="http://schemas.microsoft.com/office/powerpoint/2010/main" val="3099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animBg="1"/>
      <p:bldP spid="5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roup 589">
            <a:extLst>
              <a:ext uri="{FF2B5EF4-FFF2-40B4-BE49-F238E27FC236}">
                <a16:creationId xmlns:a16="http://schemas.microsoft.com/office/drawing/2014/main" id="{EC8D761B-7A61-4393-C1AF-D715D0C77BFC}"/>
              </a:ext>
            </a:extLst>
          </p:cNvPr>
          <p:cNvGrpSpPr/>
          <p:nvPr/>
        </p:nvGrpSpPr>
        <p:grpSpPr>
          <a:xfrm>
            <a:off x="2650640" y="4331892"/>
            <a:ext cx="4959027" cy="1552480"/>
            <a:chOff x="2650640" y="4331892"/>
            <a:chExt cx="4959027" cy="1552480"/>
          </a:xfrm>
        </p:grpSpPr>
        <p:sp>
          <p:nvSpPr>
            <p:cNvPr id="585" name="Arrow: Down 1">
              <a:extLst>
                <a:ext uri="{FF2B5EF4-FFF2-40B4-BE49-F238E27FC236}">
                  <a16:creationId xmlns:a16="http://schemas.microsoft.com/office/drawing/2014/main" id="{0484F281-A93D-B1D1-339E-E2C8EF766E8D}"/>
                </a:ext>
              </a:extLst>
            </p:cNvPr>
            <p:cNvSpPr/>
            <p:nvPr/>
          </p:nvSpPr>
          <p:spPr>
            <a:xfrm>
              <a:off x="2650640" y="4331892"/>
              <a:ext cx="311344" cy="155248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588" name="TT">
              <a:extLst>
                <a:ext uri="{FF2B5EF4-FFF2-40B4-BE49-F238E27FC236}">
                  <a16:creationId xmlns:a16="http://schemas.microsoft.com/office/drawing/2014/main" id="{16961518-1699-DF49-2C67-71DBA8D590C9}"/>
                </a:ext>
              </a:extLst>
            </p:cNvPr>
            <p:cNvSpPr txBox="1"/>
            <p:nvPr/>
          </p:nvSpPr>
          <p:spPr>
            <a:xfrm>
              <a:off x="3161891" y="5458105"/>
              <a:ext cx="4447776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kern="0" dirty="0">
                  <a:solidFill>
                    <a:srgbClr val="F1732B"/>
                  </a:solidFill>
                  <a:latin typeface="Helvetica" pitchFamily="2" charset="0"/>
                </a:rPr>
                <a:t>75 </a:t>
              </a: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Personal Customer Points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Overriding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grpSp>
        <p:nvGrpSpPr>
          <p:cNvPr id="591" name="Group 590">
            <a:extLst>
              <a:ext uri="{FF2B5EF4-FFF2-40B4-BE49-F238E27FC236}">
                <a16:creationId xmlns:a16="http://schemas.microsoft.com/office/drawing/2014/main" id="{3387C553-1C4D-7BCD-137A-6886D6367CBF}"/>
              </a:ext>
            </a:extLst>
          </p:cNvPr>
          <p:cNvGrpSpPr/>
          <p:nvPr/>
        </p:nvGrpSpPr>
        <p:grpSpPr>
          <a:xfrm>
            <a:off x="2650640" y="3148928"/>
            <a:ext cx="4959027" cy="1367628"/>
            <a:chOff x="2650640" y="3148928"/>
            <a:chExt cx="4959027" cy="1367628"/>
          </a:xfrm>
        </p:grpSpPr>
        <p:sp>
          <p:nvSpPr>
            <p:cNvPr id="584" name="Arrow: Down 1">
              <a:extLst>
                <a:ext uri="{FF2B5EF4-FFF2-40B4-BE49-F238E27FC236}">
                  <a16:creationId xmlns:a16="http://schemas.microsoft.com/office/drawing/2014/main" id="{5A6CE22C-B3CB-1037-7D25-022C63D27421}"/>
                </a:ext>
              </a:extLst>
            </p:cNvPr>
            <p:cNvSpPr/>
            <p:nvPr/>
          </p:nvSpPr>
          <p:spPr>
            <a:xfrm>
              <a:off x="2650640" y="3148928"/>
              <a:ext cx="311344" cy="1291336"/>
            </a:xfrm>
            <a:prstGeom prst="downArrow">
              <a:avLst>
                <a:gd name="adj1" fmla="val 40044"/>
                <a:gd name="adj2" fmla="val 50000"/>
              </a:avLst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587" name="TT">
              <a:extLst>
                <a:ext uri="{FF2B5EF4-FFF2-40B4-BE49-F238E27FC236}">
                  <a16:creationId xmlns:a16="http://schemas.microsoft.com/office/drawing/2014/main" id="{EA69E95B-EBEE-FA15-6421-C75987CBD031}"/>
                </a:ext>
              </a:extLst>
            </p:cNvPr>
            <p:cNvSpPr txBox="1"/>
            <p:nvPr/>
          </p:nvSpPr>
          <p:spPr>
            <a:xfrm>
              <a:off x="3161891" y="4147228"/>
              <a:ext cx="4447776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kern="0" dirty="0">
                  <a:solidFill>
                    <a:srgbClr val="F1732B"/>
                  </a:solidFill>
                  <a:latin typeface="Helvetica" pitchFamily="2" charset="0"/>
                </a:rPr>
                <a:t>60</a:t>
              </a:r>
              <a:r>
                <a:rPr lang="en-AU" sz="1800" kern="0" dirty="0">
                  <a:solidFill>
                    <a:schemeClr val="tx2"/>
                  </a:solidFill>
                  <a:latin typeface="Helvetica" pitchFamily="2" charset="0"/>
                </a:rPr>
                <a:t> </a:t>
              </a: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Personal Customer Points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  <p:sp>
        <p:nvSpPr>
          <p:cNvPr id="589" name="TT">
            <a:extLst>
              <a:ext uri="{FF2B5EF4-FFF2-40B4-BE49-F238E27FC236}">
                <a16:creationId xmlns:a16="http://schemas.microsoft.com/office/drawing/2014/main" id="{815F5DFF-DD18-8FFB-77E6-AB7FD09CAAF9}"/>
              </a:ext>
            </a:extLst>
          </p:cNvPr>
          <p:cNvSpPr txBox="1"/>
          <p:nvPr/>
        </p:nvSpPr>
        <p:spPr>
          <a:xfrm>
            <a:off x="7688979" y="2653752"/>
            <a:ext cx="4056611" cy="188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200"/>
              </a:spcBef>
              <a:spcAft>
                <a:spcPts val="1200"/>
              </a:spcAft>
            </a:pPr>
            <a:r>
              <a:rPr lang="en-AU" sz="2400" kern="0" dirty="0">
                <a:solidFill>
                  <a:schemeClr val="tx2"/>
                </a:solidFill>
                <a:latin typeface="Helvetica" pitchFamily="2" charset="0"/>
              </a:rPr>
              <a:t>There is a requirement to acquire &amp; maintain a certain number of Personal Customer Points</a:t>
            </a:r>
            <a:endParaRPr sz="2400" b="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DF1D60F7-424D-FCF0-6B37-26A22BD6A9BF}"/>
              </a:ext>
            </a:extLst>
          </p:cNvPr>
          <p:cNvGrpSpPr/>
          <p:nvPr/>
        </p:nvGrpSpPr>
        <p:grpSpPr>
          <a:xfrm>
            <a:off x="2650640" y="2647047"/>
            <a:ext cx="4959027" cy="1106189"/>
            <a:chOff x="2650640" y="2647047"/>
            <a:chExt cx="4959027" cy="1106189"/>
          </a:xfrm>
        </p:grpSpPr>
        <p:sp>
          <p:nvSpPr>
            <p:cNvPr id="582" name="Arrow: Down 1">
              <a:extLst>
                <a:ext uri="{FF2B5EF4-FFF2-40B4-BE49-F238E27FC236}">
                  <a16:creationId xmlns:a16="http://schemas.microsoft.com/office/drawing/2014/main" id="{806B47AD-CBB4-A260-21DD-59279954E7DA}"/>
                </a:ext>
              </a:extLst>
            </p:cNvPr>
            <p:cNvSpPr/>
            <p:nvPr/>
          </p:nvSpPr>
          <p:spPr>
            <a:xfrm>
              <a:off x="2650640" y="2647047"/>
              <a:ext cx="311344" cy="1085497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586" name="TT">
              <a:extLst>
                <a:ext uri="{FF2B5EF4-FFF2-40B4-BE49-F238E27FC236}">
                  <a16:creationId xmlns:a16="http://schemas.microsoft.com/office/drawing/2014/main" id="{485BE142-6D80-D43D-8E22-F846CE1E10BA}"/>
                </a:ext>
              </a:extLst>
            </p:cNvPr>
            <p:cNvSpPr txBox="1"/>
            <p:nvPr/>
          </p:nvSpPr>
          <p:spPr>
            <a:xfrm>
              <a:off x="3161891" y="3383908"/>
              <a:ext cx="4447776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kern="0" dirty="0">
                  <a:solidFill>
                    <a:srgbClr val="F1732B"/>
                  </a:solidFill>
                  <a:latin typeface="Helvetica" pitchFamily="2" charset="0"/>
                </a:rPr>
                <a:t>40</a:t>
              </a:r>
              <a:r>
                <a:rPr lang="en-AU" sz="1800" kern="0" dirty="0">
                  <a:solidFill>
                    <a:schemeClr val="tx2"/>
                  </a:solidFill>
                  <a:latin typeface="Helvetica" pitchFamily="2" charset="0"/>
                </a:rPr>
                <a:t> </a:t>
              </a:r>
              <a:r>
                <a:rPr lang="en-AU" sz="1800" b="0" kern="0" dirty="0">
                  <a:solidFill>
                    <a:schemeClr val="tx2"/>
                  </a:solidFill>
                  <a:latin typeface="Helvetica" pitchFamily="2" charset="0"/>
                </a:rPr>
                <a:t>Personal Customer Points</a:t>
              </a:r>
              <a:endParaRPr sz="1800" b="0" kern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49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Helvetica"/>
                <a:cs typeface="Helvetica"/>
              </a:rPr>
              <a:t>See ACN Compensation Plan Document for Details</a:t>
            </a:r>
            <a:endParaRPr lang="en-US" sz="1100" b="0" dirty="0">
              <a:solidFill>
                <a:srgbClr val="63C8C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5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Helvetica"/>
                <a:cs typeface="Helvetica"/>
              </a:rPr>
              <a:t>See ACN Compensation Plan Document for Details</a:t>
            </a:r>
            <a:endParaRPr lang="en-US" sz="11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AED2D6-8273-0D21-C732-90696DD2E2AC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848F3443-350C-6156-31DF-D5E367F8B49E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63C8C8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3E9D5626-0577-D8C0-8BD0-950FF4B3557B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82987A-EC51-7D79-DB5D-3942E7C50F18}"/>
                </a:ext>
              </a:extLst>
            </p:cNvPr>
            <p:cNvSpPr txBox="1"/>
            <p:nvPr/>
          </p:nvSpPr>
          <p:spPr>
            <a:xfrm>
              <a:off x="3771900" y="4302645"/>
              <a:ext cx="46482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Getting Started </a:t>
              </a:r>
              <a:r>
                <a:rPr lang="en-AU" sz="4000" b="1" i="1" dirty="0">
                  <a:solidFill>
                    <a:schemeClr val="bg1"/>
                  </a:solidFill>
                  <a:latin typeface="Helvetica" pitchFamily="2" charset="0"/>
                </a:rPr>
                <a:t>&amp;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Mindset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8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Helvetica"/>
                <a:cs typeface="Helvetica"/>
              </a:rPr>
              <a:t>See ACN Compensation Plan Document for Details</a:t>
            </a:r>
            <a:endParaRPr lang="en-US" sz="11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1732B"/>
                </a:solidFill>
                <a:latin typeface="Helvetica" pitchFamily="2" charset="0"/>
              </a:rPr>
              <a:t>RC</a:t>
            </a:r>
            <a:endParaRPr sz="2400" kern="0" dirty="0">
              <a:solidFill>
                <a:srgbClr val="F1732B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Helvetica"/>
                <a:cs typeface="Helvetica"/>
              </a:rPr>
              <a:t>See ACN Compensation Plan Document for Details</a:t>
            </a:r>
            <a:endParaRPr lang="en-US" sz="11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maximum of 75 Customer Points per leg.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4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</a:t>
            </a:r>
            <a:r>
              <a:rPr lang="en-US" sz="1100" b="0" kern="1200" dirty="0">
                <a:solidFill>
                  <a:schemeClr val="tx2"/>
                </a:solidFill>
                <a:latin typeface="Helvetica"/>
                <a:ea typeface="+mn-ea"/>
                <a:cs typeface="Helvetica"/>
              </a:rPr>
              <a:t>)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Helvetica" pitchFamily="2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Helvetica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Helvetica" pitchFamily="2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Helvetica"/>
                <a:cs typeface="Helvetica"/>
              </a:rPr>
              <a:t>See ACN Compensation Plan Document for Details</a:t>
            </a:r>
            <a:endParaRPr lang="en-US" sz="11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maximum of 75 Customer Points per leg.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  <p:sp>
        <p:nvSpPr>
          <p:cNvPr id="25" name="TT">
            <a:extLst>
              <a:ext uri="{FF2B5EF4-FFF2-40B4-BE49-F238E27FC236}">
                <a16:creationId xmlns:a16="http://schemas.microsoft.com/office/drawing/2014/main" id="{73778A7B-0043-F8E8-DE8A-94A13D277A09}"/>
              </a:ext>
            </a:extLst>
          </p:cNvPr>
          <p:cNvSpPr txBox="1"/>
          <p:nvPr/>
        </p:nvSpPr>
        <p:spPr>
          <a:xfrm>
            <a:off x="7372832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RDs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600 Points </a:t>
            </a:r>
            <a:r>
              <a:rPr lang="en-US" sz="1100" b="0" dirty="0">
                <a:solidFill>
                  <a:schemeClr val="tx2"/>
                </a:solidFill>
                <a:latin typeface="Helvetica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Helvetica"/>
                <a:cs typeface="Helvetica"/>
              </a:rPr>
              <a:t>maximum of 200 Customer Points per leg.</a:t>
            </a:r>
            <a:endParaRPr lang="en-US" sz="1100" b="0" dirty="0">
              <a:solidFill>
                <a:srgbClr val="377BC9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2000" kern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Personal Customer Bonuses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30AA90-E5DA-2220-3FBE-FDBB5F58448A}"/>
              </a:ext>
            </a:extLst>
          </p:cNvPr>
          <p:cNvGrpSpPr/>
          <p:nvPr/>
        </p:nvGrpSpPr>
        <p:grpSpPr>
          <a:xfrm>
            <a:off x="3198412" y="1034847"/>
            <a:ext cx="2138766" cy="2264515"/>
            <a:chOff x="3198412" y="1034847"/>
            <a:chExt cx="2138766" cy="2264515"/>
          </a:xfrm>
        </p:grpSpPr>
        <p:sp>
          <p:nvSpPr>
            <p:cNvPr id="28" name="Arrow: Curved Left 496">
              <a:extLst>
                <a:ext uri="{FF2B5EF4-FFF2-40B4-BE49-F238E27FC236}">
                  <a16:creationId xmlns:a16="http://schemas.microsoft.com/office/drawing/2014/main" id="{E8296B3D-98A1-6C98-DB21-F5A29CB5E921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9A569291-9B33-D394-5EB6-B35D15B8B3D3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90F6CF-32B6-EBAD-5BE7-7C7B1DE46A4E}"/>
                </a:ext>
              </a:extLst>
            </p:cNvPr>
            <p:cNvGrpSpPr/>
            <p:nvPr/>
          </p:nvGrpSpPr>
          <p:grpSpPr>
            <a:xfrm>
              <a:off x="3198412" y="2797744"/>
              <a:ext cx="2138766" cy="501618"/>
              <a:chOff x="3207574" y="2875692"/>
              <a:chExt cx="2138766" cy="501618"/>
            </a:xfrm>
          </p:grpSpPr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E21DFDBF-73DC-731E-E77B-CF9BD9D64ABE}"/>
                  </a:ext>
                </a:extLst>
              </p:cNvPr>
              <p:cNvSpPr txBox="1"/>
              <p:nvPr/>
            </p:nvSpPr>
            <p:spPr>
              <a:xfrm>
                <a:off x="3207574" y="2877915"/>
                <a:ext cx="2138766" cy="4993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400" b="0" dirty="0">
                    <a:solidFill>
                      <a:schemeClr val="tx2"/>
                    </a:solidFill>
                    <a:latin typeface="Helvetica"/>
                    <a:cs typeface="Helvetica"/>
                  </a:rPr>
                  <a:t> Customers Acquired within </a:t>
                </a:r>
                <a:r>
                  <a:rPr lang="en-US" sz="1400" b="0" dirty="0">
                    <a:solidFill>
                      <a:srgbClr val="F1732B"/>
                    </a:solidFill>
                    <a:latin typeface="Helvetica"/>
                    <a:cs typeface="Helvetica"/>
                  </a:rPr>
                  <a:t>1st 30 days</a:t>
                </a:r>
                <a:endParaRPr lang="en-US" sz="1400" b="0" dirty="0">
                  <a:solidFill>
                    <a:srgbClr val="F1732B"/>
                  </a:solidFill>
                  <a:latin typeface="Helvetica" pitchFamily="2" charset="0"/>
                </a:endParaRPr>
              </a:p>
            </p:txBody>
          </p:sp>
          <p:sp>
            <p:nvSpPr>
              <p:cNvPr id="31" name="TT">
                <a:extLst>
                  <a:ext uri="{FF2B5EF4-FFF2-40B4-BE49-F238E27FC236}">
                    <a16:creationId xmlns:a16="http://schemas.microsoft.com/office/drawing/2014/main" id="{659F6342-A195-1307-875F-3A376F87B842}"/>
                  </a:ext>
                </a:extLst>
              </p:cNvPr>
              <p:cNvSpPr txBox="1"/>
              <p:nvPr/>
            </p:nvSpPr>
            <p:spPr>
              <a:xfrm>
                <a:off x="3285878" y="2875692"/>
                <a:ext cx="1982159" cy="491873"/>
              </a:xfrm>
              <a:prstGeom prst="rect">
                <a:avLst/>
              </a:prstGeom>
              <a:ln w="12700">
                <a:solidFill>
                  <a:srgbClr val="63C8C8"/>
                </a:solidFill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endParaRPr sz="2000" kern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CCEB3-E9EF-6976-88A6-77AB36E15422}"/>
              </a:ext>
            </a:extLst>
          </p:cNvPr>
          <p:cNvGrpSpPr/>
          <p:nvPr/>
        </p:nvGrpSpPr>
        <p:grpSpPr>
          <a:xfrm>
            <a:off x="2595967" y="4298919"/>
            <a:ext cx="3272818" cy="499395"/>
            <a:chOff x="2595967" y="4648055"/>
            <a:chExt cx="3272818" cy="499395"/>
          </a:xfrm>
        </p:grpSpPr>
        <p:sp>
          <p:nvSpPr>
            <p:cNvPr id="38" name="TT">
              <a:extLst>
                <a:ext uri="{FF2B5EF4-FFF2-40B4-BE49-F238E27FC236}">
                  <a16:creationId xmlns:a16="http://schemas.microsoft.com/office/drawing/2014/main" id="{FC6CA8C3-ABA6-B191-AE82-A64FF04AABF9}"/>
                </a:ext>
              </a:extLst>
            </p:cNvPr>
            <p:cNvSpPr txBox="1"/>
            <p:nvPr/>
          </p:nvSpPr>
          <p:spPr>
            <a:xfrm>
              <a:off x="2595967" y="4648055"/>
              <a:ext cx="3272817" cy="491873"/>
            </a:xfrm>
            <a:prstGeom prst="rect">
              <a:avLst/>
            </a:prstGeom>
            <a:solidFill>
              <a:srgbClr val="377BC9"/>
            </a:solidFill>
            <a:ln w="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40" name="TT">
              <a:extLst>
                <a:ext uri="{FF2B5EF4-FFF2-40B4-BE49-F238E27FC236}">
                  <a16:creationId xmlns:a16="http://schemas.microsoft.com/office/drawing/2014/main" id="{D6A63FBB-F4F1-2385-5CC2-48A5332AA40D}"/>
                </a:ext>
              </a:extLst>
            </p:cNvPr>
            <p:cNvSpPr txBox="1"/>
            <p:nvPr/>
          </p:nvSpPr>
          <p:spPr>
            <a:xfrm>
              <a:off x="2595967" y="4648055"/>
              <a:ext cx="3272818" cy="49939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PLUS, for Every Additional 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5</a:t>
              </a:r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sz="1200" b="0" dirty="0">
                  <a:solidFill>
                    <a:schemeClr val="bg1"/>
                  </a:solidFill>
                  <a:latin typeface="Helvetica"/>
                  <a:cs typeface="Helvetica"/>
                </a:rPr>
                <a:t>Services</a:t>
              </a:r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10</a:t>
              </a:r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sz="1200" b="0" dirty="0">
                  <a:solidFill>
                    <a:schemeClr val="bg1"/>
                  </a:solidFill>
                  <a:latin typeface="Helvetica"/>
                  <a:cs typeface="Helvetica"/>
                </a:rPr>
                <a:t>Points</a:t>
              </a:r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sz="1200" b="0" dirty="0">
                  <a:solidFill>
                    <a:schemeClr val="bg1"/>
                  </a:solidFill>
                  <a:latin typeface="Helvetica"/>
                  <a:cs typeface="Helvetica"/>
                </a:rPr>
                <a:t>Earn</a:t>
              </a:r>
              <a:r>
                <a:rPr lang="en-US" sz="1400" b="0" dirty="0">
                  <a:solidFill>
                    <a:schemeClr val="bg1"/>
                  </a:solidFill>
                  <a:latin typeface="Helvetica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Helvetica"/>
                  <a:cs typeface="Helvetica"/>
                </a:rPr>
                <a:t>$150</a:t>
              </a:r>
            </a:p>
          </p:txBody>
        </p:sp>
      </p:grpSp>
      <p:sp>
        <p:nvSpPr>
          <p:cNvPr id="42" name="TT">
            <a:extLst>
              <a:ext uri="{FF2B5EF4-FFF2-40B4-BE49-F238E27FC236}">
                <a16:creationId xmlns:a16="http://schemas.microsoft.com/office/drawing/2014/main" id="{9A054344-2838-FB95-4BB2-03EB4ADD6862}"/>
              </a:ext>
            </a:extLst>
          </p:cNvPr>
          <p:cNvSpPr txBox="1"/>
          <p:nvPr/>
        </p:nvSpPr>
        <p:spPr>
          <a:xfrm>
            <a:off x="2470472" y="4960237"/>
            <a:ext cx="3965131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15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Services	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30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Points	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Earn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 $400</a:t>
            </a:r>
          </a:p>
          <a:p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20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Services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	40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Points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	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Earn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 $550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3D6B3C-1CF7-788A-0B08-A67AE960E6AD}"/>
              </a:ext>
            </a:extLst>
          </p:cNvPr>
          <p:cNvGrpSpPr/>
          <p:nvPr/>
        </p:nvGrpSpPr>
        <p:grpSpPr>
          <a:xfrm>
            <a:off x="2949597" y="5530603"/>
            <a:ext cx="2474759" cy="720000"/>
            <a:chOff x="2949597" y="5530603"/>
            <a:chExt cx="2474759" cy="720000"/>
          </a:xfrm>
        </p:grpSpPr>
        <p:sp>
          <p:nvSpPr>
            <p:cNvPr id="43" name="TT">
              <a:extLst>
                <a:ext uri="{FF2B5EF4-FFF2-40B4-BE49-F238E27FC236}">
                  <a16:creationId xmlns:a16="http://schemas.microsoft.com/office/drawing/2014/main" id="{C4FAD731-D080-5AAA-C547-89B9DCDA8A05}"/>
                </a:ext>
              </a:extLst>
            </p:cNvPr>
            <p:cNvSpPr txBox="1"/>
            <p:nvPr/>
          </p:nvSpPr>
          <p:spPr>
            <a:xfrm>
              <a:off x="2949597" y="5551981"/>
              <a:ext cx="2474759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F1732B"/>
                  </a:solidFill>
                  <a:latin typeface="Helvetica"/>
                  <a:cs typeface="Helvetica"/>
                </a:rPr>
                <a:t>EXISTING IBOs </a:t>
              </a:r>
            </a:p>
            <a:p>
              <a:pPr algn="ctr"/>
              <a:r>
                <a:rPr lang="en-US" sz="1400" b="0" dirty="0">
                  <a:solidFill>
                    <a:schemeClr val="tx2"/>
                  </a:solidFill>
                  <a:latin typeface="Helvetica"/>
                  <a:cs typeface="Helvetica"/>
                </a:rPr>
                <a:t>Customers Acquired within </a:t>
              </a:r>
              <a:r>
                <a:rPr lang="en-US" sz="1400" b="0" dirty="0">
                  <a:solidFill>
                    <a:srgbClr val="F1732B"/>
                  </a:solidFill>
                  <a:latin typeface="Helvetica"/>
                  <a:cs typeface="Helvetica"/>
                </a:rPr>
                <a:t>calendar month</a:t>
              </a:r>
            </a:p>
          </p:txBody>
        </p:sp>
        <p:sp>
          <p:nvSpPr>
            <p:cNvPr id="44" name="TT">
              <a:extLst>
                <a:ext uri="{FF2B5EF4-FFF2-40B4-BE49-F238E27FC236}">
                  <a16:creationId xmlns:a16="http://schemas.microsoft.com/office/drawing/2014/main" id="{CD5FFCB1-6DBB-6C5F-7EE9-17D3C4AD781A}"/>
                </a:ext>
              </a:extLst>
            </p:cNvPr>
            <p:cNvSpPr txBox="1"/>
            <p:nvPr/>
          </p:nvSpPr>
          <p:spPr>
            <a:xfrm>
              <a:off x="3034976" y="5530603"/>
              <a:ext cx="2304000" cy="720000"/>
            </a:xfrm>
            <a:prstGeom prst="rect">
              <a:avLst/>
            </a:prstGeom>
            <a:ln w="1270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" name="TT">
            <a:extLst>
              <a:ext uri="{FF2B5EF4-FFF2-40B4-BE49-F238E27FC236}">
                <a16:creationId xmlns:a16="http://schemas.microsoft.com/office/drawing/2014/main" id="{D8E72C1D-0DFF-DD13-7CA9-EB1417BB09A3}"/>
              </a:ext>
            </a:extLst>
          </p:cNvPr>
          <p:cNvSpPr txBox="1"/>
          <p:nvPr/>
        </p:nvSpPr>
        <p:spPr>
          <a:xfrm>
            <a:off x="2484127" y="3920992"/>
            <a:ext cx="3965131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 10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Services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	 20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Points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		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Earn</a:t>
            </a: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 $250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50F443-3225-4909-BD04-C069887CF574}"/>
              </a:ext>
            </a:extLst>
          </p:cNvPr>
          <p:cNvGrpSpPr/>
          <p:nvPr/>
        </p:nvGrpSpPr>
        <p:grpSpPr>
          <a:xfrm>
            <a:off x="2285229" y="3117555"/>
            <a:ext cx="8774941" cy="853296"/>
            <a:chOff x="2285229" y="3117555"/>
            <a:chExt cx="8774941" cy="85329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945D8A-F64A-1FC9-0838-1AA04C9AE3E9}"/>
                </a:ext>
              </a:extLst>
            </p:cNvPr>
            <p:cNvGrpSpPr/>
            <p:nvPr/>
          </p:nvGrpSpPr>
          <p:grpSpPr>
            <a:xfrm>
              <a:off x="2285229" y="3117555"/>
              <a:ext cx="8774941" cy="565085"/>
              <a:chOff x="2285229" y="3233937"/>
              <a:chExt cx="8774941" cy="565085"/>
            </a:xfrm>
          </p:grpSpPr>
          <p:sp>
            <p:nvSpPr>
              <p:cNvPr id="34" name="TT">
                <a:extLst>
                  <a:ext uri="{FF2B5EF4-FFF2-40B4-BE49-F238E27FC236}">
                    <a16:creationId xmlns:a16="http://schemas.microsoft.com/office/drawing/2014/main" id="{6B3F2246-E194-D86E-56E6-672BB4EAAB70}"/>
                  </a:ext>
                </a:extLst>
              </p:cNvPr>
              <p:cNvSpPr txBox="1"/>
              <p:nvPr/>
            </p:nvSpPr>
            <p:spPr>
              <a:xfrm>
                <a:off x="2285229" y="3516867"/>
                <a:ext cx="3965131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>
                  <a:spcBef>
                    <a:spcPts val="600"/>
                  </a:spcBef>
                </a:pPr>
                <a:r>
                  <a:rPr lang="en-US" sz="1400" dirty="0">
                    <a:solidFill>
                      <a:schemeClr val="tx2"/>
                    </a:solidFill>
                    <a:latin typeface="Helvetica"/>
                    <a:cs typeface="Helvetica"/>
                  </a:rPr>
                  <a:t>Acquire Customers Totaling:</a:t>
                </a:r>
              </a:p>
            </p:txBody>
          </p:sp>
          <p:sp>
            <p:nvSpPr>
              <p:cNvPr id="35" name="TT">
                <a:extLst>
                  <a:ext uri="{FF2B5EF4-FFF2-40B4-BE49-F238E27FC236}">
                    <a16:creationId xmlns:a16="http://schemas.microsoft.com/office/drawing/2014/main" id="{B123899A-2CDE-DA11-158B-5D733BA1B1C7}"/>
                  </a:ext>
                </a:extLst>
              </p:cNvPr>
              <p:cNvSpPr txBox="1"/>
              <p:nvPr/>
            </p:nvSpPr>
            <p:spPr>
              <a:xfrm>
                <a:off x="7095039" y="3233937"/>
                <a:ext cx="3965131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Personal </a:t>
                </a:r>
              </a:p>
              <a:p>
                <a:pPr algn="ctr"/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Helvetica"/>
                    <a:ea typeface="+mn-ea"/>
                    <a:cs typeface="Helvetica"/>
                  </a:rPr>
                  <a:t>Customer Bonuses</a:t>
                </a:r>
              </a:p>
            </p:txBody>
          </p:sp>
        </p:grpSp>
        <p:sp>
          <p:nvSpPr>
            <p:cNvPr id="46" name="TT">
              <a:extLst>
                <a:ext uri="{FF2B5EF4-FFF2-40B4-BE49-F238E27FC236}">
                  <a16:creationId xmlns:a16="http://schemas.microsoft.com/office/drawing/2014/main" id="{96A29228-520D-BE1C-4C7C-38F247D43D69}"/>
                </a:ext>
              </a:extLst>
            </p:cNvPr>
            <p:cNvSpPr txBox="1"/>
            <p:nvPr/>
          </p:nvSpPr>
          <p:spPr>
            <a:xfrm>
              <a:off x="2536377" y="3688696"/>
              <a:ext cx="3965131" cy="2821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400" dirty="0">
                  <a:solidFill>
                    <a:schemeClr val="tx2"/>
                  </a:solidFill>
                  <a:latin typeface="Helvetica"/>
                  <a:cs typeface="Helvetica"/>
                </a:rPr>
                <a:t> 6  </a:t>
              </a:r>
              <a:r>
                <a:rPr lang="en-US" sz="1200" b="0" dirty="0">
                  <a:solidFill>
                    <a:schemeClr val="tx2"/>
                  </a:solidFill>
                  <a:latin typeface="Helvetica"/>
                  <a:cs typeface="Helvetica"/>
                </a:rPr>
                <a:t>Services	</a:t>
              </a:r>
              <a:r>
                <a:rPr lang="en-US" sz="1400" dirty="0">
                  <a:solidFill>
                    <a:schemeClr val="tx2"/>
                  </a:solidFill>
                  <a:latin typeface="Helvetica"/>
                  <a:cs typeface="Helvetica"/>
                </a:rPr>
                <a:t>	12 </a:t>
              </a:r>
              <a:r>
                <a:rPr lang="en-US" sz="1200" b="0" dirty="0">
                  <a:solidFill>
                    <a:schemeClr val="tx2"/>
                  </a:solidFill>
                  <a:latin typeface="Helvetica"/>
                  <a:cs typeface="Helvetica"/>
                </a:rPr>
                <a:t>Points	</a:t>
              </a:r>
              <a:r>
                <a:rPr lang="en-US" sz="1400" dirty="0">
                  <a:solidFill>
                    <a:schemeClr val="tx2"/>
                  </a:solidFill>
                  <a:latin typeface="Helvetica"/>
                  <a:cs typeface="Helvetica"/>
                </a:rPr>
                <a:t>	</a:t>
              </a:r>
              <a:r>
                <a:rPr lang="en-US" sz="1200" b="0" dirty="0">
                  <a:solidFill>
                    <a:schemeClr val="tx2"/>
                  </a:solidFill>
                  <a:latin typeface="Helvetica"/>
                  <a:cs typeface="Helvetica"/>
                </a:rPr>
                <a:t>Earn</a:t>
              </a:r>
              <a:r>
                <a:rPr lang="en-US" sz="1400" dirty="0">
                  <a:solidFill>
                    <a:schemeClr val="tx2"/>
                  </a:solidFill>
                  <a:latin typeface="Helvetica"/>
                  <a:cs typeface="Helvetica"/>
                </a:rPr>
                <a:t> $150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89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>
                <a:solidFill>
                  <a:srgbClr val="F1732B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>
                <a:solidFill>
                  <a:srgbClr val="F1732B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>
                <a:solidFill>
                  <a:srgbClr val="F1732B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1732B"/>
                </a:solidFill>
                <a:latin typeface="Helvetica" pitchFamily="2" charset="0"/>
              </a:rPr>
              <a:t>RC</a:t>
            </a:r>
            <a:endParaRPr sz="2400" kern="0" dirty="0">
              <a:solidFill>
                <a:srgbClr val="F1732B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Compensation Plan – </a:t>
            </a:r>
            <a:r>
              <a:rPr lang="en-US" sz="3200" dirty="0"/>
              <a:t>Customer Acquisition Bonuses </a:t>
            </a:r>
            <a:r>
              <a:rPr lang="en-US" sz="3200" b="1" dirty="0"/>
              <a:t>CABs</a:t>
            </a:r>
            <a:endParaRPr lang="en-AU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sp>
        <p:nvSpPr>
          <p:cNvPr id="51" name="TT">
            <a:extLst>
              <a:ext uri="{FF2B5EF4-FFF2-40B4-BE49-F238E27FC236}">
                <a16:creationId xmlns:a16="http://schemas.microsoft.com/office/drawing/2014/main" id="{0DFECD59-F9C4-A1FE-A532-CBAD24A86974}"/>
              </a:ext>
            </a:extLst>
          </p:cNvPr>
          <p:cNvSpPr txBox="1"/>
          <p:nvPr/>
        </p:nvSpPr>
        <p:spPr>
          <a:xfrm>
            <a:off x="5718702" y="1806795"/>
            <a:ext cx="4621084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173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ETL &amp; Higher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can EARN </a:t>
            </a:r>
          </a:p>
          <a:p>
            <a:pPr algn="ctr"/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OVERRIDING TEAM</a:t>
            </a:r>
          </a:p>
          <a:p>
            <a:pPr algn="ctr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Customer Acquisition Bonuses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CABs</a:t>
            </a:r>
          </a:p>
        </p:txBody>
      </p:sp>
      <p:sp>
        <p:nvSpPr>
          <p:cNvPr id="52" name="TT">
            <a:extLst>
              <a:ext uri="{FF2B5EF4-FFF2-40B4-BE49-F238E27FC236}">
                <a16:creationId xmlns:a16="http://schemas.microsoft.com/office/drawing/2014/main" id="{DE253B63-EBEE-EB15-E9C0-6DA89A2AEA9C}"/>
              </a:ext>
            </a:extLst>
          </p:cNvPr>
          <p:cNvSpPr txBox="1"/>
          <p:nvPr/>
        </p:nvSpPr>
        <p:spPr>
          <a:xfrm>
            <a:off x="6100691" y="3776801"/>
            <a:ext cx="3857106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CABs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paid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weekly as earned when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NEW IBOs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 your team acquire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and become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within their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</a:t>
            </a:r>
            <a:r>
              <a:rPr kumimoji="0" lang="en-US" sz="2000" i="0" u="none" strike="noStrike" kern="1200" cap="none" spc="0" normalizeH="0" baseline="3000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30 days</a:t>
            </a:r>
          </a:p>
        </p:txBody>
      </p:sp>
      <p:sp>
        <p:nvSpPr>
          <p:cNvPr id="53" name="TT">
            <a:extLst>
              <a:ext uri="{FF2B5EF4-FFF2-40B4-BE49-F238E27FC236}">
                <a16:creationId xmlns:a16="http://schemas.microsoft.com/office/drawing/2014/main" id="{51FA21BF-A756-50C2-67F5-59A250630DED}"/>
              </a:ext>
            </a:extLst>
          </p:cNvPr>
          <p:cNvSpPr txBox="1"/>
          <p:nvPr/>
        </p:nvSpPr>
        <p:spPr>
          <a:xfrm>
            <a:off x="5788839" y="3533902"/>
            <a:ext cx="4480810" cy="1843709"/>
          </a:xfrm>
          <a:prstGeom prst="rect">
            <a:avLst/>
          </a:prstGeom>
          <a:ln w="12700">
            <a:solidFill>
              <a:srgbClr val="63C8C8"/>
            </a:solidFill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endParaRPr sz="2000" kern="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18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18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9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0" dirty="0">
                <a:solidFill>
                  <a:srgbClr val="F1732B"/>
                </a:solidFill>
                <a:latin typeface="Helvetica" pitchFamily="2" charset="0"/>
              </a:rPr>
              <a:t>RC</a:t>
            </a:r>
            <a:endParaRPr sz="2400" kern="0" dirty="0">
              <a:solidFill>
                <a:srgbClr val="F1732B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200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$100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$50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RC $25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92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>
                <a:solidFill>
                  <a:schemeClr val="tx2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18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200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$100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$50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RC $25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600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$250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$200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RC $175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RD $75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0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3C8C8"/>
              </a:solidFill>
              <a:latin typeface="Helvetica" pitchFamily="2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3" y="2564152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1)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3" y="3276185"/>
            <a:ext cx="15508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2)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88217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3)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700250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4)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412281"/>
            <a:ext cx="155088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Helvetica" pitchFamily="2" charset="0"/>
                <a:sym typeface="Helvetica Neue"/>
              </a:rPr>
              <a:t>5)  </a:t>
            </a:r>
            <a:r>
              <a:rPr lang="en-US" sz="3200" b="1" dirty="0">
                <a:solidFill>
                  <a:srgbClr val="63C8C8"/>
                </a:solidFill>
                <a:latin typeface="Helvetica" pitchFamily="2" charset="0"/>
                <a:sym typeface="Helvetica Neue"/>
              </a:rPr>
              <a:t>3%</a:t>
            </a: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kern="0" dirty="0">
                <a:solidFill>
                  <a:schemeClr val="tx2"/>
                </a:solidFill>
                <a:latin typeface="Helvetica" pitchFamily="2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 dirty="0">
                <a:solidFill>
                  <a:srgbClr val="F1732B"/>
                </a:solidFill>
                <a:latin typeface="Helvetica" pitchFamily="2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kern="0">
                <a:solidFill>
                  <a:srgbClr val="F1732B"/>
                </a:solidFill>
                <a:latin typeface="Helvetica" pitchFamily="2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kern="0" dirty="0">
                <a:solidFill>
                  <a:schemeClr val="tx2"/>
                </a:solidFill>
                <a:latin typeface="Helvetica" pitchFamily="2" charset="0"/>
              </a:rPr>
              <a:t>RC</a:t>
            </a:r>
            <a:endParaRPr sz="1800" kern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kern="0" dirty="0">
                  <a:solidFill>
                    <a:schemeClr val="bg1"/>
                  </a:solidFill>
                  <a:latin typeface="Helvetica" pitchFamily="2" charset="0"/>
                </a:rPr>
                <a:t>IBO</a:t>
              </a:r>
              <a:endParaRPr sz="2000" kern="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Helvetica" pitchFamily="2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Helvetica" pitchFamily="2" charset="0"/>
              <a:cs typeface="Helvetica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587C37-CBE6-0C78-BF79-E1B45B976C7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Helvetica"/>
              </a:rPr>
              <a:t>7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Helvetica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F1732B"/>
                  </a:solidFill>
                  <a:latin typeface="Helvetica" pitchFamily="2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$75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200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$100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$50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RC $25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600 </a:t>
            </a:r>
            <a:r>
              <a:rPr lang="en-US" sz="1200" b="0" dirty="0">
                <a:solidFill>
                  <a:schemeClr val="tx2"/>
                </a:solidFill>
                <a:latin typeface="Helvetica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F1732B"/>
                    </a:solidFill>
                    <a:latin typeface="Helvetica" pitchFamily="2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Helvetica"/>
                </a:rPr>
                <a:t>$250</a:t>
              </a:r>
              <a:endParaRPr lang="en-US" sz="16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ETL $200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RC $175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Helvetica" pitchFamily="2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Helvetica"/>
                  <a:cs typeface="Helvetica"/>
                </a:rPr>
                <a:t>RD $75</a:t>
              </a:r>
              <a:endParaRPr lang="en-US" sz="1200" b="0" dirty="0">
                <a:solidFill>
                  <a:srgbClr val="63C8C8"/>
                </a:solidFill>
                <a:latin typeface="Helvetica" pitchFamily="2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1</a:t>
              </a:r>
              <a:r>
                <a:rPr lang="en-AU" sz="1400" kern="0" baseline="30000" dirty="0">
                  <a:solidFill>
                    <a:srgbClr val="F1732B"/>
                  </a:solidFill>
                  <a:latin typeface="Helvetica" pitchFamily="2" charset="0"/>
                </a:rPr>
                <a:t>st</a:t>
              </a:r>
              <a:r>
                <a:rPr lang="en-AU" sz="1400" kern="0" dirty="0">
                  <a:solidFill>
                    <a:srgbClr val="F1732B"/>
                  </a:solidFill>
                  <a:latin typeface="Helvetica" pitchFamily="2" charset="0"/>
                </a:rPr>
                <a:t> Gen</a:t>
              </a:r>
              <a:endParaRPr sz="1400" kern="0" dirty="0">
                <a:solidFill>
                  <a:srgbClr val="F1732B"/>
                </a:solidFill>
                <a:latin typeface="Helvetica" pitchFamily="2" charset="0"/>
              </a:endParaRPr>
            </a:p>
          </p:txBody>
        </p:sp>
      </p:grpSp>
      <p:sp>
        <p:nvSpPr>
          <p:cNvPr id="62" name="TT">
            <a:extLst>
              <a:ext uri="{FF2B5EF4-FFF2-40B4-BE49-F238E27FC236}">
                <a16:creationId xmlns:a16="http://schemas.microsoft.com/office/drawing/2014/main" id="{9B8F39F6-DAA9-2610-788C-638459F8FA74}"/>
              </a:ext>
            </a:extLst>
          </p:cNvPr>
          <p:cNvSpPr txBox="1"/>
          <p:nvPr/>
        </p:nvSpPr>
        <p:spPr>
          <a:xfrm>
            <a:off x="8608039" y="1631695"/>
            <a:ext cx="1990687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RVP &amp; SVP</a:t>
            </a:r>
            <a:endParaRPr lang="en-US" sz="1200" b="0" dirty="0">
              <a:solidFill>
                <a:srgbClr val="63C8C8"/>
              </a:solidFill>
              <a:latin typeface="Helvetica" pitchFamily="2" charset="0"/>
            </a:endParaRPr>
          </a:p>
        </p:txBody>
      </p:sp>
      <p:sp>
        <p:nvSpPr>
          <p:cNvPr id="470" name="TT">
            <a:extLst>
              <a:ext uri="{FF2B5EF4-FFF2-40B4-BE49-F238E27FC236}">
                <a16:creationId xmlns:a16="http://schemas.microsoft.com/office/drawing/2014/main" id="{5E4FCE8F-07EA-A266-3517-D046C7FEB820}"/>
              </a:ext>
            </a:extLst>
          </p:cNvPr>
          <p:cNvSpPr txBox="1"/>
          <p:nvPr/>
        </p:nvSpPr>
        <p:spPr>
          <a:xfrm>
            <a:off x="9096834" y="2023253"/>
            <a:ext cx="2998228" cy="1527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Increased CAB Bonuses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Incentive Trips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dirty="0">
                <a:solidFill>
                  <a:schemeClr val="tx2"/>
                </a:solidFill>
                <a:latin typeface="Helvetica"/>
                <a:cs typeface="Helvetica"/>
              </a:rPr>
              <a:t>Increased Residual Income 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RVP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up to 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3</a:t>
            </a:r>
            <a:r>
              <a:rPr lang="en-US" sz="1400" baseline="30000" dirty="0">
                <a:solidFill>
                  <a:srgbClr val="F1732B"/>
                </a:solidFill>
                <a:latin typeface="Helvetica"/>
                <a:cs typeface="Helvetica"/>
              </a:rPr>
              <a:t>%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below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 5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levels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, SVP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up to 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2</a:t>
            </a:r>
            <a:r>
              <a:rPr lang="en-US" sz="1400" baseline="30000" dirty="0">
                <a:solidFill>
                  <a:srgbClr val="F1732B"/>
                </a:solidFill>
                <a:latin typeface="Helvetica"/>
                <a:cs typeface="Helvetica"/>
              </a:rPr>
              <a:t>%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 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below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 5 </a:t>
            </a:r>
            <a:r>
              <a:rPr lang="en-US" sz="1400" b="0" dirty="0">
                <a:solidFill>
                  <a:srgbClr val="F1732B"/>
                </a:solidFill>
                <a:latin typeface="Helvetica"/>
                <a:cs typeface="Helvetica"/>
              </a:rPr>
              <a:t>levels</a:t>
            </a:r>
            <a:r>
              <a:rPr lang="en-US" sz="1400" dirty="0">
                <a:solidFill>
                  <a:srgbClr val="F1732B"/>
                </a:solidFill>
                <a:latin typeface="Helvetica"/>
                <a:cs typeface="Helvetica"/>
              </a:rPr>
              <a:t>!</a:t>
            </a:r>
            <a:endParaRPr lang="en-US" sz="1200" b="0" dirty="0">
              <a:solidFill>
                <a:srgbClr val="F1732B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15A6-97C3-417F-E7E4-C101476C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E7AFB-07F3-195F-E66C-3EA099E8B0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>
                <a:solidFill>
                  <a:schemeClr val="bg1"/>
                </a:solidFill>
                <a:hlinkClick r:id="rId2"/>
              </a:rPr>
              <a:t>Download Your Launch List</a:t>
            </a:r>
            <a:endParaRPr lang="en-AU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/>
              <a:t>Set up Your ACN Personalised Storefront / Website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63C8C8"/>
                </a:solidFill>
              </a:rPr>
              <a:t>Designed for Acquiring</a:t>
            </a:r>
            <a:br>
              <a:rPr lang="en-AU" dirty="0">
                <a:solidFill>
                  <a:srgbClr val="63C8C8"/>
                </a:solidFill>
              </a:rPr>
            </a:br>
            <a:r>
              <a:rPr lang="en-AU" dirty="0">
                <a:solidFill>
                  <a:srgbClr val="63C8C8"/>
                </a:solidFill>
              </a:rPr>
              <a:t>Customers &amp; Building a Team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63C8C8"/>
                </a:solidFill>
              </a:rPr>
              <a:t>Log in to your IBO Back Office &amp;</a:t>
            </a:r>
            <a:br>
              <a:rPr lang="en-AU" dirty="0">
                <a:solidFill>
                  <a:srgbClr val="63C8C8"/>
                </a:solidFill>
              </a:rPr>
            </a:br>
            <a:r>
              <a:rPr lang="en-AU" dirty="0">
                <a:solidFill>
                  <a:srgbClr val="63C8C8"/>
                </a:solidFill>
              </a:rPr>
              <a:t>select “</a:t>
            </a:r>
            <a:r>
              <a:rPr lang="en-AU" dirty="0">
                <a:solidFill>
                  <a:srgbClr val="F1732B"/>
                </a:solidFill>
              </a:rPr>
              <a:t>Update Information</a:t>
            </a:r>
            <a:r>
              <a:rPr lang="en-AU" dirty="0">
                <a:solidFill>
                  <a:srgbClr val="63C8C8"/>
                </a:solidFill>
              </a:rPr>
              <a:t>”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dirty="0"/>
              <a:t>Complete Your Accreditations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DFA5F4-31D8-74EF-A59F-FF723E76A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49152"/>
            <a:ext cx="4366714" cy="353099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CE64CA-7661-DFB0-C585-75E7D7134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8"/>
          <a:stretch>
            <a:fillRect/>
          </a:stretch>
        </p:blipFill>
        <p:spPr>
          <a:xfrm>
            <a:off x="6361855" y="2966086"/>
            <a:ext cx="3835005" cy="23676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DC0AC6-873C-8DFB-28AD-F3C6A0BC428E}"/>
              </a:ext>
            </a:extLst>
          </p:cNvPr>
          <p:cNvSpPr/>
          <p:nvPr/>
        </p:nvSpPr>
        <p:spPr>
          <a:xfrm>
            <a:off x="9037320" y="1990695"/>
            <a:ext cx="2712720" cy="698259"/>
          </a:xfrm>
          <a:prstGeom prst="rect">
            <a:avLst/>
          </a:prstGeom>
          <a:solidFill>
            <a:srgbClr val="67C8C6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itchFamily="2" charset="0"/>
                <a:ea typeface="+mj-ea"/>
                <a:cs typeface="+mj-cs"/>
                <a:sym typeface="Helvetica Neue"/>
              </a:rPr>
              <a:t>YOUR ACN PERSONAL WEBSITE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9B9E1-CE17-2E15-0705-4C1B77132290}"/>
              </a:ext>
            </a:extLst>
          </p:cNvPr>
          <p:cNvSpPr/>
          <p:nvPr/>
        </p:nvSpPr>
        <p:spPr>
          <a:xfrm>
            <a:off x="9037320" y="2749152"/>
            <a:ext cx="2712720" cy="421260"/>
          </a:xfrm>
          <a:prstGeom prst="rect">
            <a:avLst/>
          </a:prstGeom>
          <a:solidFill>
            <a:srgbClr val="FFC000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itchFamily="2" charset="0"/>
                <a:ea typeface="+mj-ea"/>
                <a:cs typeface="+mj-cs"/>
                <a:sym typeface="Helvetica Neue"/>
              </a:rPr>
              <a:t>UPDATE INFORMATION</a:t>
            </a:r>
          </a:p>
        </p:txBody>
      </p:sp>
      <p:pic>
        <p:nvPicPr>
          <p:cNvPr id="5" name="Graphic 4" descr="Download outline">
            <a:extLst>
              <a:ext uri="{FF2B5EF4-FFF2-40B4-BE49-F238E27FC236}">
                <a16:creationId xmlns:a16="http://schemas.microsoft.com/office/drawing/2014/main" id="{2A255B0F-DA64-62ED-E7B5-AF81CD8C3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5366" y="1022680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0" y="225730"/>
            <a:ext cx="11916090" cy="4972508"/>
            <a:chOff x="-927875" y="157003"/>
            <a:chExt cx="23832176" cy="9945012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237359" y="1968893"/>
              <a:ext cx="580398" cy="1815038"/>
            </a:xfrm>
            <a:prstGeom prst="triangle">
              <a:avLst/>
            </a:prstGeom>
            <a:solidFill>
              <a:srgbClr val="00B0F0"/>
            </a:solidFill>
            <a:ln w="25400" cap="flat">
              <a:solidFill>
                <a:srgbClr val="00B0F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b="1" kern="0" spc="0" dirty="0">
                  <a:solidFill>
                    <a:srgbClr val="377BC9"/>
                  </a:solidFill>
                  <a:latin typeface="Helvetica" pitchFamily="2" charset="0"/>
                </a:rPr>
                <a:t>Residual Income</a:t>
              </a:r>
              <a:endParaRPr sz="3600" b="1" kern="0" spc="0" dirty="0">
                <a:solidFill>
                  <a:srgbClr val="377BC9"/>
                </a:solidFill>
                <a:latin typeface="Helvetica" pitchFamily="2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chemeClr val="tx2"/>
                  </a:solidFill>
                  <a:latin typeface="Helvetica" pitchFamily="2" charset="0"/>
                </a:rPr>
                <a:t>Paid Monthly</a:t>
              </a:r>
              <a:endParaRPr sz="2400" kern="0" spc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Helvetica" pitchFamily="2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Helvetica" pitchFamily="2" charset="0"/>
                </a:rPr>
                <a:t>Overriding Residual Income</a:t>
              </a:r>
              <a:endParaRPr sz="1200" kern="0" spc="0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3" y="-597203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00B0F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chemeClr val="tx2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C446745-ED5F-037C-2605-5DB6E31C9904}"/>
              </a:ext>
            </a:extLst>
          </p:cNvPr>
          <p:cNvSpPr txBox="1"/>
          <p:nvPr/>
        </p:nvSpPr>
        <p:spPr>
          <a:xfrm>
            <a:off x="1548494" y="6120872"/>
            <a:ext cx="4891749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292100" hangingPunct="0">
              <a:spcBef>
                <a:spcPct val="0"/>
              </a:spcBef>
              <a:spcAft>
                <a:spcPct val="0"/>
              </a:spcAft>
            </a:pPr>
            <a:r>
              <a:rPr lang="en-US" sz="1000" i="1" kern="0" dirty="0">
                <a:solidFill>
                  <a:schemeClr val="tx2"/>
                </a:solidFill>
                <a:latin typeface="Helvetica" pitchFamily="2" charset="0"/>
                <a:ea typeface="Helvetica Neue"/>
                <a:cs typeface="Helvetica"/>
                <a:sym typeface="Helvetica Neue"/>
              </a:rPr>
              <a:t>See ACN Compensation Plan for full details</a:t>
            </a:r>
          </a:p>
        </p:txBody>
      </p:sp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92D050"/>
                </a:solidFill>
                <a:latin typeface="Helvetica" pitchFamily="2" charset="0"/>
              </a:rPr>
              <a:t>Customer Bonuses</a:t>
            </a:r>
            <a:endParaRPr sz="3600" b="1" kern="0" spc="-170" dirty="0">
              <a:solidFill>
                <a:srgbClr val="92D050"/>
              </a:solidFill>
              <a:latin typeface="Helvetica" pitchFamily="2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>
                <a:solidFill>
                  <a:schemeClr val="tx2"/>
                </a:solidFill>
                <a:latin typeface="Helvetica" pitchFamily="2" charset="0"/>
              </a:rPr>
              <a:t>Paid Weekly as earned</a:t>
            </a:r>
            <a:endParaRPr sz="2400" kern="0" spc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Helvetica" pitchFamily="2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Helvetica" pitchFamily="2" charset="0"/>
              </a:rPr>
              <a:t>Overriding Customer Acquisition Bonuses (CABs)</a:t>
            </a:r>
            <a:endParaRPr sz="1200" kern="0" spc="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</p:spTree>
    <p:extLst>
      <p:ext uri="{BB962C8B-B14F-4D97-AF65-F5344CB8AC3E}">
        <p14:creationId xmlns:p14="http://schemas.microsoft.com/office/powerpoint/2010/main" val="4881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251"/>
            <a:ext cx="10515600" cy="886375"/>
          </a:xfrm>
        </p:spPr>
        <p:txBody>
          <a:bodyPr/>
          <a:lstStyle/>
          <a:p>
            <a:r>
              <a:rPr lang="en-US" dirty="0">
                <a:solidFill>
                  <a:srgbClr val="6AC6C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 IBO</a:t>
            </a:r>
            <a:r>
              <a:rPr lang="en-US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FAST START BONUSES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0" y="1377220"/>
            <a:ext cx="12192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</a:t>
            </a:r>
            <a:r>
              <a:rPr lang="en-US" sz="1333" b="1" i="1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April</a:t>
            </a:r>
            <a:r>
              <a:rPr lang="en-US" sz="1333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can earn even more in their first year at ACN by achieving the following</a:t>
            </a:r>
            <a:r>
              <a:rPr lang="en-US" sz="1333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Fast Start Bonuses: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2427261-5057-0E4E-9FD7-4013A7C6BBF6}"/>
              </a:ext>
            </a:extLst>
          </p:cNvPr>
          <p:cNvSpPr txBox="1"/>
          <p:nvPr/>
        </p:nvSpPr>
        <p:spPr>
          <a:xfrm>
            <a:off x="201249" y="5530080"/>
            <a:ext cx="1178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These bonuses are </a:t>
            </a:r>
            <a:r>
              <a:rPr lang="en-US" sz="16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addition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 the Monthly Personal Customer Bonuses!</a:t>
            </a:r>
            <a:endParaRPr lang="en-US" sz="1600" b="1" i="1" dirty="0">
              <a:solidFill>
                <a:schemeClr val="tx1">
                  <a:lumMod val="50000"/>
                  <a:lumOff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C0C603-5EC9-6B4D-9E8F-6BE9C9EC31E6}"/>
              </a:ext>
            </a:extLst>
          </p:cNvPr>
          <p:cNvSpPr txBox="1"/>
          <p:nvPr/>
        </p:nvSpPr>
        <p:spPr>
          <a:xfrm>
            <a:off x="201249" y="6022860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2477852" y="1774273"/>
            <a:ext cx="2380041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>
              <a:spcAft>
                <a:spcPts val="533"/>
              </a:spcAft>
            </a:pPr>
            <a:r>
              <a:rPr lang="en-AU" sz="2400" b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63C7C8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AU" sz="1467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200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Executive Team Leader in their first 30 days: </a:t>
            </a:r>
            <a:r>
              <a:rPr lang="en-AU" sz="1200" b="1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$400</a:t>
            </a:r>
          </a:p>
          <a:p>
            <a:pPr algn="ctr">
              <a:spcBef>
                <a:spcPts val="533"/>
              </a:spcBef>
              <a:spcAft>
                <a:spcPts val="533"/>
              </a:spcAft>
            </a:pPr>
            <a:r>
              <a:rPr lang="en-AU" sz="1200" b="1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Extra ETL Bonus</a:t>
            </a:r>
          </a:p>
          <a:p>
            <a:pPr algn="ctr"/>
            <a:r>
              <a:rPr lang="en-AU" sz="1200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Directly sponsor 2 New IBOs in your first 30 days that become CQ in their first</a:t>
            </a:r>
            <a:br>
              <a:rPr lang="en-AU" sz="1200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200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30 days: </a:t>
            </a:r>
            <a:r>
              <a:rPr lang="en-AU" sz="1200" b="1" i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$250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95D6D-B13D-EF48-B588-713268BD88BC}"/>
              </a:ext>
            </a:extLst>
          </p:cNvPr>
          <p:cNvSpPr/>
          <p:nvPr/>
        </p:nvSpPr>
        <p:spPr>
          <a:xfrm>
            <a:off x="4923991" y="1774273"/>
            <a:ext cx="2321948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>
              <a:spcAft>
                <a:spcPts val="800"/>
              </a:spcAft>
            </a:pPr>
            <a:r>
              <a:rPr lang="en-AU" sz="2400" b="1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RC</a:t>
            </a:r>
            <a:r>
              <a:rPr lang="en-AU" sz="1600" b="1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90 Days</a:t>
            </a:r>
            <a:endParaRPr lang="en-AU" sz="1600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AU" sz="1467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200" i="1" kern="1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Coordinator in their first 90 days.</a:t>
            </a:r>
          </a:p>
          <a:p>
            <a:pPr algn="ctr"/>
            <a:endParaRPr lang="en-001" sz="1200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1200" i="1" kern="1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001" sz="1200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AU" sz="1200" i="1" kern="1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(50% paid immediately)</a:t>
            </a:r>
            <a:endParaRPr lang="en-001" sz="1200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AU" sz="1333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7336977" y="1774273"/>
            <a:ext cx="2338617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>
              <a:spcAft>
                <a:spcPts val="800"/>
              </a:spcAft>
            </a:pPr>
            <a:r>
              <a:rPr lang="en-AU" sz="2400" b="1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AU" sz="1600" b="1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180 Days</a:t>
            </a:r>
            <a:endParaRPr lang="en-AU" sz="1600" dirty="0">
              <a:solidFill>
                <a:srgbClr val="0E2C5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AU" sz="1467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200" i="1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Regional Director in their first 180 days and maintain the position for 90 days.</a:t>
            </a:r>
          </a:p>
          <a:p>
            <a:pPr algn="ctr"/>
            <a:r>
              <a:rPr lang="en-AU" sz="1200" i="1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algn="ctr"/>
            <a:r>
              <a:rPr lang="en-AU" sz="1200" i="1" dirty="0">
                <a:solidFill>
                  <a:srgbClr val="0E2C5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(50% paid immediately)</a:t>
            </a:r>
          </a:p>
          <a:p>
            <a:pPr algn="ctr"/>
            <a:endParaRPr lang="en-AU" sz="1333" dirty="0">
              <a:solidFill>
                <a:srgbClr val="0E2C5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083024-71F2-5B46-BBA6-F74EED43C8BE}"/>
              </a:ext>
            </a:extLst>
          </p:cNvPr>
          <p:cNvSpPr/>
          <p:nvPr/>
        </p:nvSpPr>
        <p:spPr>
          <a:xfrm>
            <a:off x="9893506" y="1774273"/>
            <a:ext cx="2054277" cy="25828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>
              <a:spcAft>
                <a:spcPts val="800"/>
              </a:spcAft>
            </a:pPr>
            <a:r>
              <a:rPr lang="en-AU" sz="2400" b="1" dirty="0">
                <a:solidFill>
                  <a:srgbClr val="FF55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RVP</a:t>
            </a:r>
            <a:r>
              <a:rPr lang="en-AU" sz="1600" b="1" dirty="0">
                <a:solidFill>
                  <a:srgbClr val="FF55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12 Months</a:t>
            </a:r>
            <a:endParaRPr lang="en-AU" sz="1600" dirty="0">
              <a:solidFill>
                <a:srgbClr val="FF55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AU" sz="1333" i="1" dirty="0">
              <a:solidFill>
                <a:srgbClr val="FF55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AU" sz="1200" i="1" kern="100" dirty="0">
                <a:solidFill>
                  <a:srgbClr val="FF55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Vice President in their first 12 months and maintain the position for 90 days.</a:t>
            </a:r>
            <a:endParaRPr lang="en-001" sz="1200" kern="100" dirty="0">
              <a:solidFill>
                <a:srgbClr val="FF55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4942306" y="4295151"/>
            <a:ext cx="2298879" cy="537320"/>
          </a:xfrm>
          <a:prstGeom prst="chevron">
            <a:avLst>
              <a:gd name="adj" fmla="val 0"/>
            </a:avLst>
          </a:prstGeom>
          <a:solidFill>
            <a:srgbClr val="377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C6DBCB3-4C10-D849-B75F-4AF73C7C4B1C}"/>
              </a:ext>
            </a:extLst>
          </p:cNvPr>
          <p:cNvSpPr txBox="1"/>
          <p:nvPr/>
        </p:nvSpPr>
        <p:spPr>
          <a:xfrm>
            <a:off x="4942303" y="4315786"/>
            <a:ext cx="229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$1,000</a:t>
            </a: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2516485" y="4295151"/>
            <a:ext cx="2296567" cy="543463"/>
          </a:xfrm>
          <a:prstGeom prst="chevron">
            <a:avLst>
              <a:gd name="adj" fmla="val 0"/>
            </a:avLst>
          </a:prstGeom>
          <a:solidFill>
            <a:srgbClr val="63C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020738-B46B-A54F-A675-22ED134235F8}"/>
              </a:ext>
            </a:extLst>
          </p:cNvPr>
          <p:cNvSpPr txBox="1"/>
          <p:nvPr/>
        </p:nvSpPr>
        <p:spPr>
          <a:xfrm>
            <a:off x="2511405" y="4315786"/>
            <a:ext cx="230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$650</a:t>
            </a: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FE16D8D3-D89B-8547-BC15-90AFFFCE4BBC}"/>
              </a:ext>
            </a:extLst>
          </p:cNvPr>
          <p:cNvSpPr/>
          <p:nvPr/>
        </p:nvSpPr>
        <p:spPr>
          <a:xfrm>
            <a:off x="7359048" y="4295151"/>
            <a:ext cx="2298877" cy="537319"/>
          </a:xfrm>
          <a:prstGeom prst="chevron">
            <a:avLst>
              <a:gd name="adj" fmla="val 0"/>
            </a:avLst>
          </a:prstGeom>
          <a:solidFill>
            <a:srgbClr val="004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7DA1F5-D3A2-A14B-A133-7035BE1BA09F}"/>
              </a:ext>
            </a:extLst>
          </p:cNvPr>
          <p:cNvSpPr txBox="1"/>
          <p:nvPr/>
        </p:nvSpPr>
        <p:spPr>
          <a:xfrm>
            <a:off x="7359048" y="4315786"/>
            <a:ext cx="229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$5,000</a:t>
            </a: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1399A21A-9765-1D4D-9347-E4C881A0F437}"/>
              </a:ext>
            </a:extLst>
          </p:cNvPr>
          <p:cNvSpPr/>
          <p:nvPr/>
        </p:nvSpPr>
        <p:spPr>
          <a:xfrm>
            <a:off x="9766630" y="4295151"/>
            <a:ext cx="2308036" cy="537317"/>
          </a:xfrm>
          <a:prstGeom prst="chevron">
            <a:avLst>
              <a:gd name="adj" fmla="val 0"/>
            </a:avLst>
          </a:prstGeom>
          <a:solidFill>
            <a:srgbClr val="FF6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A2BDE2-F21C-B544-A571-26071541F653}"/>
              </a:ext>
            </a:extLst>
          </p:cNvPr>
          <p:cNvSpPr txBox="1"/>
          <p:nvPr/>
        </p:nvSpPr>
        <p:spPr>
          <a:xfrm>
            <a:off x="9766627" y="4310313"/>
            <a:ext cx="230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$20,000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246165" y="1774273"/>
            <a:ext cx="2039183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>
              <a:spcAft>
                <a:spcPts val="8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  <a:p>
            <a:pPr algn="ctr"/>
            <a:endParaRPr lang="en-AU" sz="1467" dirty="0">
              <a:solidFill>
                <a:schemeClr val="tx1">
                  <a:lumMod val="50000"/>
                  <a:lumOff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AU" sz="1200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Customer Qualified in their first 30 days.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78586716-0829-9D99-E611-4A1CB07A6BE2}"/>
              </a:ext>
            </a:extLst>
          </p:cNvPr>
          <p:cNvSpPr/>
          <p:nvPr/>
        </p:nvSpPr>
        <p:spPr>
          <a:xfrm>
            <a:off x="108822" y="4295152"/>
            <a:ext cx="2308036" cy="543464"/>
          </a:xfrm>
          <a:prstGeom prst="homePlate">
            <a:avLst>
              <a:gd name="adj" fmla="val 0"/>
            </a:avLst>
          </a:prstGeom>
          <a:solidFill>
            <a:srgbClr val="7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753A0-1D4B-DB3C-7A39-43601441ED13}"/>
              </a:ext>
            </a:extLst>
          </p:cNvPr>
          <p:cNvSpPr txBox="1"/>
          <p:nvPr/>
        </p:nvSpPr>
        <p:spPr>
          <a:xfrm>
            <a:off x="108820" y="4315786"/>
            <a:ext cx="23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$75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7892AB1-11A1-311B-5BD9-1D59805C1654}"/>
              </a:ext>
            </a:extLst>
          </p:cNvPr>
          <p:cNvSpPr/>
          <p:nvPr/>
        </p:nvSpPr>
        <p:spPr>
          <a:xfrm rot="5400000">
            <a:off x="4737261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97828BD7-75A8-C1DB-9422-12C1B14189A9}"/>
              </a:ext>
            </a:extLst>
          </p:cNvPr>
          <p:cNvSpPr/>
          <p:nvPr/>
        </p:nvSpPr>
        <p:spPr>
          <a:xfrm rot="5400000">
            <a:off x="2326989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CB4880-87B7-AC9E-E6D9-C037EB624BB4}"/>
              </a:ext>
            </a:extLst>
          </p:cNvPr>
          <p:cNvSpPr/>
          <p:nvPr/>
        </p:nvSpPr>
        <p:spPr>
          <a:xfrm rot="5400000">
            <a:off x="7147300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4F30F60-425D-47F8-073D-2C5FBA558229}"/>
              </a:ext>
            </a:extLst>
          </p:cNvPr>
          <p:cNvSpPr/>
          <p:nvPr/>
        </p:nvSpPr>
        <p:spPr>
          <a:xfrm rot="5400000">
            <a:off x="9568056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16F24A-BCD2-2138-BD70-9C232B5E923D}"/>
              </a:ext>
            </a:extLst>
          </p:cNvPr>
          <p:cNvSpPr/>
          <p:nvPr/>
        </p:nvSpPr>
        <p:spPr>
          <a:xfrm>
            <a:off x="99666" y="4932539"/>
            <a:ext cx="11974997" cy="45182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50EFC-1187-4710-501D-6B0AFF829983}"/>
              </a:ext>
            </a:extLst>
          </p:cNvPr>
          <p:cNvSpPr txBox="1"/>
          <p:nvPr/>
        </p:nvSpPr>
        <p:spPr>
          <a:xfrm>
            <a:off x="117335" y="4929506"/>
            <a:ext cx="11957328" cy="441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267" b="1" kern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TOTAL: $26,725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456925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4882032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FCE44B-3B0B-2D28-E9FF-A4883B7F26B1}"/>
              </a:ext>
            </a:extLst>
          </p:cNvPr>
          <p:cNvCxnSpPr>
            <a:cxnSpLocks/>
          </p:cNvCxnSpPr>
          <p:nvPr/>
        </p:nvCxnSpPr>
        <p:spPr>
          <a:xfrm>
            <a:off x="7287720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5E755-E6CD-E23E-2073-FC170980B8B0}"/>
              </a:ext>
            </a:extLst>
          </p:cNvPr>
          <p:cNvCxnSpPr>
            <a:cxnSpLocks/>
          </p:cNvCxnSpPr>
          <p:nvPr/>
        </p:nvCxnSpPr>
        <p:spPr>
          <a:xfrm>
            <a:off x="9712827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918703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3320819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F77E0-E1C0-B6A1-9BD8-D7E9E975E599}"/>
              </a:ext>
            </a:extLst>
          </p:cNvPr>
          <p:cNvCxnSpPr>
            <a:cxnSpLocks/>
          </p:cNvCxnSpPr>
          <p:nvPr/>
        </p:nvCxnSpPr>
        <p:spPr>
          <a:xfrm flipH="1">
            <a:off x="573791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8E54BA-98F2-45A5-2C08-7D4B497C722F}"/>
              </a:ext>
            </a:extLst>
          </p:cNvPr>
          <p:cNvCxnSpPr>
            <a:cxnSpLocks/>
          </p:cNvCxnSpPr>
          <p:nvPr/>
        </p:nvCxnSpPr>
        <p:spPr>
          <a:xfrm flipH="1">
            <a:off x="815923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09AA67-7DF5-8534-14AF-B879D899773E}"/>
              </a:ext>
            </a:extLst>
          </p:cNvPr>
          <p:cNvCxnSpPr>
            <a:cxnSpLocks/>
          </p:cNvCxnSpPr>
          <p:nvPr/>
        </p:nvCxnSpPr>
        <p:spPr>
          <a:xfrm flipH="1">
            <a:off x="1057359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62BC8B9-A196-3A6E-267A-7B208C901747}"/>
              </a:ext>
            </a:extLst>
          </p:cNvPr>
          <p:cNvGrpSpPr/>
          <p:nvPr/>
        </p:nvGrpSpPr>
        <p:grpSpPr>
          <a:xfrm>
            <a:off x="142790" y="179338"/>
            <a:ext cx="1390820" cy="1383840"/>
            <a:chOff x="194271" y="154439"/>
            <a:chExt cx="1390820" cy="138384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CE91120-34AE-18B7-6893-E116FC1A431E}"/>
                </a:ext>
              </a:extLst>
            </p:cNvPr>
            <p:cNvSpPr/>
            <p:nvPr/>
          </p:nvSpPr>
          <p:spPr>
            <a:xfrm>
              <a:off x="194271" y="154439"/>
              <a:ext cx="1383840" cy="1383840"/>
            </a:xfrm>
            <a:prstGeom prst="ellipse">
              <a:avLst/>
            </a:prstGeom>
            <a:solidFill>
              <a:srgbClr val="F1732B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Helvetica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16D3D6-3ED7-AA51-C595-55A58523A577}"/>
                </a:ext>
              </a:extLst>
            </p:cNvPr>
            <p:cNvSpPr txBox="1"/>
            <p:nvPr/>
          </p:nvSpPr>
          <p:spPr>
            <a:xfrm>
              <a:off x="194271" y="477027"/>
              <a:ext cx="13908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 hangingPunct="1"/>
              <a:r>
                <a:rPr lang="en-US" sz="1400" b="1" kern="1200" dirty="0">
                  <a:solidFill>
                    <a:schemeClr val="bg1"/>
                  </a:solidFill>
                  <a:latin typeface="Helvetica" pitchFamily="2" charset="0"/>
                </a:rPr>
                <a:t>LIMITED</a:t>
              </a:r>
            </a:p>
            <a:p>
              <a:pPr algn="ctr" defTabSz="685800" hangingPunct="1"/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TIME</a:t>
              </a:r>
            </a:p>
            <a:p>
              <a:pPr algn="ctr" defTabSz="685800" hangingPunct="1"/>
              <a:r>
                <a:rPr lang="en-US" sz="1400" b="1" kern="1200" dirty="0">
                  <a:solidFill>
                    <a:schemeClr val="bg1"/>
                  </a:solidFill>
                  <a:latin typeface="Helvetica" pitchFamily="2" charset="0"/>
                </a:rPr>
                <a:t>OFFER!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7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255488" y="3114781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4326331" y="3114781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58A835F-3787-9EF1-EDB2-18A226963DF2}"/>
              </a:ext>
            </a:extLst>
          </p:cNvPr>
          <p:cNvSpPr/>
          <p:nvPr/>
        </p:nvSpPr>
        <p:spPr>
          <a:xfrm>
            <a:off x="1881415" y="4037268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487459E-FC60-83C7-437F-64745DB2C1C7}"/>
              </a:ext>
            </a:extLst>
          </p:cNvPr>
          <p:cNvSpPr/>
          <p:nvPr/>
        </p:nvSpPr>
        <p:spPr>
          <a:xfrm>
            <a:off x="3960269" y="4037268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251"/>
            <a:ext cx="10515600" cy="886375"/>
          </a:xfrm>
        </p:spPr>
        <p:txBody>
          <a:bodyPr/>
          <a:lstStyle/>
          <a:p>
            <a:r>
              <a:rPr lang="en-US" dirty="0">
                <a:solidFill>
                  <a:srgbClr val="6AC6C6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NEW IBO</a:t>
            </a:r>
            <a:r>
              <a:rPr lang="en-US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FAST START BONUSES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-11036" y="1337005"/>
            <a:ext cx="1219200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</a:t>
            </a:r>
            <a:r>
              <a:rPr lang="en-US" sz="1333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April</a:t>
            </a:r>
            <a:r>
              <a:rPr lang="en-US" sz="1333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can earn even more in their first 30 days by achieving the</a:t>
            </a:r>
            <a:r>
              <a:rPr lang="en-US" sz="1333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ETL in 30 Days Fast Start Bonus </a:t>
            </a:r>
          </a:p>
          <a:p>
            <a:pPr algn="ctr"/>
            <a:r>
              <a:rPr lang="en-US" sz="1333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en-US" sz="1333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Personal Customer Bonus: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C0C603-5EC9-6B4D-9E8F-6BE9C9EC31E6}"/>
              </a:ext>
            </a:extLst>
          </p:cNvPr>
          <p:cNvSpPr txBox="1"/>
          <p:nvPr/>
        </p:nvSpPr>
        <p:spPr>
          <a:xfrm>
            <a:off x="239632" y="604771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2284259" y="3110857"/>
            <a:ext cx="20447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400" b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63C7C8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95D6D-B13D-EF48-B588-713268BD88BC}"/>
              </a:ext>
            </a:extLst>
          </p:cNvPr>
          <p:cNvSpPr/>
          <p:nvPr/>
        </p:nvSpPr>
        <p:spPr>
          <a:xfrm>
            <a:off x="4323610" y="3116434"/>
            <a:ext cx="2108407" cy="3523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400" b="1" dirty="0">
                <a:solidFill>
                  <a:srgbClr val="63C7C8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 </a:t>
            </a:r>
            <a:r>
              <a:rPr lang="en-AU" sz="2400" b="1" dirty="0">
                <a:solidFill>
                  <a:schemeClr val="accent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Extra Bonus</a:t>
            </a:r>
            <a:endParaRPr lang="en-AU" sz="2400" dirty="0">
              <a:solidFill>
                <a:schemeClr val="accent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6483133" y="2265366"/>
            <a:ext cx="3090239" cy="593429"/>
          </a:xfrm>
          <a:prstGeom prst="chevron">
            <a:avLst>
              <a:gd name="adj" fmla="val 0"/>
            </a:avLst>
          </a:prstGeom>
          <a:solidFill>
            <a:srgbClr val="377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108821" y="2271510"/>
            <a:ext cx="6323195" cy="593429"/>
          </a:xfrm>
          <a:prstGeom prst="chevron">
            <a:avLst>
              <a:gd name="adj" fmla="val 0"/>
            </a:avLst>
          </a:prstGeom>
          <a:solidFill>
            <a:srgbClr val="63C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108822" y="3110857"/>
            <a:ext cx="2117273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800"/>
              </a:spcAft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820405" y="3531948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2959604" y="3544119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F77E0-E1C0-B6A1-9BD8-D7E9E975E599}"/>
              </a:ext>
            </a:extLst>
          </p:cNvPr>
          <p:cNvCxnSpPr>
            <a:cxnSpLocks/>
          </p:cNvCxnSpPr>
          <p:nvPr/>
        </p:nvCxnSpPr>
        <p:spPr>
          <a:xfrm flipH="1">
            <a:off x="5030760" y="3531948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FA51C8A7-B93B-DCE8-1AF1-88933CF63BD8}"/>
              </a:ext>
            </a:extLst>
          </p:cNvPr>
          <p:cNvSpPr/>
          <p:nvPr/>
        </p:nvSpPr>
        <p:spPr>
          <a:xfrm>
            <a:off x="9626380" y="2265366"/>
            <a:ext cx="2466997" cy="593429"/>
          </a:xfrm>
          <a:prstGeom prst="chevron">
            <a:avLst>
              <a:gd name="adj" fmla="val 0"/>
            </a:avLst>
          </a:prstGeom>
          <a:solidFill>
            <a:srgbClr val="78B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6483134" y="2265366"/>
            <a:ext cx="3090237" cy="6113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800"/>
              </a:spcAft>
            </a:pPr>
            <a:r>
              <a:rPr lang="en-AU" sz="1467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CUSTOMER BONUSES</a:t>
            </a:r>
            <a:endParaRPr lang="en-AU" sz="1467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BF4E1-6440-746C-E675-9C1CCC2053B5}"/>
              </a:ext>
            </a:extLst>
          </p:cNvPr>
          <p:cNvSpPr/>
          <p:nvPr/>
        </p:nvSpPr>
        <p:spPr>
          <a:xfrm>
            <a:off x="118157" y="2282856"/>
            <a:ext cx="6313860" cy="5759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10744" hangingPunct="0"/>
            <a:r>
              <a:rPr lang="en-US" sz="1467" b="1" kern="0" dirty="0">
                <a:solidFill>
                  <a:prstClr val="white"/>
                </a:solidFill>
                <a:ea typeface="Helvetica Neue"/>
                <a:cs typeface="Helvetica Neue"/>
                <a:sym typeface="Helvetica Neue"/>
              </a:rPr>
              <a:t>FIRST 30 DAY FAST START BONUSES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496B72-955D-13C3-8C6F-BDAF77510D66}"/>
              </a:ext>
            </a:extLst>
          </p:cNvPr>
          <p:cNvSpPr/>
          <p:nvPr/>
        </p:nvSpPr>
        <p:spPr>
          <a:xfrm>
            <a:off x="572424" y="3929040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E5E28-0AAD-ED03-B271-D290CD541E9A}"/>
              </a:ext>
            </a:extLst>
          </p:cNvPr>
          <p:cNvSpPr txBox="1"/>
          <p:nvPr/>
        </p:nvSpPr>
        <p:spPr>
          <a:xfrm>
            <a:off x="563362" y="4223634"/>
            <a:ext cx="1208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$75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AC258F-8F76-8A5F-2196-9450C944AC4A}"/>
              </a:ext>
            </a:extLst>
          </p:cNvPr>
          <p:cNvSpPr/>
          <p:nvPr/>
        </p:nvSpPr>
        <p:spPr>
          <a:xfrm>
            <a:off x="2711623" y="3929040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63C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C39EB1-9621-4052-F624-DAA419C24F96}"/>
              </a:ext>
            </a:extLst>
          </p:cNvPr>
          <p:cNvSpPr txBox="1"/>
          <p:nvPr/>
        </p:nvSpPr>
        <p:spPr>
          <a:xfrm>
            <a:off x="2709678" y="4223632"/>
            <a:ext cx="119395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$400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75E1BA-B56D-ABFD-F4BF-51FF5ADC3B8B}"/>
              </a:ext>
            </a:extLst>
          </p:cNvPr>
          <p:cNvSpPr/>
          <p:nvPr/>
        </p:nvSpPr>
        <p:spPr>
          <a:xfrm>
            <a:off x="4782779" y="3929040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6FFBE9-BCCF-EED6-AE5B-CFB1EFB6E1CC}"/>
              </a:ext>
            </a:extLst>
          </p:cNvPr>
          <p:cNvSpPr txBox="1"/>
          <p:nvPr/>
        </p:nvSpPr>
        <p:spPr>
          <a:xfrm>
            <a:off x="4782779" y="4215248"/>
            <a:ext cx="119006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$250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592F28-DAC1-C6C4-9763-6C11F6E10EAE}"/>
              </a:ext>
            </a:extLst>
          </p:cNvPr>
          <p:cNvSpPr txBox="1"/>
          <p:nvPr/>
        </p:nvSpPr>
        <p:spPr>
          <a:xfrm>
            <a:off x="6114331" y="381723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D119BD-8B82-2CDC-BFE6-D0E37123E2E6}"/>
              </a:ext>
            </a:extLst>
          </p:cNvPr>
          <p:cNvSpPr/>
          <p:nvPr/>
        </p:nvSpPr>
        <p:spPr>
          <a:xfrm>
            <a:off x="9626380" y="2283991"/>
            <a:ext cx="2466997" cy="592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800"/>
              </a:spcAft>
            </a:pPr>
            <a:r>
              <a:rPr lang="en-AU" sz="1467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BONUS POTENTIAL</a:t>
            </a:r>
            <a:endParaRPr lang="en-AU" sz="1467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F50910-F849-6934-5E6A-C6BB961D1FBD}"/>
              </a:ext>
            </a:extLst>
          </p:cNvPr>
          <p:cNvGrpSpPr/>
          <p:nvPr/>
        </p:nvGrpSpPr>
        <p:grpSpPr>
          <a:xfrm>
            <a:off x="6912637" y="3121657"/>
            <a:ext cx="1642615" cy="361227"/>
            <a:chOff x="5271715" y="4527788"/>
            <a:chExt cx="1231961" cy="27092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7DFB69-2269-2619-11D9-126F24367AAA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12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FBCDF5-09BE-6D76-22FF-9BA7C78CB5D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9F37F3-F010-1C67-15D7-CFF07515F5DC}"/>
              </a:ext>
            </a:extLst>
          </p:cNvPr>
          <p:cNvGrpSpPr/>
          <p:nvPr/>
        </p:nvGrpSpPr>
        <p:grpSpPr>
          <a:xfrm>
            <a:off x="6912637" y="3513368"/>
            <a:ext cx="1642615" cy="361227"/>
            <a:chOff x="6856125" y="4146875"/>
            <a:chExt cx="1231961" cy="27092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D429AA-26A8-3D06-D18A-A7F1E47E54D7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9234C3-B4AE-C284-39FC-BDC191262552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C2F1CA-560F-C87C-0703-50D6A7954CB5}"/>
              </a:ext>
            </a:extLst>
          </p:cNvPr>
          <p:cNvGrpSpPr/>
          <p:nvPr/>
        </p:nvGrpSpPr>
        <p:grpSpPr>
          <a:xfrm>
            <a:off x="6912637" y="4022265"/>
            <a:ext cx="1642615" cy="361227"/>
            <a:chOff x="5271715" y="4527788"/>
            <a:chExt cx="1231961" cy="2709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F77AEE-B568-6270-0136-80C0AC298C46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20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8122D3B-9254-0F5C-0D9F-F94A34BEB22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245A6D-9C81-2238-4F2C-158DDAD40A2B}"/>
              </a:ext>
            </a:extLst>
          </p:cNvPr>
          <p:cNvGrpSpPr/>
          <p:nvPr/>
        </p:nvGrpSpPr>
        <p:grpSpPr>
          <a:xfrm>
            <a:off x="6912637" y="4403375"/>
            <a:ext cx="1642615" cy="361227"/>
            <a:chOff x="6856125" y="4146875"/>
            <a:chExt cx="1231961" cy="270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FF0A9BF-12F2-7A6D-EC44-ECF210B4A25D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10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0902197-F100-0EE9-4BCD-D18F282B03A9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87BD7D-060C-4F69-E28B-D13A256C555F}"/>
              </a:ext>
            </a:extLst>
          </p:cNvPr>
          <p:cNvGrpSpPr/>
          <p:nvPr/>
        </p:nvGrpSpPr>
        <p:grpSpPr>
          <a:xfrm>
            <a:off x="6912637" y="4930456"/>
            <a:ext cx="1642615" cy="361227"/>
            <a:chOff x="5271715" y="4527788"/>
            <a:chExt cx="1231961" cy="2709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40F2962-A0DA-CF56-62E9-864946BC1AD7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30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6254D2-CFBE-B9E9-FD96-1866E707F670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78B940-85A5-A8B3-51CE-7E04A8E87C14}"/>
              </a:ext>
            </a:extLst>
          </p:cNvPr>
          <p:cNvGrpSpPr/>
          <p:nvPr/>
        </p:nvGrpSpPr>
        <p:grpSpPr>
          <a:xfrm>
            <a:off x="6912637" y="5311565"/>
            <a:ext cx="1642615" cy="361227"/>
            <a:chOff x="6856125" y="4146875"/>
            <a:chExt cx="1231961" cy="27092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EAEA671-063A-04D2-77B1-1B1DE04E95D1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AU" sz="1600" b="1" dirty="0"/>
                <a:t>15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33989C9-2660-6697-11BA-D753F69F6056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>
                <a:spcAft>
                  <a:spcPts val="533"/>
                </a:spcAft>
              </a:pPr>
              <a:r>
                <a:rPr lang="en-AU" sz="1600" dirty="0">
                  <a:solidFill>
                    <a:schemeClr val="tx2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1A725AB-DC37-32FD-2155-40C24173D215}"/>
              </a:ext>
            </a:extLst>
          </p:cNvPr>
          <p:cNvSpPr txBox="1"/>
          <p:nvPr/>
        </p:nvSpPr>
        <p:spPr>
          <a:xfrm>
            <a:off x="9319379" y="3823829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>
                <a:solidFill>
                  <a:schemeClr val="bg2">
                    <a:lumMod val="75000"/>
                  </a:schemeClr>
                </a:solidFill>
              </a:rPr>
              <a:t>=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F638F67-733B-233C-E925-8424B5F2E5C0}"/>
              </a:ext>
            </a:extLst>
          </p:cNvPr>
          <p:cNvSpPr/>
          <p:nvPr/>
        </p:nvSpPr>
        <p:spPr>
          <a:xfrm>
            <a:off x="8447128" y="3126773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FA15FC-B9B9-C37C-3CAB-83C6C41E5C5A}"/>
              </a:ext>
            </a:extLst>
          </p:cNvPr>
          <p:cNvSpPr txBox="1"/>
          <p:nvPr/>
        </p:nvSpPr>
        <p:spPr>
          <a:xfrm>
            <a:off x="8408547" y="3279638"/>
            <a:ext cx="7868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2400" b="1" kern="0" baseline="3000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2400" b="1" kern="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150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AF7197B-E92C-A47D-9DD0-ABF869FA4A94}"/>
              </a:ext>
            </a:extLst>
          </p:cNvPr>
          <p:cNvSpPr/>
          <p:nvPr/>
        </p:nvSpPr>
        <p:spPr>
          <a:xfrm>
            <a:off x="8441896" y="4037268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149FCE-6578-11CB-EC5E-D324C7D8CFA4}"/>
              </a:ext>
            </a:extLst>
          </p:cNvPr>
          <p:cNvSpPr txBox="1"/>
          <p:nvPr/>
        </p:nvSpPr>
        <p:spPr>
          <a:xfrm>
            <a:off x="8403315" y="4200734"/>
            <a:ext cx="7868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2400" b="1" kern="0" baseline="3000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2400" b="1" kern="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250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2465EA-C031-6CFD-5354-4593D426ABF7}"/>
              </a:ext>
            </a:extLst>
          </p:cNvPr>
          <p:cNvSpPr/>
          <p:nvPr/>
        </p:nvSpPr>
        <p:spPr>
          <a:xfrm>
            <a:off x="8441896" y="4947332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63C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/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A96A44-F0EC-7D65-4D8D-4286C8A67D16}"/>
              </a:ext>
            </a:extLst>
          </p:cNvPr>
          <p:cNvSpPr txBox="1"/>
          <p:nvPr/>
        </p:nvSpPr>
        <p:spPr>
          <a:xfrm>
            <a:off x="8403315" y="5110798"/>
            <a:ext cx="7868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/>
            <a:r>
              <a:rPr lang="en-US" sz="2400" b="1" kern="0" baseline="3000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2400" b="1" kern="0" dirty="0">
                <a:solidFill>
                  <a:srgbClr val="4E92D4"/>
                </a:solidFill>
                <a:ea typeface="Helvetica Neue"/>
                <a:cs typeface="Helvetica Neue"/>
                <a:sym typeface="Helvetica Neue"/>
              </a:rPr>
              <a:t>400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1CF266-87CD-BDE4-21DC-B085DAA0E4FC}"/>
              </a:ext>
            </a:extLst>
          </p:cNvPr>
          <p:cNvSpPr txBox="1"/>
          <p:nvPr/>
        </p:nvSpPr>
        <p:spPr>
          <a:xfrm>
            <a:off x="9877921" y="3259404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rgbClr val="78BE20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$875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E12FDA-697D-F117-2B05-DCD01C021E1B}"/>
              </a:ext>
            </a:extLst>
          </p:cNvPr>
          <p:cNvSpPr txBox="1"/>
          <p:nvPr/>
        </p:nvSpPr>
        <p:spPr>
          <a:xfrm>
            <a:off x="9877921" y="4199478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rgbClr val="78BE20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$975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655E0F7-190E-3412-E82C-241546FDC7BE}"/>
              </a:ext>
            </a:extLst>
          </p:cNvPr>
          <p:cNvSpPr txBox="1"/>
          <p:nvPr/>
        </p:nvSpPr>
        <p:spPr>
          <a:xfrm>
            <a:off x="9877921" y="5139554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/>
            <a:r>
              <a:rPr lang="en-US" sz="2400" b="1" kern="0" dirty="0">
                <a:solidFill>
                  <a:srgbClr val="78BE20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$1,125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164669-0D9C-EA86-47D9-08F1C4BC798F}"/>
              </a:ext>
            </a:extLst>
          </p:cNvPr>
          <p:cNvSpPr txBox="1"/>
          <p:nvPr/>
        </p:nvSpPr>
        <p:spPr>
          <a:xfrm>
            <a:off x="1949149" y="381723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8FDF1-8B19-C70D-9E71-E7157B4F5D9B}"/>
              </a:ext>
            </a:extLst>
          </p:cNvPr>
          <p:cNvSpPr txBox="1"/>
          <p:nvPr/>
        </p:nvSpPr>
        <p:spPr>
          <a:xfrm>
            <a:off x="4015477" y="381723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b="1" dirty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543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63C8C8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302645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CUSTOMER ACQUISITION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0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Essential Residential &amp; Business Services"/>
          <p:cNvSpPr txBox="1"/>
          <p:nvPr/>
        </p:nvSpPr>
        <p:spPr>
          <a:xfrm>
            <a:off x="1610400" y="605176"/>
            <a:ext cx="8994450" cy="603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6900" b="0">
                <a:solidFill>
                  <a:srgbClr val="4F92D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228600"/>
            <a:r>
              <a:rPr sz="3451" b="1" dirty="0"/>
              <a:t>Essential Residential &amp; Business Services</a:t>
            </a:r>
          </a:p>
        </p:txBody>
      </p:sp>
      <p:sp>
        <p:nvSpPr>
          <p:cNvPr id="165" name="Line"/>
          <p:cNvSpPr/>
          <p:nvPr/>
        </p:nvSpPr>
        <p:spPr>
          <a:xfrm>
            <a:off x="772567" y="1257627"/>
            <a:ext cx="10646867" cy="0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1" name="3"/>
          <p:cNvSpPr txBox="1"/>
          <p:nvPr/>
        </p:nvSpPr>
        <p:spPr>
          <a:xfrm>
            <a:off x="385397" y="302843"/>
            <a:ext cx="21480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defTabSz="410766"/>
            <a:r>
              <a:rPr lang="en-AU" sz="2000" dirty="0">
                <a:latin typeface="Helvetica" pitchFamily="2" charset="0"/>
              </a:rPr>
              <a:t>2</a:t>
            </a:r>
            <a:endParaRPr sz="2000" dirty="0">
              <a:latin typeface="Helvetica" pitchFamily="2" charset="0"/>
            </a:endParaRPr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71EC6CAB-4EB7-F5DB-61B9-7AA525DE08C7}"/>
              </a:ext>
            </a:extLst>
          </p:cNvPr>
          <p:cNvSpPr/>
          <p:nvPr/>
        </p:nvSpPr>
        <p:spPr>
          <a:xfrm>
            <a:off x="218208" y="3528483"/>
            <a:ext cx="9590123" cy="0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33811B2-7C55-5B3F-4791-8A000979F85C}"/>
              </a:ext>
            </a:extLst>
          </p:cNvPr>
          <p:cNvGrpSpPr/>
          <p:nvPr/>
        </p:nvGrpSpPr>
        <p:grpSpPr>
          <a:xfrm>
            <a:off x="10768710" y="2180166"/>
            <a:ext cx="780685" cy="903305"/>
            <a:chOff x="20480817" y="3006192"/>
            <a:chExt cx="1419425" cy="164237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DCC5731A-E785-5BEB-2B44-79EFE016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80817" y="3331653"/>
              <a:ext cx="1419425" cy="131691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A74B9E7-AB83-DF1C-4A62-080FA5BAC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0820" y="3006192"/>
              <a:ext cx="1350884" cy="259522"/>
            </a:xfrm>
            <a:prstGeom prst="rect">
              <a:avLst/>
            </a:prstGeom>
          </p:spPr>
        </p:pic>
      </p:grpSp>
      <p:sp>
        <p:nvSpPr>
          <p:cNvPr id="42" name="Essential Residential &amp; Business Services">
            <a:extLst>
              <a:ext uri="{FF2B5EF4-FFF2-40B4-BE49-F238E27FC236}">
                <a16:creationId xmlns:a16="http://schemas.microsoft.com/office/drawing/2014/main" id="{A4726408-7365-F2EF-1FB2-1BC3266F8F72}"/>
              </a:ext>
            </a:extLst>
          </p:cNvPr>
          <p:cNvSpPr txBox="1"/>
          <p:nvPr/>
        </p:nvSpPr>
        <p:spPr>
          <a:xfrm>
            <a:off x="10399501" y="1675819"/>
            <a:ext cx="149880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6900" b="0">
                <a:solidFill>
                  <a:srgbClr val="4F92D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228597" hangingPunct="0"/>
            <a:r>
              <a:rPr lang="en-AU" sz="1600" b="1" kern="0" dirty="0">
                <a:solidFill>
                  <a:srgbClr val="4E92D4"/>
                </a:solidFill>
              </a:rPr>
              <a:t>IBO Incentives</a:t>
            </a:r>
            <a:endParaRPr sz="1600" b="1" kern="0" dirty="0">
              <a:solidFill>
                <a:srgbClr val="4E92D4"/>
              </a:solidFill>
            </a:endParaRPr>
          </a:p>
        </p:txBody>
      </p:sp>
      <p:sp>
        <p:nvSpPr>
          <p:cNvPr id="44" name="Line">
            <a:extLst>
              <a:ext uri="{FF2B5EF4-FFF2-40B4-BE49-F238E27FC236}">
                <a16:creationId xmlns:a16="http://schemas.microsoft.com/office/drawing/2014/main" id="{9C8D8B1C-B84C-793B-DBC1-28350429A0BC}"/>
              </a:ext>
            </a:extLst>
          </p:cNvPr>
          <p:cNvSpPr/>
          <p:nvPr/>
        </p:nvSpPr>
        <p:spPr>
          <a:xfrm>
            <a:off x="10185308" y="1665517"/>
            <a:ext cx="0" cy="4261391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defTabSz="410766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80A17-7C5A-FF8A-D803-7688C9BDB221}"/>
              </a:ext>
            </a:extLst>
          </p:cNvPr>
          <p:cNvGrpSpPr/>
          <p:nvPr/>
        </p:nvGrpSpPr>
        <p:grpSpPr>
          <a:xfrm>
            <a:off x="5660022" y="1964332"/>
            <a:ext cx="1409293" cy="2217899"/>
            <a:chOff x="4940848" y="1495254"/>
            <a:chExt cx="1056970" cy="1663424"/>
          </a:xfrm>
        </p:grpSpPr>
        <p:pic>
          <p:nvPicPr>
            <p:cNvPr id="53" name="Picture 52" descr="Sphere-Anovia-Logo.eps">
              <a:extLst>
                <a:ext uri="{FF2B5EF4-FFF2-40B4-BE49-F238E27FC236}">
                  <a16:creationId xmlns:a16="http://schemas.microsoft.com/office/drawing/2014/main" id="{264F77F2-5800-5404-133A-1D36F4FBB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142" y="2920345"/>
              <a:ext cx="569574" cy="23833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D73A5D-21F4-B52E-B488-9F8D0F4E3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3021" y="1495254"/>
              <a:ext cx="452624" cy="413267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1858AD-07B3-E6D4-0D1D-3A79A8A7413B}"/>
                </a:ext>
              </a:extLst>
            </p:cNvPr>
            <p:cNvSpPr txBox="1"/>
            <p:nvPr/>
          </p:nvSpPr>
          <p:spPr>
            <a:xfrm>
              <a:off x="4940848" y="2013932"/>
              <a:ext cx="10569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Payment</a:t>
              </a:r>
            </a:p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Processing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5E9070-5D51-D603-A7A3-7C44DE766DAC}"/>
              </a:ext>
            </a:extLst>
          </p:cNvPr>
          <p:cNvGrpSpPr/>
          <p:nvPr/>
        </p:nvGrpSpPr>
        <p:grpSpPr>
          <a:xfrm>
            <a:off x="7170659" y="1834997"/>
            <a:ext cx="1409293" cy="2437527"/>
            <a:chOff x="6314865" y="1385045"/>
            <a:chExt cx="1056970" cy="182814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7177D0D-0994-B0BD-E8F3-D2E38D23A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1563" y="2914788"/>
              <a:ext cx="712401" cy="2984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24B832-C59C-CD59-5939-CC524A3DB786}"/>
                </a:ext>
              </a:extLst>
            </p:cNvPr>
            <p:cNvSpPr txBox="1"/>
            <p:nvPr/>
          </p:nvSpPr>
          <p:spPr>
            <a:xfrm>
              <a:off x="6314865" y="2015262"/>
              <a:ext cx="10569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Travel &amp; Lifestyle Membership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F9C775-596C-C7A1-9B0D-29FDC7A9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46923" y="1385045"/>
              <a:ext cx="592854" cy="5711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D5C488-D824-B455-8353-18AD01B7F3ED}"/>
              </a:ext>
            </a:extLst>
          </p:cNvPr>
          <p:cNvGrpSpPr/>
          <p:nvPr/>
        </p:nvGrpSpPr>
        <p:grpSpPr>
          <a:xfrm>
            <a:off x="4213158" y="2007040"/>
            <a:ext cx="1409293" cy="2223329"/>
            <a:chOff x="3737040" y="1504487"/>
            <a:chExt cx="1056970" cy="1667497"/>
          </a:xfrm>
        </p:grpSpPr>
        <p:pic>
          <p:nvPicPr>
            <p:cNvPr id="61" name="Picture 60" descr="A picture containing text, tableware, dishware, plate&#10;&#10;Description automatically generated">
              <a:extLst>
                <a:ext uri="{FF2B5EF4-FFF2-40B4-BE49-F238E27FC236}">
                  <a16:creationId xmlns:a16="http://schemas.microsoft.com/office/drawing/2014/main" id="{E7C9E645-E8DF-3F54-87CD-0F312C25F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986" y="2920345"/>
              <a:ext cx="714406" cy="2516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F86500-74B2-9180-AD13-3EBEF83FC083}"/>
                </a:ext>
              </a:extLst>
            </p:cNvPr>
            <p:cNvSpPr txBox="1"/>
            <p:nvPr/>
          </p:nvSpPr>
          <p:spPr>
            <a:xfrm>
              <a:off x="3737040" y="2013933"/>
              <a:ext cx="105697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Phone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F10F80-F2A2-4F31-0229-465BE235A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2731" y="1504487"/>
              <a:ext cx="384562" cy="48070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BFF3EE-43FF-1721-2EAC-469ABCD07821}"/>
              </a:ext>
            </a:extLst>
          </p:cNvPr>
          <p:cNvGrpSpPr/>
          <p:nvPr/>
        </p:nvGrpSpPr>
        <p:grpSpPr>
          <a:xfrm>
            <a:off x="7371" y="1970819"/>
            <a:ext cx="1409293" cy="3489827"/>
            <a:chOff x="5528" y="1478114"/>
            <a:chExt cx="1056970" cy="261737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51824DE-5CEC-B8F4-B7B7-8BB83DCCA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965" y="3952997"/>
              <a:ext cx="741686" cy="142487"/>
            </a:xfrm>
            <a:prstGeom prst="rect">
              <a:avLst/>
            </a:prstGeom>
          </p:spPr>
        </p:pic>
        <p:pic>
          <p:nvPicPr>
            <p:cNvPr id="54" name="Picture 53" descr="New_VF_Logo_Horiz_CMYK_RED.eps">
              <a:extLst>
                <a:ext uri="{FF2B5EF4-FFF2-40B4-BE49-F238E27FC236}">
                  <a16:creationId xmlns:a16="http://schemas.microsoft.com/office/drawing/2014/main" id="{B152EE43-EAF2-6A67-B167-8216291D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757" y="2930397"/>
              <a:ext cx="814103" cy="20104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4C33B96-7910-CC3D-AC3F-921AACE56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007" y="3454595"/>
              <a:ext cx="615602" cy="1634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7B8C67-1673-28ED-6B4C-62EA71D4C89E}"/>
                </a:ext>
              </a:extLst>
            </p:cNvPr>
            <p:cNvSpPr txBox="1"/>
            <p:nvPr/>
          </p:nvSpPr>
          <p:spPr>
            <a:xfrm>
              <a:off x="5528" y="2005958"/>
              <a:ext cx="105697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Mobile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6D8C09-1CB2-8735-B952-CBF47676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2797" y="1478114"/>
              <a:ext cx="265263" cy="50400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AA5046-1BB3-5E4B-FF1E-EE392A3CFF80}"/>
              </a:ext>
            </a:extLst>
          </p:cNvPr>
          <p:cNvGrpSpPr/>
          <p:nvPr/>
        </p:nvGrpSpPr>
        <p:grpSpPr>
          <a:xfrm>
            <a:off x="2639538" y="2051240"/>
            <a:ext cx="1714925" cy="2755520"/>
            <a:chOff x="2430513" y="1533422"/>
            <a:chExt cx="1286194" cy="2066640"/>
          </a:xfrm>
        </p:grpSpPr>
        <p:pic>
          <p:nvPicPr>
            <p:cNvPr id="56" name="Picture 55" descr="New_VF_Logo_Horiz_CMYK_RED.eps">
              <a:extLst>
                <a:ext uri="{FF2B5EF4-FFF2-40B4-BE49-F238E27FC236}">
                  <a16:creationId xmlns:a16="http://schemas.microsoft.com/office/drawing/2014/main" id="{168E1B2F-8C4A-9226-3952-4AFDCE81C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1832" y="2920344"/>
              <a:ext cx="814103" cy="20104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0886983-F8BC-A3E3-6C4C-42EFC6EA3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1082" y="3436586"/>
              <a:ext cx="615602" cy="1634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D4D6AB-2803-F01D-F2B2-725ADC2BCCBF}"/>
                </a:ext>
              </a:extLst>
            </p:cNvPr>
            <p:cNvSpPr txBox="1"/>
            <p:nvPr/>
          </p:nvSpPr>
          <p:spPr>
            <a:xfrm>
              <a:off x="2557018" y="2013933"/>
              <a:ext cx="105697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6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Broadband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3E2D1B-C745-08BD-6401-00567EB64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30513" y="1533422"/>
              <a:ext cx="1286194" cy="69073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5C653A-0C21-B42F-FD21-1679931AC6E4}"/>
              </a:ext>
            </a:extLst>
          </p:cNvPr>
          <p:cNvGrpSpPr/>
          <p:nvPr/>
        </p:nvGrpSpPr>
        <p:grpSpPr>
          <a:xfrm>
            <a:off x="1096903" y="1995712"/>
            <a:ext cx="1988484" cy="2866576"/>
            <a:chOff x="1050924" y="1510023"/>
            <a:chExt cx="1491363" cy="2149932"/>
          </a:xfrm>
        </p:grpSpPr>
        <p:pic>
          <p:nvPicPr>
            <p:cNvPr id="62" name="Picture 61" descr="Logo&#10;&#10;Description automatically generated">
              <a:extLst>
                <a:ext uri="{FF2B5EF4-FFF2-40B4-BE49-F238E27FC236}">
                  <a16:creationId xmlns:a16="http://schemas.microsoft.com/office/drawing/2014/main" id="{B69C67B0-9515-C974-EE17-A3E125E20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677" y="3437581"/>
              <a:ext cx="930869" cy="222374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5272E48-5389-E2D7-9710-7E204AA7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5139" y="2977951"/>
              <a:ext cx="469233" cy="1253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7703F8-545D-7609-2DF5-0591831B08AF}"/>
                </a:ext>
              </a:extLst>
            </p:cNvPr>
            <p:cNvSpPr txBox="1"/>
            <p:nvPr/>
          </p:nvSpPr>
          <p:spPr>
            <a:xfrm>
              <a:off x="1280695" y="2013933"/>
              <a:ext cx="105697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10760"/>
              <a:r>
                <a:rPr lang="en-US" sz="1200" dirty="0">
                  <a:solidFill>
                    <a:srgbClr val="053268"/>
                  </a:solidFill>
                  <a:latin typeface="Helvetica" pitchFamily="2" charset="0"/>
                </a:rPr>
                <a:t>Energy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0C4E1E-3490-6AF8-E062-0C3C5F1A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50924" y="1510023"/>
              <a:ext cx="1491363" cy="883771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B0C2C8-86D1-DB3D-66CD-4A9813E18B57}"/>
              </a:ext>
            </a:extLst>
          </p:cNvPr>
          <p:cNvSpPr txBox="1"/>
          <p:nvPr/>
        </p:nvSpPr>
        <p:spPr>
          <a:xfrm>
            <a:off x="8538455" y="2678720"/>
            <a:ext cx="1409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5375"/>
            <a:r>
              <a:rPr lang="en-US" sz="1200" dirty="0">
                <a:solidFill>
                  <a:srgbClr val="053268"/>
                </a:solidFill>
                <a:latin typeface="Helvetica" pitchFamily="2" charset="0"/>
              </a:rPr>
              <a:t>Home Insurance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5F4DBD-C8B9-571F-E3EA-EE8FF06A67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6509" y="1977487"/>
            <a:ext cx="589055" cy="6947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E7F14A-7017-FD47-9C8E-4883CD7CC2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66535" y="3874654"/>
            <a:ext cx="953136" cy="3326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2628CCB-F73D-9945-B2E0-5246DC07E5CA}"/>
              </a:ext>
            </a:extLst>
          </p:cNvPr>
          <p:cNvGrpSpPr/>
          <p:nvPr/>
        </p:nvGrpSpPr>
        <p:grpSpPr>
          <a:xfrm>
            <a:off x="10835055" y="4592890"/>
            <a:ext cx="656231" cy="1032735"/>
            <a:chOff x="6640127" y="3712937"/>
            <a:chExt cx="492173" cy="77455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3BC74C9-0783-1132-A3FD-3F30A2C17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40127" y="3913071"/>
              <a:ext cx="489227" cy="57441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D3B1BFA-87F4-001C-D5EA-95E50FCE0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44047" y="3712937"/>
              <a:ext cx="488253" cy="17039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04413F3-3A02-7C27-2ADE-9526D0D132D4}"/>
              </a:ext>
            </a:extLst>
          </p:cNvPr>
          <p:cNvSpPr txBox="1"/>
          <p:nvPr/>
        </p:nvSpPr>
        <p:spPr>
          <a:xfrm>
            <a:off x="10117805" y="5577082"/>
            <a:ext cx="2062201" cy="3154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algn="ctr" defTabSz="1095347" hangingPunct="0"/>
            <a:r>
              <a:rPr lang="en-AU" sz="800" dirty="0">
                <a:solidFill>
                  <a:srgbClr val="FF504C"/>
                </a:solidFill>
                <a:latin typeface="Helvetica" pitchFamily="2" charset="0"/>
                <a:cs typeface="Arial" panose="020B0604020202020204" pitchFamily="34" charset="0"/>
                <a:sym typeface="Helvetica Neue"/>
              </a:rPr>
              <a:t>COMING SOON!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73D8B8-04E5-2402-04DE-CAADD1A0CCC7}"/>
              </a:ext>
            </a:extLst>
          </p:cNvPr>
          <p:cNvGrpSpPr/>
          <p:nvPr/>
        </p:nvGrpSpPr>
        <p:grpSpPr>
          <a:xfrm>
            <a:off x="10804101" y="3342549"/>
            <a:ext cx="672207" cy="988295"/>
            <a:chOff x="21680867" y="4926553"/>
            <a:chExt cx="1222192" cy="17969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EDE995-DCA3-A970-A2EB-00D843E1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1680867" y="5288440"/>
              <a:ext cx="1222192" cy="14350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F942C8-1D80-DDE5-264E-3F1516F23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08038" y="4926553"/>
              <a:ext cx="926643" cy="246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32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YOURSELF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PROSPECTS</a:t>
              </a:r>
              <a:b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Helvetica"/>
                  <a:cs typeface="Helvetica"/>
                </a:rPr>
                <a:t>Who do not become IBOs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8B88AF-6710-5758-A868-C3B25C645EC5}"/>
              </a:ext>
            </a:extLst>
          </p:cNvPr>
          <p:cNvGrpSpPr/>
          <p:nvPr/>
        </p:nvGrpSpPr>
        <p:grpSpPr>
          <a:xfrm>
            <a:off x="6929386" y="1916713"/>
            <a:ext cx="4280717" cy="4280717"/>
            <a:chOff x="6929386" y="1916713"/>
            <a:chExt cx="4280717" cy="428071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DBA727-6012-95EC-093A-13EE75B7C240}"/>
                </a:ext>
              </a:extLst>
            </p:cNvPr>
            <p:cNvSpPr/>
            <p:nvPr/>
          </p:nvSpPr>
          <p:spPr>
            <a:xfrm>
              <a:off x="6929386" y="1916713"/>
              <a:ext cx="4280717" cy="4280717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10" name="TT">
              <a:extLst>
                <a:ext uri="{FF2B5EF4-FFF2-40B4-BE49-F238E27FC236}">
                  <a16:creationId xmlns:a16="http://schemas.microsoft.com/office/drawing/2014/main" id="{5445FB0F-1B6A-C83F-3D6B-D0DE66750A87}"/>
                </a:ext>
              </a:extLst>
            </p:cNvPr>
            <p:cNvSpPr txBox="1"/>
            <p:nvPr/>
          </p:nvSpPr>
          <p:spPr>
            <a:xfrm>
              <a:off x="7702864" y="2673437"/>
              <a:ext cx="2733760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3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EVERYONE ELSE </a:t>
              </a:r>
              <a:r>
                <a:rPr lang="en-US" sz="2400" b="0" dirty="0">
                  <a:solidFill>
                    <a:srgbClr val="377BC9"/>
                  </a:solidFill>
                  <a:latin typeface="Helvetica"/>
                  <a:cs typeface="Helvetica"/>
                </a:rPr>
                <a:t>(Warm Market, and referrals)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YOURSELF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  <a:t>PROSPECTS</a:t>
              </a:r>
              <a:br>
                <a:rPr lang="en-US" sz="2400" dirty="0">
                  <a:solidFill>
                    <a:schemeClr val="bg1"/>
                  </a:solidFill>
                  <a:latin typeface="Helvetica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Helvetica"/>
                  <a:cs typeface="Helvetica"/>
                </a:rPr>
                <a:t>Who do not become IBOs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Helvetica"/>
                <a:ea typeface="+mn-ea"/>
                <a:cs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10759-CAFE-5B3E-60E5-DB3B9E5D5C90}"/>
              </a:ext>
            </a:extLst>
          </p:cNvPr>
          <p:cNvGrpSpPr/>
          <p:nvPr/>
        </p:nvGrpSpPr>
        <p:grpSpPr>
          <a:xfrm>
            <a:off x="0" y="1306455"/>
            <a:ext cx="12192000" cy="2750617"/>
            <a:chOff x="0" y="1306455"/>
            <a:chExt cx="12192000" cy="2750617"/>
          </a:xfrm>
        </p:grpSpPr>
        <p:sp>
          <p:nvSpPr>
            <p:cNvPr id="13" name="TT">
              <a:extLst>
                <a:ext uri="{FF2B5EF4-FFF2-40B4-BE49-F238E27FC236}">
                  <a16:creationId xmlns:a16="http://schemas.microsoft.com/office/drawing/2014/main" id="{00455856-943D-A005-E32D-AC71461ED567}"/>
                </a:ext>
              </a:extLst>
            </p:cNvPr>
            <p:cNvSpPr txBox="1"/>
            <p:nvPr/>
          </p:nvSpPr>
          <p:spPr>
            <a:xfrm>
              <a:off x="7702864" y="2551853"/>
              <a:ext cx="3537784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Become your own Customer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on any Services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that make sense for you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</a:t>
              </a:r>
            </a:p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Schedule your 1</a:t>
              </a:r>
              <a:r>
                <a:rPr kumimoji="0" lang="en-US" sz="24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st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 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ACN Presentation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ASAP &amp; start inviting</a:t>
              </a:r>
            </a:p>
          </p:txBody>
        </p:sp>
        <p:sp>
          <p:nvSpPr>
            <p:cNvPr id="14" name="This is Your Business Plan">
              <a:extLst>
                <a:ext uri="{FF2B5EF4-FFF2-40B4-BE49-F238E27FC236}">
                  <a16:creationId xmlns:a16="http://schemas.microsoft.com/office/drawing/2014/main" id="{EC40ECA7-36F2-45AA-26D4-DC2C04384785}"/>
                </a:ext>
              </a:extLst>
            </p:cNvPr>
            <p:cNvSpPr txBox="1"/>
            <p:nvPr/>
          </p:nvSpPr>
          <p:spPr>
            <a:xfrm>
              <a:off x="0" y="1306455"/>
              <a:ext cx="12192000" cy="4924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36" tIns="91436" rIns="91436" bIns="91436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spc="0" dirty="0">
                  <a:solidFill>
                    <a:srgbClr val="377BC9"/>
                  </a:solidFill>
                  <a:latin typeface="Helvetica" pitchFamily="2" charset="0"/>
                </a:rPr>
                <a:t>Initially Focus on </a:t>
              </a:r>
              <a:r>
                <a:rPr lang="en-US" sz="2000" b="1" spc="0" dirty="0">
                  <a:solidFill>
                    <a:srgbClr val="377BC9"/>
                  </a:solidFill>
                  <a:latin typeface="Helvetica" pitchFamily="2" charset="0"/>
                </a:rPr>
                <a:t>Source 1 &amp; 2</a:t>
              </a:r>
              <a:endParaRPr sz="2000" b="1" spc="0" dirty="0">
                <a:solidFill>
                  <a:srgbClr val="377BC9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6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Benefits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 Becoming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Your Own Customer: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Become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BELIEVER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in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SERVICES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that you're offering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HOW to SIGN UP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other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You can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EARN UP TO 20%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 your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OWN 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PERSONAL CUSTOMER POINTS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count towards: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CQ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1st 30 Days = $75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Customer Bonuses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Promotions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ETL, RC, RD, RVP &amp; SVP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Fast Start Bonuses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Helvetica" pitchFamily="2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792292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elvetica"/>
                <a:cs typeface="Helvetica"/>
              </a:rPr>
              <a:t>YOURSELF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73A39C-20CD-A2A2-5A90-2A5458CB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02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Why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OFFER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ACN Opportunity First?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You can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start Building your Business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while you are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about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When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acquire a customer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, all you get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is ONE CUSTOMER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When you acquire an IBO, imagine how many customers that could lead you to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Helvetica" pitchFamily="2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2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Helvetica"/>
                <a:cs typeface="Helvetica"/>
              </a:rPr>
              <a:t>PROSPECTS</a:t>
            </a:r>
            <a:br>
              <a:rPr lang="en-US" sz="1800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Helvetica"/>
                <a:cs typeface="Helvetica"/>
              </a:rPr>
              <a:t>Who do not</a:t>
            </a:r>
            <a:br>
              <a:rPr lang="en-US" sz="1600" b="0" dirty="0">
                <a:solidFill>
                  <a:srgbClr val="377BC9"/>
                </a:solidFill>
                <a:latin typeface="Helvetica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Helvetica"/>
                <a:cs typeface="Helvetica"/>
              </a:rPr>
              <a:t>become IBOs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77BC9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algn="ctr"/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AFD6C8-567D-934C-4A59-1CDC9771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7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247993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should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Focus on Everyone Else?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Choose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One or </a:t>
            </a:r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wo Services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that you would like to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focus on first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Participate in all Training specific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to those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Services</a:t>
            </a:r>
            <a:endParaRPr lang="en-US" sz="2400" b="0" dirty="0">
              <a:solidFill>
                <a:schemeClr val="tx2"/>
              </a:solidFill>
              <a:latin typeface="Helvetica"/>
              <a:cs typeface="Helvetic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BEST Results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learn &amp; use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ACN "Huge Favour"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for </a:t>
            </a:r>
            <a:r>
              <a:rPr lang="en-US" sz="2400" dirty="0">
                <a:solidFill>
                  <a:schemeClr val="tx2"/>
                </a:solidFill>
                <a:latin typeface="Helvetica"/>
                <a:cs typeface="Helvetica"/>
              </a:rPr>
              <a:t>a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cquiring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Set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Personal Goal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Acquire 10, 20, 50 or more Personal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LEAD BY EXAMPLE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Helvetica" pitchFamily="2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3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Helvetica"/>
                <a:cs typeface="Helvetica"/>
              </a:rPr>
              <a:t>EVERYONE ELSE</a:t>
            </a:r>
            <a:br>
              <a:rPr lang="en-US" sz="1800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Helvetica"/>
                <a:cs typeface="Helvetica"/>
              </a:rPr>
              <a:t>(Warm Market, </a:t>
            </a:r>
          </a:p>
          <a:p>
            <a:pPr algn="ctr"/>
            <a:r>
              <a:rPr lang="en-US" sz="1600" b="0" dirty="0">
                <a:solidFill>
                  <a:srgbClr val="377BC9"/>
                </a:solidFill>
                <a:latin typeface="Helvetica"/>
                <a:cs typeface="Helvetica"/>
              </a:rPr>
              <a:t>and referrals)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58A7C2-BC55-6CD0-B84F-6A204BEA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2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9F54-B551-DF44-6208-35119B6D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400" dirty="0"/>
              <a:t>Mindset for Success!</a:t>
            </a:r>
            <a:br>
              <a:rPr lang="en-AU" sz="4400" dirty="0"/>
            </a:br>
            <a:r>
              <a:rPr lang="en-US" sz="2700" i="1" dirty="0">
                <a:solidFill>
                  <a:srgbClr val="63C8C8"/>
                </a:solidFill>
              </a:rPr>
              <a:t>Develop the Right Mental Attitude</a:t>
            </a:r>
            <a:endParaRPr lang="en-AU" sz="2700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70E0-B258-7F58-4167-FEEA2B1F1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1338943"/>
            <a:ext cx="5986702" cy="4941207"/>
          </a:xfrm>
        </p:spPr>
        <p:txBody>
          <a:bodyPr/>
          <a:lstStyle/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Determine your </a:t>
            </a:r>
            <a:r>
              <a:rPr lang="en-AU" dirty="0">
                <a:solidFill>
                  <a:srgbClr val="63C8C8"/>
                </a:solidFill>
              </a:rPr>
              <a:t>“WHY”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Make a Decision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Learning Curve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Emotional Roller Coaster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Be Coachable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Have Long Term Thinking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Keep it SIMPLE</a:t>
            </a:r>
          </a:p>
        </p:txBody>
      </p:sp>
      <p:pic>
        <p:nvPicPr>
          <p:cNvPr id="4" name="image8.png" descr="image8.png">
            <a:extLst>
              <a:ext uri="{FF2B5EF4-FFF2-40B4-BE49-F238E27FC236}">
                <a16:creationId xmlns:a16="http://schemas.microsoft.com/office/drawing/2014/main" id="{557FE536-9EF6-BA83-E17D-CF2AFA31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32" y="852975"/>
            <a:ext cx="5035302" cy="5152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04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C357-56E2-B424-B8FB-2301E62F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Customer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31095-A780-2DCA-B597-669109CCE9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7364611" cy="51054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Customer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Service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Contract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Diarise your appointments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D8430-F0D5-C707-A055-D55EF048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3327" y="1308757"/>
            <a:ext cx="3428050" cy="46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E642D4-91D1-10E8-873C-4F35732A3EBA}"/>
              </a:ext>
            </a:extLst>
          </p:cNvPr>
          <p:cNvSpPr/>
          <p:nvPr/>
        </p:nvSpPr>
        <p:spPr>
          <a:xfrm>
            <a:off x="320287" y="2145890"/>
            <a:ext cx="11671736" cy="4048433"/>
          </a:xfrm>
          <a:prstGeom prst="roundRect">
            <a:avLst>
              <a:gd name="adj" fmla="val 3125"/>
            </a:avLst>
          </a:prstGeom>
          <a:noFill/>
          <a:ln>
            <a:solidFill>
              <a:srgbClr val="002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Helvetica" pitchFamily="2" charset="0"/>
              </a:rPr>
              <a:t>11111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Customer Script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352313" y="1146983"/>
            <a:ext cx="2047420" cy="2068364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0258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5532" y="2259808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Helvetica" pitchFamily="2" charset="0"/>
                </a:rPr>
                <a:t>FAVOUR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7417AE-DCE2-C777-5C83-682F34FB4AE8}"/>
              </a:ext>
            </a:extLst>
          </p:cNvPr>
          <p:cNvGrpSpPr/>
          <p:nvPr/>
        </p:nvGrpSpPr>
        <p:grpSpPr>
          <a:xfrm>
            <a:off x="4988447" y="1164027"/>
            <a:ext cx="2047420" cy="2068364"/>
            <a:chOff x="4988447" y="1164027"/>
            <a:chExt cx="2047420" cy="20683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FC0609-A4A8-E737-D609-7CBFD5C40410}"/>
                </a:ext>
              </a:extLst>
            </p:cNvPr>
            <p:cNvGrpSpPr/>
            <p:nvPr/>
          </p:nvGrpSpPr>
          <p:grpSpPr>
            <a:xfrm>
              <a:off x="4988447" y="1164027"/>
              <a:ext cx="2047420" cy="2068364"/>
              <a:chOff x="1518834" y="1672860"/>
              <a:chExt cx="3642914" cy="368017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662F76-48D9-3485-C12B-8A423096C9AB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40FF111-1F41-F365-BF81-F7D2EC1AAE3B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F46D01-DDD2-D7C7-DB62-99D7FE20E0A7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5" name="Text Placeholder 14">
              <a:extLst>
                <a:ext uri="{FF2B5EF4-FFF2-40B4-BE49-F238E27FC236}">
                  <a16:creationId xmlns:a16="http://schemas.microsoft.com/office/drawing/2014/main" id="{B692CE42-6829-A021-B39E-A0517384B6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363424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/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F052C0-E1F3-4624-DFD3-3BDC745D461B}"/>
                </a:ext>
              </a:extLst>
            </p:cNvPr>
            <p:cNvSpPr txBox="1"/>
            <p:nvPr/>
          </p:nvSpPr>
          <p:spPr>
            <a:xfrm>
              <a:off x="5105241" y="2261069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fontAlgn="base">
                <a:spcBef>
                  <a:spcPts val="2000"/>
                </a:spcBef>
                <a:spcAft>
                  <a:spcPct val="0"/>
                </a:spcAft>
                <a:buClr>
                  <a:srgbClr val="9DE61E"/>
                </a:buClr>
                <a:buNone/>
                <a:defRPr/>
              </a:pPr>
              <a:r>
                <a:rPr lang="en-AU" sz="1800" spc="0" dirty="0">
                  <a:solidFill>
                    <a:schemeClr val="bg1"/>
                  </a:solidFill>
                  <a:latin typeface="Helvetica" pitchFamily="2" charset="0"/>
                  <a:ea typeface="ＭＳ Ｐゴシック" charset="0"/>
                  <a:cs typeface="ＭＳ Ｐゴシック" charset="0"/>
                </a:rPr>
                <a:t>HELP</a:t>
              </a:r>
              <a:endParaRPr lang="en-AU" sz="1400" spc="0" dirty="0">
                <a:solidFill>
                  <a:schemeClr val="bg1"/>
                </a:solidFill>
                <a:latin typeface="Helvetica" pitchFamily="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412E7E-716F-C547-8B52-FA31A8E96E70}"/>
              </a:ext>
            </a:extLst>
          </p:cNvPr>
          <p:cNvGrpSpPr/>
          <p:nvPr/>
        </p:nvGrpSpPr>
        <p:grpSpPr>
          <a:xfrm>
            <a:off x="7672016" y="1164027"/>
            <a:ext cx="2047420" cy="2068364"/>
            <a:chOff x="8963249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E3E973-04BE-FEAF-0FDC-F4A216805262}"/>
                </a:ext>
              </a:extLst>
            </p:cNvPr>
            <p:cNvGrpSpPr/>
            <p:nvPr/>
          </p:nvGrpSpPr>
          <p:grpSpPr>
            <a:xfrm>
              <a:off x="8963249" y="1164027"/>
              <a:ext cx="2047420" cy="2068364"/>
              <a:chOff x="1518834" y="1672860"/>
              <a:chExt cx="3642914" cy="368017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64DEAE1-98D2-BB8F-A625-7944E2691660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393AC8-79D5-B303-89A9-18C605F352A8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27128F3-F454-A075-B55A-5FA59CDC09CC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6" name="Text Placeholder 14">
              <a:extLst>
                <a:ext uri="{FF2B5EF4-FFF2-40B4-BE49-F238E27FC236}">
                  <a16:creationId xmlns:a16="http://schemas.microsoft.com/office/drawing/2014/main" id="{3EB35ACC-5C81-FD7F-99FC-642CFC824E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52117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/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96826F-C5EA-FD1A-5062-A2160C8AC180}"/>
                </a:ext>
              </a:extLst>
            </p:cNvPr>
            <p:cNvSpPr txBox="1"/>
            <p:nvPr/>
          </p:nvSpPr>
          <p:spPr>
            <a:xfrm>
              <a:off x="9118857" y="2260547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AU" sz="1800" dirty="0">
                  <a:solidFill>
                    <a:schemeClr val="bg1"/>
                  </a:solidFill>
                  <a:latin typeface="Helvetica" pitchFamily="2" charset="0"/>
                </a:rPr>
                <a:t>TRY</a:t>
              </a:r>
              <a:endParaRPr lang="en-US" sz="14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471119" y="3443274"/>
            <a:ext cx="114005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1" dirty="0">
                <a:solidFill>
                  <a:schemeClr val="tx2"/>
                </a:solidFill>
                <a:latin typeface="Helvetica" pitchFamily="2" charset="0"/>
              </a:rPr>
              <a:t>Hi ___________ do you have a minute?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1" dirty="0">
                <a:solidFill>
                  <a:schemeClr val="tx2"/>
                </a:solidFill>
                <a:latin typeface="Helvetica" pitchFamily="2" charset="0"/>
              </a:rPr>
              <a:t>Great, the reason I’m calling you is to ask you for a huge favour and I was wondering if you could help me out?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1" dirty="0">
                <a:solidFill>
                  <a:schemeClr val="tx2"/>
                </a:solidFill>
                <a:latin typeface="Helvetica" pitchFamily="2" charset="0"/>
              </a:rPr>
              <a:t>I’ve just started a part time business from home, helping people save money on their monthly bills.</a:t>
            </a:r>
            <a:br>
              <a:rPr lang="en-AU" i="1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AU" i="1" dirty="0">
                <a:solidFill>
                  <a:schemeClr val="tx2"/>
                </a:solidFill>
                <a:latin typeface="Helvetica" pitchFamily="2" charset="0"/>
              </a:rPr>
              <a:t>(Share your reason why)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i="1" dirty="0">
                <a:solidFill>
                  <a:schemeClr val="tx2"/>
                </a:solidFill>
                <a:latin typeface="Helvetica" pitchFamily="2" charset="0"/>
              </a:rPr>
              <a:t>If I could match or save you money on your Telecommunications, Energy &amp; Essential Services would you give me the opportunity to try?  This would really mean a lot to me?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b="1" dirty="0">
                <a:solidFill>
                  <a:srgbClr val="63C8C8"/>
                </a:solidFill>
                <a:latin typeface="Helvetica" pitchFamily="2" charset="0"/>
              </a:rPr>
              <a:t>Enthusiasm &amp; Urgency = </a:t>
            </a:r>
            <a:r>
              <a:rPr lang="en-AU" b="1" dirty="0">
                <a:solidFill>
                  <a:srgbClr val="F1732B"/>
                </a:solidFill>
                <a:latin typeface="Helvetica" pitchFamily="2" charset="0"/>
              </a:rPr>
              <a:t>SUCCESS!</a:t>
            </a:r>
          </a:p>
        </p:txBody>
      </p:sp>
    </p:spTree>
    <p:extLst>
      <p:ext uri="{BB962C8B-B14F-4D97-AF65-F5344CB8AC3E}">
        <p14:creationId xmlns:p14="http://schemas.microsoft.com/office/powerpoint/2010/main" val="18802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63C8C8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555115"/>
              <a:ext cx="464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TEAM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2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1315346-6988-A805-4CFF-8A18CD655D7F}"/>
              </a:ext>
            </a:extLst>
          </p:cNvPr>
          <p:cNvGrpSpPr/>
          <p:nvPr/>
        </p:nvGrpSpPr>
        <p:grpSpPr>
          <a:xfrm>
            <a:off x="4628343" y="2279970"/>
            <a:ext cx="3048486" cy="3193708"/>
            <a:chOff x="4628343" y="2279970"/>
            <a:chExt cx="3048486" cy="3193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94BEB9-82B3-0124-2193-046955870CBA}"/>
                </a:ext>
              </a:extLst>
            </p:cNvPr>
            <p:cNvGrpSpPr/>
            <p:nvPr/>
          </p:nvGrpSpPr>
          <p:grpSpPr>
            <a:xfrm>
              <a:off x="4628343" y="2279970"/>
              <a:ext cx="3048486" cy="3193708"/>
              <a:chOff x="4656331" y="1254860"/>
              <a:chExt cx="2082157" cy="23994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B1B7AF-2187-C8C1-1D0B-912B8E61C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31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27" name="Shape 59">
                <a:extLst>
                  <a:ext uri="{FF2B5EF4-FFF2-40B4-BE49-F238E27FC236}">
                    <a16:creationId xmlns:a16="http://schemas.microsoft.com/office/drawing/2014/main" id="{DD1D5BDD-AAE6-77DB-007D-FD2268547773}"/>
                  </a:ext>
                </a:extLst>
              </p:cNvPr>
              <p:cNvSpPr/>
              <p:nvPr/>
            </p:nvSpPr>
            <p:spPr>
              <a:xfrm>
                <a:off x="4864595" y="2418009"/>
                <a:ext cx="1721644" cy="410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MAYBE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918B37-80C9-6FB1-9EBA-04FE81BBAD5F}"/>
                </a:ext>
              </a:extLst>
            </p:cNvPr>
            <p:cNvGrpSpPr/>
            <p:nvPr/>
          </p:nvGrpSpPr>
          <p:grpSpPr>
            <a:xfrm>
              <a:off x="4890108" y="4573308"/>
              <a:ext cx="2620560" cy="571578"/>
              <a:chOff x="4811386" y="4357603"/>
              <a:chExt cx="2620560" cy="571578"/>
            </a:xfrm>
          </p:grpSpPr>
          <p:sp>
            <p:nvSpPr>
              <p:cNvPr id="18" name="Shape 62">
                <a:extLst>
                  <a:ext uri="{FF2B5EF4-FFF2-40B4-BE49-F238E27FC236}">
                    <a16:creationId xmlns:a16="http://schemas.microsoft.com/office/drawing/2014/main" id="{A1957F7B-C71D-F66B-9521-AD943296787A}"/>
                  </a:ext>
                </a:extLst>
              </p:cNvPr>
              <p:cNvSpPr/>
              <p:nvPr/>
            </p:nvSpPr>
            <p:spPr>
              <a:xfrm>
                <a:off x="4925275" y="4537539"/>
                <a:ext cx="2461762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2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04C8BDB-396B-E8B0-D7C2-B71298794FD2}"/>
                  </a:ext>
                </a:extLst>
              </p:cNvPr>
              <p:cNvSpPr/>
              <p:nvPr/>
            </p:nvSpPr>
            <p:spPr>
              <a:xfrm>
                <a:off x="4811386" y="4357603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Helvetica" pitchFamily="2" charset="0"/>
                  </a:rPr>
                  <a:t>20% of your time</a:t>
                </a: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613583"/>
            <a:ext cx="11853092" cy="618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</a:rPr>
              <a:t>Your contact's response is all about timing!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2E97B0-CAB5-41AA-DDB7-ECC76B7B5AD8}"/>
              </a:ext>
            </a:extLst>
          </p:cNvPr>
          <p:cNvGrpSpPr/>
          <p:nvPr/>
        </p:nvGrpSpPr>
        <p:grpSpPr>
          <a:xfrm>
            <a:off x="488421" y="2279970"/>
            <a:ext cx="3049086" cy="3191004"/>
            <a:chOff x="107798" y="2279970"/>
            <a:chExt cx="3049086" cy="31910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6B9856-51D5-8C62-0B31-F77356ED0EBE}"/>
                </a:ext>
              </a:extLst>
            </p:cNvPr>
            <p:cNvGrpSpPr/>
            <p:nvPr/>
          </p:nvGrpSpPr>
          <p:grpSpPr>
            <a:xfrm>
              <a:off x="107798" y="2279970"/>
              <a:ext cx="3049086" cy="3191004"/>
              <a:chOff x="2077277" y="1255875"/>
              <a:chExt cx="2082566" cy="2397449"/>
            </a:xfrm>
            <a:no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5525B54-0A1F-AA3A-CCC3-665236AF1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7277" y="1255875"/>
                <a:ext cx="2082566" cy="2397449"/>
              </a:xfrm>
              <a:prstGeom prst="rect">
                <a:avLst/>
              </a:prstGeom>
              <a:grpFill/>
            </p:spPr>
          </p:pic>
          <p:sp>
            <p:nvSpPr>
              <p:cNvPr id="8" name="Shape 58">
                <a:extLst>
                  <a:ext uri="{FF2B5EF4-FFF2-40B4-BE49-F238E27FC236}">
                    <a16:creationId xmlns:a16="http://schemas.microsoft.com/office/drawing/2014/main" id="{E8D70A89-22F9-E848-9C19-0189990F320D}"/>
                  </a:ext>
                </a:extLst>
              </p:cNvPr>
              <p:cNvSpPr/>
              <p:nvPr/>
            </p:nvSpPr>
            <p:spPr>
              <a:xfrm>
                <a:off x="2269033" y="2418007"/>
                <a:ext cx="1721049" cy="410627"/>
              </a:xfrm>
              <a:prstGeom prst="rect">
                <a:avLst/>
              </a:prstGeom>
              <a:grpFill/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lang="en-AU" sz="3200" kern="0" spc="-79" dirty="0">
                    <a:solidFill>
                      <a:srgbClr val="FFFFFF"/>
                    </a:solidFill>
                    <a:latin typeface="Helvetica" pitchFamily="2" charset="0"/>
                    <a:ea typeface="Arial"/>
                    <a:cs typeface="Candara"/>
                    <a:sym typeface="Helvetica"/>
                  </a:rPr>
                  <a:t>YES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3F48E2-DC2B-A5D5-7C35-7DEA09CE62E9}"/>
                </a:ext>
              </a:extLst>
            </p:cNvPr>
            <p:cNvGrpSpPr/>
            <p:nvPr/>
          </p:nvGrpSpPr>
          <p:grpSpPr>
            <a:xfrm>
              <a:off x="230628" y="4573308"/>
              <a:ext cx="2835627" cy="571578"/>
              <a:chOff x="264683" y="4355195"/>
              <a:chExt cx="2835627" cy="57157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81E69D5-1E02-C3DA-B0EB-EDC0CEC040FE}"/>
                  </a:ext>
                </a:extLst>
              </p:cNvPr>
              <p:cNvSpPr/>
              <p:nvPr/>
            </p:nvSpPr>
            <p:spPr>
              <a:xfrm>
                <a:off x="371218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latin typeface="Helvetica" pitchFamily="2" charset="0"/>
                </a:endParaRPr>
              </a:p>
            </p:txBody>
          </p:sp>
          <p:sp>
            <p:nvSpPr>
              <p:cNvPr id="17" name="Shape 61">
                <a:extLst>
                  <a:ext uri="{FF2B5EF4-FFF2-40B4-BE49-F238E27FC236}">
                    <a16:creationId xmlns:a16="http://schemas.microsoft.com/office/drawing/2014/main" id="{AFCA2922-3611-286B-504D-5F3C6A11FF66}"/>
                  </a:ext>
                </a:extLst>
              </p:cNvPr>
              <p:cNvSpPr/>
              <p:nvPr/>
            </p:nvSpPr>
            <p:spPr>
              <a:xfrm>
                <a:off x="264683" y="4537539"/>
                <a:ext cx="2835627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8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EE5C3-FEF7-4701-5B6F-5FD0230F13B2}"/>
              </a:ext>
            </a:extLst>
          </p:cNvPr>
          <p:cNvGrpSpPr/>
          <p:nvPr/>
        </p:nvGrpSpPr>
        <p:grpSpPr>
          <a:xfrm>
            <a:off x="8767665" y="2569378"/>
            <a:ext cx="2835033" cy="2903371"/>
            <a:chOff x="8733485" y="2611073"/>
            <a:chExt cx="2835033" cy="29033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868529-787D-F51C-D872-CFBF3103DAF7}"/>
                </a:ext>
              </a:extLst>
            </p:cNvPr>
            <p:cNvGrpSpPr/>
            <p:nvPr/>
          </p:nvGrpSpPr>
          <p:grpSpPr>
            <a:xfrm>
              <a:off x="8765327" y="2611073"/>
              <a:ext cx="2771351" cy="2903371"/>
              <a:chOff x="7235177" y="1254860"/>
              <a:chExt cx="2082157" cy="239947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0477BE-0AD1-6867-0630-6015A7A9A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177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10" name="Shape 60">
                <a:extLst>
                  <a:ext uri="{FF2B5EF4-FFF2-40B4-BE49-F238E27FC236}">
                    <a16:creationId xmlns:a16="http://schemas.microsoft.com/office/drawing/2014/main" id="{8C3D1461-FE1E-AC75-4C6E-F2E0C5D76BA1}"/>
                  </a:ext>
                </a:extLst>
              </p:cNvPr>
              <p:cNvSpPr/>
              <p:nvPr/>
            </p:nvSpPr>
            <p:spPr>
              <a:xfrm>
                <a:off x="7460753" y="2398896"/>
                <a:ext cx="1721048" cy="4488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NO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13B3E9-9D28-BBF2-101E-3CD243E34609}"/>
                </a:ext>
              </a:extLst>
            </p:cNvPr>
            <p:cNvGrpSpPr/>
            <p:nvPr/>
          </p:nvGrpSpPr>
          <p:grpSpPr>
            <a:xfrm>
              <a:off x="8733485" y="4573308"/>
              <a:ext cx="2835033" cy="571578"/>
              <a:chOff x="9148209" y="4355195"/>
              <a:chExt cx="2835033" cy="571578"/>
            </a:xfrm>
          </p:grpSpPr>
          <p:sp>
            <p:nvSpPr>
              <p:cNvPr id="19" name="Shape 63">
                <a:extLst>
                  <a:ext uri="{FF2B5EF4-FFF2-40B4-BE49-F238E27FC236}">
                    <a16:creationId xmlns:a16="http://schemas.microsoft.com/office/drawing/2014/main" id="{7591E868-7228-85C8-D4ED-DD51068CBFB3}"/>
                  </a:ext>
                </a:extLst>
              </p:cNvPr>
              <p:cNvSpPr/>
              <p:nvPr/>
            </p:nvSpPr>
            <p:spPr>
              <a:xfrm>
                <a:off x="9148209" y="4537539"/>
                <a:ext cx="2835033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0%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o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2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414814-F3F9-ABAA-98C8-9229E3578C59}"/>
                  </a:ext>
                </a:extLst>
              </p:cNvPr>
              <p:cNvSpPr/>
              <p:nvPr/>
            </p:nvSpPr>
            <p:spPr>
              <a:xfrm>
                <a:off x="9247463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49A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Helvetica" pitchFamily="2" charset="0"/>
                  </a:rPr>
                  <a:t>0% of your time</a:t>
                </a:r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D2DE758-CBD3-D50A-7098-DECC6432A6F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i="1" dirty="0">
                <a:solidFill>
                  <a:srgbClr val="92D050"/>
                </a:solidFill>
              </a:rPr>
              <a:t>Reminder</a:t>
            </a:r>
          </a:p>
          <a:p>
            <a:r>
              <a:rPr lang="en-AU" sz="3600" dirty="0"/>
              <a:t>We SORT </a:t>
            </a:r>
            <a:r>
              <a:rPr lang="en-AU" sz="3600" b="1" dirty="0">
                <a:solidFill>
                  <a:srgbClr val="C00000"/>
                </a:solidFill>
              </a:rPr>
              <a:t>NOT</a:t>
            </a:r>
            <a:r>
              <a:rPr lang="en-AU" sz="3600" dirty="0"/>
              <a:t> SELL!</a:t>
            </a:r>
          </a:p>
        </p:txBody>
      </p:sp>
      <p:sp>
        <p:nvSpPr>
          <p:cNvPr id="31" name="Title 29">
            <a:extLst>
              <a:ext uri="{FF2B5EF4-FFF2-40B4-BE49-F238E27FC236}">
                <a16:creationId xmlns:a16="http://schemas.microsoft.com/office/drawing/2014/main" id="{39F3713D-4C44-35B7-2BCB-BB45C97A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32" y="118835"/>
            <a:ext cx="11853092" cy="962025"/>
          </a:xfrm>
        </p:spPr>
        <p:txBody>
          <a:bodyPr/>
          <a:lstStyle/>
          <a:p>
            <a:r>
              <a:rPr lang="en-AU" dirty="0"/>
              <a:t>Team Building</a:t>
            </a:r>
          </a:p>
        </p:txBody>
      </p:sp>
    </p:spTree>
    <p:extLst>
      <p:ext uri="{BB962C8B-B14F-4D97-AF65-F5344CB8AC3E}">
        <p14:creationId xmlns:p14="http://schemas.microsoft.com/office/powerpoint/2010/main" val="2549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1889333"/>
            <a:ext cx="5711161" cy="4653329"/>
          </a:xfrm>
          <a:prstGeom prst="rect">
            <a:avLst/>
          </a:prstGeom>
          <a:solidFill>
            <a:srgbClr val="63C8C8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327E0-F3FE-D741-E44B-99A42F509EE1}"/>
              </a:ext>
            </a:extLst>
          </p:cNvPr>
          <p:cNvSpPr txBox="1"/>
          <p:nvPr/>
        </p:nvSpPr>
        <p:spPr>
          <a:xfrm>
            <a:off x="384839" y="176943"/>
            <a:ext cx="5868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rgbClr val="002060"/>
                </a:solidFill>
                <a:latin typeface="Helvetica" pitchFamily="2" charset="0"/>
              </a:rPr>
              <a:t>Team Building</a:t>
            </a:r>
          </a:p>
        </p:txBody>
      </p:sp>
      <p:sp>
        <p:nvSpPr>
          <p:cNvPr id="10" name="This is Your Business Plan">
            <a:extLst>
              <a:ext uri="{FF2B5EF4-FFF2-40B4-BE49-F238E27FC236}">
                <a16:creationId xmlns:a16="http://schemas.microsoft.com/office/drawing/2014/main" id="{606EC067-EECA-C570-9ECB-220EA521E555}"/>
              </a:ext>
            </a:extLst>
          </p:cNvPr>
          <p:cNvSpPr txBox="1"/>
          <p:nvPr/>
        </p:nvSpPr>
        <p:spPr>
          <a:xfrm>
            <a:off x="384839" y="903434"/>
            <a:ext cx="5711162" cy="1046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000" b="1" spc="0" dirty="0">
                <a:solidFill>
                  <a:schemeClr val="tx2"/>
                </a:solidFill>
                <a:latin typeface="Helvetica" pitchFamily="2" charset="0"/>
              </a:rPr>
              <a:t>Start with your Contact List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2400" spc="0" dirty="0">
                <a:solidFill>
                  <a:schemeClr val="tx2"/>
                </a:solidFill>
                <a:latin typeface="Helvetica" pitchFamily="2" charset="0"/>
              </a:rPr>
              <a:t>YOUR</a:t>
            </a:r>
            <a:r>
              <a:rPr lang="en-AU" sz="2400" b="1" spc="0" dirty="0">
                <a:solidFill>
                  <a:schemeClr val="tx2"/>
                </a:solidFill>
                <a:latin typeface="Helvetica" pitchFamily="2" charset="0"/>
              </a:rPr>
              <a:t> </a:t>
            </a:r>
            <a:r>
              <a:rPr lang="en-AU" sz="2400" b="1" spc="0" dirty="0">
                <a:solidFill>
                  <a:srgbClr val="C00000"/>
                </a:solidFill>
                <a:latin typeface="Helvetica" pitchFamily="2" charset="0"/>
              </a:rPr>
              <a:t>Warm Market </a:t>
            </a:r>
            <a:r>
              <a:rPr lang="en-AU" sz="2400" spc="0" dirty="0">
                <a:solidFill>
                  <a:schemeClr val="tx2"/>
                </a:solidFill>
                <a:latin typeface="Helvetica" pitchFamily="2" charset="0"/>
              </a:rPr>
              <a:t>(People you know)</a:t>
            </a: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1972188"/>
            <a:ext cx="5520813" cy="4570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1" spc="0" dirty="0">
                <a:solidFill>
                  <a:schemeClr val="bg1"/>
                </a:solidFill>
                <a:latin typeface="Helvetica" pitchFamily="2" charset="0"/>
              </a:rPr>
              <a:t>PEOPLE CLOSEST TO YOU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Friends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Family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Social Media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Work Associates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Place of Worship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School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Places Where you do Business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Sports/Clubs/Associations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b="1" spc="0" dirty="0">
                <a:solidFill>
                  <a:schemeClr val="bg1"/>
                </a:solidFill>
                <a:latin typeface="Helvetica" pitchFamily="2" charset="0"/>
              </a:rPr>
              <a:t>Business Owners</a:t>
            </a:r>
            <a:endParaRPr lang="en-AU" sz="2000" b="1" spc="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Pique Interest</a:t>
              </a:r>
              <a:b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&amp; Invite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b="1" dirty="0">
                  <a:solidFill>
                    <a:srgbClr val="63C8C8"/>
                  </a:solidFill>
                  <a:latin typeface="Helvetica" pitchFamily="2" charset="0"/>
                </a:rPr>
                <a:t>SORT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63C8C8"/>
                </a:solidFill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</a:rPr>
              <a:t>3 Steps to Successful Recruiting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9AF96-CF35-0147-6190-5072B4B3F55A}"/>
              </a:ext>
            </a:extLst>
          </p:cNvPr>
          <p:cNvGrpSpPr/>
          <p:nvPr/>
        </p:nvGrpSpPr>
        <p:grpSpPr>
          <a:xfrm>
            <a:off x="2333903" y="4126170"/>
            <a:ext cx="1193629" cy="611494"/>
            <a:chOff x="3473781" y="4561182"/>
            <a:chExt cx="1312992" cy="739907"/>
          </a:xfrm>
        </p:grpSpPr>
        <p:pic>
          <p:nvPicPr>
            <p:cNvPr id="8" name="image11.png">
              <a:extLst>
                <a:ext uri="{FF2B5EF4-FFF2-40B4-BE49-F238E27FC236}">
                  <a16:creationId xmlns:a16="http://schemas.microsoft.com/office/drawing/2014/main" id="{EA9F27CE-DBCB-4073-F188-E1D77214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" name="image11.png">
              <a:extLst>
                <a:ext uri="{FF2B5EF4-FFF2-40B4-BE49-F238E27FC236}">
                  <a16:creationId xmlns:a16="http://schemas.microsoft.com/office/drawing/2014/main" id="{12C7033A-31A5-D37F-FBFB-CED3A5643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image11.png">
              <a:extLst>
                <a:ext uri="{FF2B5EF4-FFF2-40B4-BE49-F238E27FC236}">
                  <a16:creationId xmlns:a16="http://schemas.microsoft.com/office/drawing/2014/main" id="{3BB8E1FE-509A-B16F-A4BE-0D0F5667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ACN Opportunity Presentation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b="1" dirty="0">
                  <a:solidFill>
                    <a:srgbClr val="63C8C8"/>
                  </a:solidFill>
                  <a:latin typeface="Helvetica" pitchFamily="2" charset="0"/>
                </a:rPr>
                <a:t>SORT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B5A8DB-F8BA-5D9F-644D-7653CFF55107}"/>
              </a:ext>
            </a:extLst>
          </p:cNvPr>
          <p:cNvGrpSpPr/>
          <p:nvPr/>
        </p:nvGrpSpPr>
        <p:grpSpPr>
          <a:xfrm>
            <a:off x="5292091" y="4126170"/>
            <a:ext cx="1193629" cy="611494"/>
            <a:chOff x="3473781" y="4561182"/>
            <a:chExt cx="1312992" cy="739907"/>
          </a:xfrm>
        </p:grpSpPr>
        <p:pic>
          <p:nvPicPr>
            <p:cNvPr id="39" name="image11.png">
              <a:extLst>
                <a:ext uri="{FF2B5EF4-FFF2-40B4-BE49-F238E27FC236}">
                  <a16:creationId xmlns:a16="http://schemas.microsoft.com/office/drawing/2014/main" id="{D52F0053-B951-7078-7E35-2766B471C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0" name="image11.png">
              <a:extLst>
                <a:ext uri="{FF2B5EF4-FFF2-40B4-BE49-F238E27FC236}">
                  <a16:creationId xmlns:a16="http://schemas.microsoft.com/office/drawing/2014/main" id="{00678D33-1B4C-F002-82EB-2505BDC0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1" name="image11.png">
              <a:extLst>
                <a:ext uri="{FF2B5EF4-FFF2-40B4-BE49-F238E27FC236}">
                  <a16:creationId xmlns:a16="http://schemas.microsoft.com/office/drawing/2014/main" id="{AFA2FADA-FAC0-2C28-B78B-8A41F5EA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Training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b="1" dirty="0">
                  <a:solidFill>
                    <a:srgbClr val="63C8C8"/>
                  </a:solidFill>
                  <a:latin typeface="Helvetica" pitchFamily="2" charset="0"/>
                </a:rPr>
                <a:t>SORT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88EB15-7078-EAB0-9814-75F06F39BF5B}"/>
              </a:ext>
            </a:extLst>
          </p:cNvPr>
          <p:cNvGrpSpPr/>
          <p:nvPr/>
        </p:nvGrpSpPr>
        <p:grpSpPr>
          <a:xfrm>
            <a:off x="8285127" y="4126170"/>
            <a:ext cx="1193629" cy="611494"/>
            <a:chOff x="3473781" y="4561182"/>
            <a:chExt cx="1312992" cy="739907"/>
          </a:xfrm>
        </p:grpSpPr>
        <p:pic>
          <p:nvPicPr>
            <p:cNvPr id="50" name="image11.png">
              <a:extLst>
                <a:ext uri="{FF2B5EF4-FFF2-40B4-BE49-F238E27FC236}">
                  <a16:creationId xmlns:a16="http://schemas.microsoft.com/office/drawing/2014/main" id="{F9FCBFDC-C654-E583-B31E-1BC8FF35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1" name="image11.png">
              <a:extLst>
                <a:ext uri="{FF2B5EF4-FFF2-40B4-BE49-F238E27FC236}">
                  <a16:creationId xmlns:a16="http://schemas.microsoft.com/office/drawing/2014/main" id="{391F6B6D-E380-4A09-98E9-C6424753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2" name="image11.png">
              <a:extLst>
                <a:ext uri="{FF2B5EF4-FFF2-40B4-BE49-F238E27FC236}">
                  <a16:creationId xmlns:a16="http://schemas.microsoft.com/office/drawing/2014/main" id="{72D66B2E-8B2F-8DB2-5FFF-FCFEECF2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89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69454" y="1076710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63C8C8"/>
                </a:solidFill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</a:rPr>
              <a:t>Know your Role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ACN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71" y="3745101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451" y="3729826"/>
            <a:ext cx="675593" cy="762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C1BBE-CF79-7CFB-10C8-C1656269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57" y="3745100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65" y="118835"/>
            <a:ext cx="11853092" cy="962025"/>
          </a:xfrm>
        </p:spPr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Using an Expert Presenter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135929" y="1709699"/>
            <a:ext cx="2477378" cy="2502720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9811" y="2215408"/>
              <a:ext cx="177553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400" b="1" dirty="0">
                  <a:solidFill>
                    <a:schemeClr val="bg1"/>
                  </a:solidFill>
                  <a:latin typeface="Helvetica" pitchFamily="2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212365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rgbClr val="63C8C8"/>
                </a:solidFill>
              </a:rPr>
              <a:t>The </a:t>
            </a:r>
            <a:r>
              <a:rPr lang="en-AU" sz="2800" b="1" dirty="0">
                <a:solidFill>
                  <a:srgbClr val="63C8C8"/>
                </a:solidFill>
              </a:rPr>
              <a:t>Importance</a:t>
            </a:r>
            <a:r>
              <a:rPr lang="en-AU" sz="2800" dirty="0">
                <a:solidFill>
                  <a:srgbClr val="63C8C8"/>
                </a:solidFill>
              </a:rPr>
              <a:t> of using an </a:t>
            </a:r>
            <a:r>
              <a:rPr lang="en-AU" sz="2800" b="1" dirty="0">
                <a:solidFill>
                  <a:srgbClr val="63C8C8"/>
                </a:solidFill>
              </a:rPr>
              <a:t>Expert Presenter</a:t>
            </a:r>
            <a:endParaRPr lang="en-AU" sz="2800" b="1" dirty="0">
              <a:solidFill>
                <a:schemeClr val="tx2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002C7F-367F-1AF4-0E67-270978D18920}"/>
              </a:ext>
            </a:extLst>
          </p:cNvPr>
          <p:cNvGrpSpPr/>
          <p:nvPr/>
        </p:nvGrpSpPr>
        <p:grpSpPr>
          <a:xfrm>
            <a:off x="7672670" y="1642036"/>
            <a:ext cx="2477378" cy="2502720"/>
            <a:chOff x="672422" y="1383340"/>
            <a:chExt cx="2997628" cy="302829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EC8510-2E10-F524-31AC-E7CB7CFEB64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574C70-247F-FFCF-66BC-E14830952AB4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C9284B-C60D-6B71-BF01-99F45733E6AA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366D09-413A-94F6-486F-FBC49496E0E2}"/>
              </a:ext>
            </a:extLst>
          </p:cNvPr>
          <p:cNvGrpSpPr/>
          <p:nvPr/>
        </p:nvGrpSpPr>
        <p:grpSpPr>
          <a:xfrm>
            <a:off x="4900222" y="3675372"/>
            <a:ext cx="2477378" cy="2502720"/>
            <a:chOff x="672422" y="1383340"/>
            <a:chExt cx="2997628" cy="302829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5514BEA-6B8E-9F2D-52EC-5A3F90ECECE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3CE1F4E-9EAC-D0D4-E2AB-BF874CD17362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4187E76-CB4F-F20E-DD45-FFD7FBD072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616525-0E9A-B189-3B8F-2B39DA7C0FDD}"/>
              </a:ext>
            </a:extLst>
          </p:cNvPr>
          <p:cNvSpPr txBox="1"/>
          <p:nvPr/>
        </p:nvSpPr>
        <p:spPr>
          <a:xfrm>
            <a:off x="7818799" y="2976961"/>
            <a:ext cx="21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b="1" dirty="0">
                <a:solidFill>
                  <a:schemeClr val="bg1"/>
                </a:solidFill>
                <a:latin typeface="Helvetica" pitchFamily="2" charset="0"/>
              </a:rPr>
              <a:t>PROSPECT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75B75-D867-ABC8-1CCA-72EE989EAB2A}"/>
              </a:ext>
            </a:extLst>
          </p:cNvPr>
          <p:cNvSpPr txBox="1"/>
          <p:nvPr/>
        </p:nvSpPr>
        <p:spPr>
          <a:xfrm>
            <a:off x="5088506" y="4963198"/>
            <a:ext cx="214839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b="1" dirty="0">
                <a:solidFill>
                  <a:schemeClr val="bg1"/>
                </a:solidFill>
                <a:latin typeface="Helvetica" pitchFamily="2" charset="0"/>
              </a:rPr>
              <a:t>EXPERT</a:t>
            </a:r>
          </a:p>
          <a:p>
            <a:pPr algn="ctr"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Helvetica" pitchFamily="2" charset="0"/>
              </a:rPr>
              <a:t>Presenter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71DCCB-03C1-5627-8544-357283DBD4F0}"/>
              </a:ext>
            </a:extLst>
          </p:cNvPr>
          <p:cNvCxnSpPr>
            <a:cxnSpLocks/>
          </p:cNvCxnSpPr>
          <p:nvPr/>
        </p:nvCxnSpPr>
        <p:spPr>
          <a:xfrm>
            <a:off x="4908756" y="2641939"/>
            <a:ext cx="2518544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2A722B-911B-1653-0F2C-2E3141E2F058}"/>
              </a:ext>
            </a:extLst>
          </p:cNvPr>
          <p:cNvCxnSpPr>
            <a:cxnSpLocks/>
          </p:cNvCxnSpPr>
          <p:nvPr/>
        </p:nvCxnSpPr>
        <p:spPr>
          <a:xfrm flipV="1">
            <a:off x="7213109" y="3743035"/>
            <a:ext cx="681755" cy="41141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9B5C6-49FA-3E38-5D8E-0C9B15C591BB}"/>
              </a:ext>
            </a:extLst>
          </p:cNvPr>
          <p:cNvCxnSpPr>
            <a:cxnSpLocks/>
          </p:cNvCxnSpPr>
          <p:nvPr/>
        </p:nvCxnSpPr>
        <p:spPr>
          <a:xfrm>
            <a:off x="4489943" y="3768070"/>
            <a:ext cx="514905" cy="41185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3E614D-1CE8-57CF-FDA3-CBEC921DF6B8}"/>
              </a:ext>
            </a:extLst>
          </p:cNvPr>
          <p:cNvSpPr txBox="1"/>
          <p:nvPr/>
        </p:nvSpPr>
        <p:spPr>
          <a:xfrm>
            <a:off x="4908756" y="2062002"/>
            <a:ext cx="251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Helvetica" pitchFamily="2" charset="0"/>
              </a:rPr>
              <a:t>Trust &amp; Rapport</a:t>
            </a:r>
            <a:endParaRPr lang="en-AU" sz="20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8F62D-5D5B-BAD0-4500-7CC59C846D41}"/>
              </a:ext>
            </a:extLst>
          </p:cNvPr>
          <p:cNvSpPr txBox="1"/>
          <p:nvPr/>
        </p:nvSpPr>
        <p:spPr>
          <a:xfrm>
            <a:off x="1942879" y="4262032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Helvetica" pitchFamily="2" charset="0"/>
              </a:rPr>
              <a:t>Introduce</a:t>
            </a:r>
          </a:p>
          <a:p>
            <a:pPr algn="r">
              <a:spcBef>
                <a:spcPts val="600"/>
              </a:spcBef>
            </a:pPr>
            <a:r>
              <a:rPr lang="en-AU" sz="2000" i="1" dirty="0">
                <a:solidFill>
                  <a:schemeClr val="tx2"/>
                </a:solidFill>
                <a:latin typeface="Helvetica" pitchFamily="2" charset="0"/>
              </a:rPr>
              <a:t>Promote the Presenter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EF4D7-1083-C7C6-DDE8-C4208634F149}"/>
              </a:ext>
            </a:extLst>
          </p:cNvPr>
          <p:cNvSpPr txBox="1"/>
          <p:nvPr/>
        </p:nvSpPr>
        <p:spPr>
          <a:xfrm>
            <a:off x="7455073" y="4265431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Helvetica" pitchFamily="2" charset="0"/>
              </a:rPr>
              <a:t>Respect</a:t>
            </a:r>
          </a:p>
          <a:p>
            <a:pPr>
              <a:spcBef>
                <a:spcPts val="600"/>
              </a:spcBef>
            </a:pPr>
            <a:r>
              <a:rPr lang="en-AU" sz="2000" i="1" dirty="0">
                <a:solidFill>
                  <a:schemeClr val="tx2"/>
                </a:solidFill>
                <a:latin typeface="Helvetica" pitchFamily="2" charset="0"/>
              </a:rPr>
              <a:t>Effective Presentation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E365C2-514A-862A-2C0E-299CC0D3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57" y="2012446"/>
            <a:ext cx="814798" cy="947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FAA27A-7806-2052-A6BC-B34C4A4E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971" y="3973996"/>
            <a:ext cx="817467" cy="9220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4E3B3-F143-7A6C-E2B4-23E045ED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2357" y="2049456"/>
            <a:ext cx="841277" cy="8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Team Building – </a:t>
            </a:r>
            <a:r>
              <a:rPr lang="en-AU" sz="3400" b="1" dirty="0"/>
              <a:t>Types of ACN Opportunity Presentations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1C415-3365-116E-D858-A49A3C8F81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315229"/>
            <a:ext cx="5273709" cy="2370590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In-person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In-person TEAM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TEAM </a:t>
            </a:r>
            <a:r>
              <a:rPr lang="en-AU" dirty="0"/>
              <a:t>Presentations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913803" y="3310264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YOU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857311" y="3305254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ACN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864387" y="3331941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/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Helvetica" pitchFamily="2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chemeClr val="bg1"/>
                  </a:solidFill>
                  <a:latin typeface="Helvetica" pitchFamily="2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08" y="4832795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88" y="4832268"/>
            <a:ext cx="675593" cy="76200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D6D19C7-B208-F29D-D111-86CC4FC1AFE1}"/>
              </a:ext>
            </a:extLst>
          </p:cNvPr>
          <p:cNvSpPr txBox="1">
            <a:spLocks/>
          </p:cNvSpPr>
          <p:nvPr/>
        </p:nvSpPr>
        <p:spPr>
          <a:xfrm>
            <a:off x="6465396" y="1235714"/>
            <a:ext cx="5273709" cy="2370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</a:rPr>
              <a:t>PBR</a:t>
            </a:r>
            <a:r>
              <a:rPr lang="en-AU" dirty="0"/>
              <a:t> Private Business Reception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</a:rPr>
              <a:t>PBZ</a:t>
            </a:r>
            <a:r>
              <a:rPr lang="en-AU" b="1" dirty="0"/>
              <a:t> </a:t>
            </a:r>
            <a:r>
              <a:rPr lang="en-AU" dirty="0"/>
              <a:t>Private Business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</a:rPr>
              <a:t>BOM</a:t>
            </a:r>
            <a:r>
              <a:rPr lang="en-AU" dirty="0"/>
              <a:t> Business Opportunity Meeting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</a:rPr>
              <a:t>BOM </a:t>
            </a:r>
            <a:r>
              <a:rPr lang="en-AU" dirty="0"/>
              <a:t>Business Opportunity</a:t>
            </a:r>
          </a:p>
        </p:txBody>
      </p:sp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D6C34BCF-AF3E-7D16-100C-BE75031B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26" y="1741897"/>
            <a:ext cx="1094307" cy="43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4" descr="Picture 4">
            <a:extLst>
              <a:ext uri="{FF2B5EF4-FFF2-40B4-BE49-F238E27FC236}">
                <a16:creationId xmlns:a16="http://schemas.microsoft.com/office/drawing/2014/main" id="{B12AC910-4ED0-F01E-AB6D-88FAE5E40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539" y="2817698"/>
            <a:ext cx="1094307" cy="43772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DC621B-E6F4-D502-01FB-A73118BED5B9}"/>
              </a:ext>
            </a:extLst>
          </p:cNvPr>
          <p:cNvCxnSpPr>
            <a:cxnSpLocks/>
          </p:cNvCxnSpPr>
          <p:nvPr/>
        </p:nvCxnSpPr>
        <p:spPr>
          <a:xfrm>
            <a:off x="6089961" y="1254086"/>
            <a:ext cx="29833" cy="2171389"/>
          </a:xfrm>
          <a:prstGeom prst="line">
            <a:avLst/>
          </a:prstGeom>
          <a:noFill/>
          <a:ln w="9525" cap="flat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8BAEF15-FC30-7E16-8F4F-A74DC9A2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021" y="4815424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CFF4-2EDD-B883-3B99-EC8CBBCF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453036"/>
            <a:ext cx="11853092" cy="962025"/>
          </a:xfrm>
        </p:spPr>
        <p:txBody>
          <a:bodyPr>
            <a:noAutofit/>
          </a:bodyPr>
          <a:lstStyle/>
          <a:p>
            <a:r>
              <a:rPr lang="en-AU" sz="3000" dirty="0"/>
              <a:t>Team Building – </a:t>
            </a:r>
            <a:r>
              <a:rPr lang="en-AU" sz="3000" b="1" dirty="0"/>
              <a:t>Schedule your First Presentation &amp; Start Inviting</a:t>
            </a:r>
            <a:br>
              <a:rPr lang="en-AU" sz="3000" b="1" dirty="0"/>
            </a:br>
            <a:br>
              <a:rPr lang="en-AU" sz="3000" b="1" dirty="0"/>
            </a:br>
            <a:r>
              <a:rPr lang="en-US" sz="3200" b="1" dirty="0">
                <a:solidFill>
                  <a:srgbClr val="63C8C8"/>
                </a:solidFill>
              </a:rPr>
              <a:t>Host your First Presentation</a:t>
            </a:r>
            <a:endParaRPr lang="en-AU" sz="3000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F9F7A-2562-8853-E6C2-B9367EF73E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7300" y="1893205"/>
            <a:ext cx="10825402" cy="4711699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#1 </a:t>
            </a:r>
            <a:r>
              <a:rPr lang="en-AU" dirty="0"/>
              <a:t>Get with your </a:t>
            </a:r>
            <a:r>
              <a:rPr lang="en-AU" b="1" dirty="0"/>
              <a:t>EXPERT</a:t>
            </a:r>
            <a:r>
              <a:rPr lang="en-AU" dirty="0"/>
              <a:t> &amp; Schedule your </a:t>
            </a:r>
            <a:r>
              <a:rPr lang="en-AU" b="1" dirty="0"/>
              <a:t>1</a:t>
            </a:r>
            <a:r>
              <a:rPr lang="en-AU" b="1" baseline="30000" dirty="0"/>
              <a:t>st</a:t>
            </a:r>
            <a:r>
              <a:rPr lang="en-AU" b="1" dirty="0"/>
              <a:t> Presentation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dirty="0"/>
              <a:t>Date / Time.               : _____________________________               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endParaRPr lang="en-AU" dirty="0"/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#2 </a:t>
            </a:r>
            <a:r>
              <a:rPr lang="en-AU" dirty="0"/>
              <a:t>Start </a:t>
            </a:r>
            <a:r>
              <a:rPr lang="en-AU" b="1" dirty="0"/>
              <a:t>Inviting: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F8B24B9D-8E40-1694-1869-C0CC9279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05" y="2738205"/>
            <a:ext cx="1094307" cy="43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phic 9" descr="Checkbox Checked outline">
            <a:extLst>
              <a:ext uri="{FF2B5EF4-FFF2-40B4-BE49-F238E27FC236}">
                <a16:creationId xmlns:a16="http://schemas.microsoft.com/office/drawing/2014/main" id="{2072CE09-4D61-08FA-E43A-E6F7BF646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1649183"/>
            <a:ext cx="914400" cy="914400"/>
          </a:xfrm>
          <a:prstGeom prst="rect">
            <a:avLst/>
          </a:prstGeom>
        </p:spPr>
      </p:pic>
      <p:pic>
        <p:nvPicPr>
          <p:cNvPr id="12" name="Graphic 11" descr="Checkbox Checked outline">
            <a:extLst>
              <a:ext uri="{FF2B5EF4-FFF2-40B4-BE49-F238E27FC236}">
                <a16:creationId xmlns:a16="http://schemas.microsoft.com/office/drawing/2014/main" id="{C8144662-FE2A-D202-1061-2C8BA073B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4110715"/>
            <a:ext cx="914400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D1EB39-1725-DB6D-0730-5058F968893F}"/>
              </a:ext>
            </a:extLst>
          </p:cNvPr>
          <p:cNvGrpSpPr/>
          <p:nvPr/>
        </p:nvGrpSpPr>
        <p:grpSpPr>
          <a:xfrm>
            <a:off x="5796040" y="3401215"/>
            <a:ext cx="1400019" cy="1166700"/>
            <a:chOff x="5497060" y="3674851"/>
            <a:chExt cx="1540021" cy="1283370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2BBF9235-83B7-A6F1-6891-B2D5622FF421}"/>
                </a:ext>
              </a:extLst>
            </p:cNvPr>
            <p:cNvSpPr/>
            <p:nvPr/>
          </p:nvSpPr>
          <p:spPr>
            <a:xfrm>
              <a:off x="5497060" y="3674851"/>
              <a:ext cx="1540021" cy="1283370"/>
            </a:xfrm>
            <a:prstGeom prst="wedgeEllipseCallout">
              <a:avLst>
                <a:gd name="adj1" fmla="val -53125"/>
                <a:gd name="adj2" fmla="val 40472"/>
              </a:avLst>
            </a:prstGeom>
            <a:solidFill>
              <a:srgbClr val="377B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Helvetica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30861A-910E-D39D-AE7A-7F60048A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0726" y="3788349"/>
              <a:ext cx="451369" cy="5231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9CF8BE-E436-C073-6FBE-558C1E22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3742" y="4189919"/>
              <a:ext cx="430234" cy="486395"/>
            </a:xfrm>
            <a:prstGeom prst="rect">
              <a:avLst/>
            </a:prstGeom>
            <a:effectLst>
              <a:outerShdw dist="25400" dir="8100000" algn="tr" rotWithShape="0">
                <a:srgbClr val="4E92D4"/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1E4D8D-7E18-1746-68BB-6CEABDAC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6950" y="4189919"/>
              <a:ext cx="382505" cy="486395"/>
            </a:xfrm>
            <a:prstGeom prst="rect">
              <a:avLst/>
            </a:prstGeom>
            <a:effectLst>
              <a:outerShdw dist="25400" dir="2700000" algn="tl" rotWithShape="0">
                <a:srgbClr val="4E92D4"/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DE4AEEB-2F22-5162-53E2-27621F19E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20" y="4110715"/>
            <a:ext cx="1927544" cy="21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9449-7F4B-57F1-3334-BA910CBF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186432"/>
            <a:ext cx="11853092" cy="167787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/>
              <a:t>Getting Started/Mindset</a:t>
            </a:r>
            <a:br>
              <a:rPr lang="en-AU" dirty="0"/>
            </a:br>
            <a:br>
              <a:rPr lang="en-AU" sz="1600" dirty="0"/>
            </a:br>
            <a:r>
              <a:rPr lang="en-AU" sz="5300" b="1" dirty="0">
                <a:solidFill>
                  <a:srgbClr val="63C8C8"/>
                </a:solidFill>
              </a:rPr>
              <a:t>KISS</a:t>
            </a:r>
            <a:r>
              <a:rPr lang="en-AU" sz="5300" dirty="0"/>
              <a:t>:  </a:t>
            </a:r>
            <a:r>
              <a:rPr lang="en-AU" sz="5300" b="1" dirty="0">
                <a:solidFill>
                  <a:srgbClr val="63C8C8"/>
                </a:solidFill>
              </a:rPr>
              <a:t>K</a:t>
            </a:r>
            <a:r>
              <a:rPr lang="en-AU" sz="5300" dirty="0"/>
              <a:t>eep </a:t>
            </a:r>
            <a:r>
              <a:rPr lang="en-AU" sz="5300" b="1" dirty="0">
                <a:solidFill>
                  <a:srgbClr val="63C8C8"/>
                </a:solidFill>
              </a:rPr>
              <a:t>I</a:t>
            </a:r>
            <a:r>
              <a:rPr lang="en-AU" sz="5300" dirty="0"/>
              <a:t>t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uper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62216-3CE2-F5D2-E628-8300EEAE38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7690" y="2342551"/>
            <a:ext cx="9827774" cy="398971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AU" sz="4000" dirty="0"/>
              <a:t>We do </a:t>
            </a:r>
            <a:r>
              <a:rPr lang="en-AU" sz="4000" dirty="0">
                <a:solidFill>
                  <a:srgbClr val="63C8C8"/>
                </a:solidFill>
              </a:rPr>
              <a:t>TWO</a:t>
            </a:r>
            <a:r>
              <a:rPr lang="en-AU" sz="4000" dirty="0"/>
              <a:t> things: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 Getters</a:t>
            </a:r>
          </a:p>
        </p:txBody>
      </p:sp>
      <p:pic>
        <p:nvPicPr>
          <p:cNvPr id="4" name="image8.png">
            <a:extLst>
              <a:ext uri="{FF2B5EF4-FFF2-40B4-BE49-F238E27FC236}">
                <a16:creationId xmlns:a16="http://schemas.microsoft.com/office/drawing/2014/main" id="{300C8C9B-F5D0-F1BA-F163-8DC5A0110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786" y="2270450"/>
            <a:ext cx="6092715" cy="40618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7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E9BC-E863-5BAF-D844-7E22096F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Team Building – </a:t>
            </a:r>
            <a:r>
              <a:rPr lang="en-AU" b="1" dirty="0"/>
              <a:t>INVITING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1D5706-4D77-54E6-CBA3-C6FF29689B25}"/>
              </a:ext>
            </a:extLst>
          </p:cNvPr>
          <p:cNvGrpSpPr/>
          <p:nvPr/>
        </p:nvGrpSpPr>
        <p:grpSpPr>
          <a:xfrm>
            <a:off x="4479914" y="2864256"/>
            <a:ext cx="1692083" cy="1709392"/>
            <a:chOff x="2306451" y="4003138"/>
            <a:chExt cx="1692083" cy="17093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238916-1860-A0D8-1F23-CF538B869AFC}"/>
                </a:ext>
              </a:extLst>
            </p:cNvPr>
            <p:cNvGrpSpPr/>
            <p:nvPr/>
          </p:nvGrpSpPr>
          <p:grpSpPr>
            <a:xfrm>
              <a:off x="2306451" y="4003138"/>
              <a:ext cx="1692083" cy="1709392"/>
              <a:chOff x="1165281" y="1164027"/>
              <a:chExt cx="2047420" cy="206836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5573266-28C9-D84F-BCAC-486294AAF64F}"/>
                  </a:ext>
                </a:extLst>
              </p:cNvPr>
              <p:cNvGrpSpPr/>
              <p:nvPr/>
            </p:nvGrpSpPr>
            <p:grpSpPr>
              <a:xfrm>
                <a:off x="1165281" y="1164027"/>
                <a:ext cx="2047420" cy="2068364"/>
                <a:chOff x="672422" y="1383340"/>
                <a:chExt cx="2997628" cy="302829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5DE8BC6-C006-73D2-DC62-F537CC3C9134}"/>
                    </a:ext>
                  </a:extLst>
                </p:cNvPr>
                <p:cNvSpPr/>
                <p:nvPr/>
              </p:nvSpPr>
              <p:spPr>
                <a:xfrm>
                  <a:off x="730007" y="1471588"/>
                  <a:ext cx="2940043" cy="2940043"/>
                </a:xfrm>
                <a:prstGeom prst="ellipse">
                  <a:avLst/>
                </a:prstGeom>
                <a:solidFill>
                  <a:srgbClr val="63C8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0" i="0" dirty="0">
                    <a:latin typeface="Helvetica" pitchFamily="2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18A8C21-DC72-A286-A82C-B56003C46E26}"/>
                    </a:ext>
                  </a:extLst>
                </p:cNvPr>
                <p:cNvSpPr/>
                <p:nvPr/>
              </p:nvSpPr>
              <p:spPr>
                <a:xfrm>
                  <a:off x="672422" y="1383340"/>
                  <a:ext cx="2934926" cy="29581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0" i="0" dirty="0">
                    <a:latin typeface="Helvetica" pitchFamily="2" charset="0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F5AE358-B748-23B6-425C-BDF42DE135DD}"/>
                    </a:ext>
                  </a:extLst>
                </p:cNvPr>
                <p:cNvSpPr/>
                <p:nvPr/>
              </p:nvSpPr>
              <p:spPr>
                <a:xfrm>
                  <a:off x="741699" y="1465212"/>
                  <a:ext cx="2814638" cy="2814638"/>
                </a:xfrm>
                <a:prstGeom prst="ellipse">
                  <a:avLst/>
                </a:prstGeom>
                <a:solidFill>
                  <a:srgbClr val="0F07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0" i="0" dirty="0">
                    <a:latin typeface="Helvetica" pitchFamily="2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E377A6-090F-02B8-B846-06E02A82A610}"/>
                  </a:ext>
                </a:extLst>
              </p:cNvPr>
              <p:cNvSpPr txBox="1"/>
              <p:nvPr/>
            </p:nvSpPr>
            <p:spPr>
              <a:xfrm>
                <a:off x="1282141" y="1554379"/>
                <a:ext cx="1775533" cy="305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AU" b="1" dirty="0">
                    <a:solidFill>
                      <a:schemeClr val="bg1"/>
                    </a:solidFill>
                    <a:latin typeface="Helvetica" pitchFamily="2" charset="0"/>
                  </a:rPr>
                  <a:t>YOU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13D5EC-3DF7-E46B-9EE6-AADB9A02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891" y="4700903"/>
              <a:ext cx="740725" cy="8616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63342B-1AAA-59D3-7DB7-1F4C2A1BE598}"/>
              </a:ext>
            </a:extLst>
          </p:cNvPr>
          <p:cNvGrpSpPr/>
          <p:nvPr/>
        </p:nvGrpSpPr>
        <p:grpSpPr>
          <a:xfrm>
            <a:off x="7532834" y="1238803"/>
            <a:ext cx="1538257" cy="1553993"/>
            <a:chOff x="1165281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1DD0B9-7E3F-B2EE-7BB9-0F7B9B1002A4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AEDD635-8246-5FDE-1524-BA4A66439ED1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24645A9-2DA9-EAEB-F1EF-79D588CFEF0B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BE26C38-4F72-170C-0FD4-3017DC665730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391404-E66E-388E-F8C0-6AB35FB8B8ED}"/>
                </a:ext>
              </a:extLst>
            </p:cNvPr>
            <p:cNvSpPr txBox="1"/>
            <p:nvPr/>
          </p:nvSpPr>
          <p:spPr>
            <a:xfrm>
              <a:off x="1279810" y="1573679"/>
              <a:ext cx="1775533" cy="13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You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Helvetica" pitchFamily="2" charset="0"/>
                </a:rPr>
                <a:t>Look</a:t>
              </a:r>
              <a:br>
                <a:rPr lang="en-AU" sz="2000" b="1" dirty="0">
                  <a:solidFill>
                    <a:srgbClr val="63C8C8"/>
                  </a:solidFill>
                  <a:latin typeface="Helvetica" pitchFamily="2" charset="0"/>
                </a:rPr>
              </a:br>
              <a:r>
                <a:rPr lang="en-AU" sz="2000" b="1" dirty="0">
                  <a:solidFill>
                    <a:srgbClr val="63C8C8"/>
                  </a:solidFill>
                  <a:latin typeface="Helvetica" pitchFamily="2" charset="0"/>
                </a:rPr>
                <a:t>up to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4E3E4-B845-9783-D37C-DB6A2C9E0D68}"/>
              </a:ext>
            </a:extLst>
          </p:cNvPr>
          <p:cNvGrpSpPr/>
          <p:nvPr/>
        </p:nvGrpSpPr>
        <p:grpSpPr>
          <a:xfrm>
            <a:off x="7528146" y="2961996"/>
            <a:ext cx="1538257" cy="1553993"/>
            <a:chOff x="1165281" y="1164027"/>
            <a:chExt cx="2047420" cy="20683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098E921-EB75-9151-75C3-A09EB22D6FB3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5457CA3-00D9-54BE-46C2-F488666F4479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8C4A7E7-8AAC-E77F-8EAD-7ADBC616AA6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B497961-3E06-B1DC-E5DE-E3B42EBC5032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A859D7-B7A5-9A09-B220-CEC29BBDECD1}"/>
                </a:ext>
              </a:extLst>
            </p:cNvPr>
            <p:cNvSpPr txBox="1"/>
            <p:nvPr/>
          </p:nvSpPr>
          <p:spPr>
            <a:xfrm>
              <a:off x="1279810" y="1736674"/>
              <a:ext cx="1775533" cy="96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Your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Helvetica" pitchFamily="2" charset="0"/>
                </a:rPr>
                <a:t>Peers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9307F0-CF40-D360-A64D-6F8D843BC33E}"/>
              </a:ext>
            </a:extLst>
          </p:cNvPr>
          <p:cNvGrpSpPr/>
          <p:nvPr/>
        </p:nvGrpSpPr>
        <p:grpSpPr>
          <a:xfrm>
            <a:off x="7544236" y="4639904"/>
            <a:ext cx="1538257" cy="1553992"/>
            <a:chOff x="1165281" y="1164027"/>
            <a:chExt cx="2047420" cy="206836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F2DB67C-F5AE-9FFD-9E2B-F0E25E6C63BE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3"/>
              <a:chOff x="672422" y="1383340"/>
              <a:chExt cx="2997628" cy="30282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3D0AEE-435E-7383-082E-B27E6E5DEFC2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2"/>
              </a:xfrm>
              <a:prstGeom prst="ellipse">
                <a:avLst/>
              </a:prstGeom>
              <a:solidFill>
                <a:srgbClr val="63C8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FE94B4C-8454-DF2B-A731-B17CA1650DFE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9ED79D-7A14-B721-3D45-E6C5C6AC670F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F07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0" i="0" dirty="0">
                  <a:latin typeface="Helvetica" pitchFamily="2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E3B0B1-6CC5-6C00-04C9-E28DD5011798}"/>
                </a:ext>
              </a:extLst>
            </p:cNvPr>
            <p:cNvSpPr txBox="1"/>
            <p:nvPr/>
          </p:nvSpPr>
          <p:spPr>
            <a:xfrm>
              <a:off x="1279811" y="1612503"/>
              <a:ext cx="1775533" cy="1290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rgbClr val="63C8C8"/>
                  </a:solidFill>
                  <a:latin typeface="Helvetica" pitchFamily="2" charset="0"/>
                </a:rPr>
                <a:t>Look</a:t>
              </a:r>
              <a:br>
                <a:rPr lang="en-AU" b="1" dirty="0">
                  <a:solidFill>
                    <a:srgbClr val="63C8C8"/>
                  </a:solidFill>
                  <a:latin typeface="Helvetica" pitchFamily="2" charset="0"/>
                </a:rPr>
              </a:br>
              <a:r>
                <a:rPr lang="en-AU" b="1" dirty="0">
                  <a:solidFill>
                    <a:srgbClr val="63C8C8"/>
                  </a:solidFill>
                  <a:latin typeface="Helvetica" pitchFamily="2" charset="0"/>
                </a:rPr>
                <a:t> up to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Helvetica" pitchFamily="2" charset="0"/>
                </a:rPr>
                <a:t>You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4F72BFB-90AE-58FB-E9C1-238D59B0B62B}"/>
              </a:ext>
            </a:extLst>
          </p:cNvPr>
          <p:cNvSpPr txBox="1"/>
          <p:nvPr/>
        </p:nvSpPr>
        <p:spPr>
          <a:xfrm>
            <a:off x="9196926" y="176696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Helvetica" pitchFamily="2" charset="0"/>
              </a:rPr>
              <a:t>Show Respect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AC2440-ECAA-F9F4-C234-EB7FDA8DA470}"/>
              </a:ext>
            </a:extLst>
          </p:cNvPr>
          <p:cNvSpPr txBox="1"/>
          <p:nvPr/>
        </p:nvSpPr>
        <p:spPr>
          <a:xfrm>
            <a:off x="9196926" y="3530802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Helvetica" pitchFamily="2" charset="0"/>
              </a:rPr>
              <a:t>Show Respect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881559-6CFC-F291-1680-B8F42F81B6DD}"/>
              </a:ext>
            </a:extLst>
          </p:cNvPr>
          <p:cNvSpPr txBox="1"/>
          <p:nvPr/>
        </p:nvSpPr>
        <p:spPr>
          <a:xfrm>
            <a:off x="9203273" y="520870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Helvetica" pitchFamily="2" charset="0"/>
              </a:rPr>
              <a:t>Simple &amp; Easy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86DFF9-0F4A-506E-E784-43A04BBB75E7}"/>
              </a:ext>
            </a:extLst>
          </p:cNvPr>
          <p:cNvSpPr txBox="1"/>
          <p:nvPr/>
        </p:nvSpPr>
        <p:spPr>
          <a:xfrm>
            <a:off x="452393" y="1426923"/>
            <a:ext cx="3525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3200" dirty="0">
                <a:solidFill>
                  <a:schemeClr val="tx2"/>
                </a:solidFill>
                <a:latin typeface="Helvetica" pitchFamily="2" charset="0"/>
              </a:rPr>
              <a:t>Effective </a:t>
            </a:r>
            <a:r>
              <a:rPr lang="en-AU" sz="3200" b="1" dirty="0">
                <a:solidFill>
                  <a:schemeClr val="tx2"/>
                </a:solidFill>
                <a:latin typeface="Helvetica" pitchFamily="2" charset="0"/>
              </a:rPr>
              <a:t>WORDS</a:t>
            </a:r>
            <a:r>
              <a:rPr lang="en-AU" sz="3200" dirty="0">
                <a:solidFill>
                  <a:schemeClr val="tx2"/>
                </a:solidFill>
                <a:latin typeface="Helvetica" pitchFamily="2" charset="0"/>
              </a:rPr>
              <a:t> when </a:t>
            </a:r>
            <a:r>
              <a:rPr lang="en-AU" sz="3200" b="1" dirty="0">
                <a:solidFill>
                  <a:schemeClr val="tx2"/>
                </a:solidFill>
                <a:latin typeface="Helvetica" pitchFamily="2" charset="0"/>
              </a:rPr>
              <a:t>INVITING: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380719-1574-243C-01F0-2D1BCB0CFC47}"/>
              </a:ext>
            </a:extLst>
          </p:cNvPr>
          <p:cNvSpPr txBox="1"/>
          <p:nvPr/>
        </p:nvSpPr>
        <p:spPr>
          <a:xfrm>
            <a:off x="578015" y="2725171"/>
            <a:ext cx="32563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63C8C8"/>
                </a:solidFill>
                <a:latin typeface="Helvetica" pitchFamily="2" charset="0"/>
              </a:rPr>
              <a:t>Favour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63C8C8"/>
                </a:solidFill>
                <a:latin typeface="Helvetica" pitchFamily="2" charset="0"/>
              </a:rPr>
              <a:t>Opinion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63C8C8"/>
                </a:solidFill>
                <a:latin typeface="Helvetica" pitchFamily="2" charset="0"/>
              </a:rPr>
              <a:t>Respect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B2A820-E8D5-D9A8-B201-461135A0922A}"/>
              </a:ext>
            </a:extLst>
          </p:cNvPr>
          <p:cNvCxnSpPr>
            <a:cxnSpLocks/>
          </p:cNvCxnSpPr>
          <p:nvPr/>
        </p:nvCxnSpPr>
        <p:spPr>
          <a:xfrm>
            <a:off x="6253843" y="3715795"/>
            <a:ext cx="115116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458F99-AA61-065F-08DB-6A215D8EB737}"/>
              </a:ext>
            </a:extLst>
          </p:cNvPr>
          <p:cNvCxnSpPr>
            <a:cxnSpLocks/>
          </p:cNvCxnSpPr>
          <p:nvPr/>
        </p:nvCxnSpPr>
        <p:spPr>
          <a:xfrm flipV="1">
            <a:off x="6201547" y="2190946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DB5F02C-D0F0-EFD3-A8C4-EEC42E5CAAFB}"/>
              </a:ext>
            </a:extLst>
          </p:cNvPr>
          <p:cNvCxnSpPr>
            <a:cxnSpLocks/>
          </p:cNvCxnSpPr>
          <p:nvPr/>
        </p:nvCxnSpPr>
        <p:spPr>
          <a:xfrm>
            <a:off x="6199652" y="4353655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AD28-665F-1D8A-DEDD-67882B25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785495"/>
            <a:ext cx="11853092" cy="18356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Team Building – </a:t>
            </a:r>
            <a:r>
              <a:rPr lang="en-AU" b="1" dirty="0"/>
              <a:t>Tips &amp; Expectations</a:t>
            </a:r>
            <a:br>
              <a:rPr lang="en-AU" b="1" dirty="0"/>
            </a:br>
            <a:br>
              <a:rPr lang="en-AU" sz="900" b="1" dirty="0"/>
            </a:br>
            <a:r>
              <a:rPr lang="en-AU" sz="4000" b="1" dirty="0">
                <a:solidFill>
                  <a:srgbClr val="63C8C8"/>
                </a:solidFill>
              </a:rPr>
              <a:t>Inviting</a:t>
            </a:r>
            <a:br>
              <a:rPr lang="en-AU" sz="4000" b="1" dirty="0">
                <a:solidFill>
                  <a:srgbClr val="63C8C8"/>
                </a:solidFill>
              </a:rPr>
            </a:br>
            <a:br>
              <a:rPr lang="en-AU" sz="1800" b="1" dirty="0">
                <a:solidFill>
                  <a:srgbClr val="63C8C8"/>
                </a:solidFill>
              </a:rPr>
            </a:br>
            <a:r>
              <a:rPr lang="en-AU" sz="4000" b="1" dirty="0">
                <a:solidFill>
                  <a:schemeClr val="tx2"/>
                </a:solidFill>
              </a:rPr>
              <a:t>Tips &amp; Expectations</a:t>
            </a:r>
            <a:br>
              <a:rPr lang="en-AU" sz="4000" b="1" dirty="0">
                <a:solidFill>
                  <a:srgbClr val="63C8C8"/>
                </a:solidFill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33028-DE36-C943-57E8-1DE35B035C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5761" y="2721699"/>
            <a:ext cx="11469961" cy="3571851"/>
          </a:xfrm>
        </p:spPr>
        <p:txBody>
          <a:bodyPr/>
          <a:lstStyle/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Excitement &amp; Urgency </a:t>
            </a:r>
            <a:r>
              <a:rPr lang="en-AU" dirty="0">
                <a:solidFill>
                  <a:srgbClr val="63C8C8"/>
                </a:solidFill>
              </a:rPr>
              <a:t>(Enthusiasm is Contagious)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Follow the “</a:t>
            </a:r>
            <a:r>
              <a:rPr lang="en-AU" b="1" dirty="0"/>
              <a:t>WORDS</a:t>
            </a:r>
            <a:r>
              <a:rPr lang="en-AU" dirty="0"/>
              <a:t> that </a:t>
            </a:r>
            <a:r>
              <a:rPr lang="en-AU" b="1" dirty="0"/>
              <a:t>WORK</a:t>
            </a:r>
            <a:r>
              <a:rPr lang="en-AU" dirty="0"/>
              <a:t>” </a:t>
            </a:r>
            <a:r>
              <a:rPr lang="en-AU" dirty="0">
                <a:solidFill>
                  <a:srgbClr val="63C8C8"/>
                </a:solidFill>
              </a:rPr>
              <a:t>(BE YOURSELF)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FOCUS</a:t>
            </a:r>
            <a:r>
              <a:rPr lang="en-AU" dirty="0"/>
              <a:t> on </a:t>
            </a:r>
            <a:r>
              <a:rPr lang="en-AU" b="1" dirty="0"/>
              <a:t>INVITING</a:t>
            </a:r>
            <a:r>
              <a:rPr lang="en-AU" dirty="0"/>
              <a:t> not </a:t>
            </a:r>
            <a:r>
              <a:rPr lang="en-AU" b="1" dirty="0"/>
              <a:t>EXPLAINING</a:t>
            </a:r>
            <a:r>
              <a:rPr lang="en-AU" dirty="0"/>
              <a:t> </a:t>
            </a:r>
            <a:r>
              <a:rPr lang="en-AU" dirty="0">
                <a:solidFill>
                  <a:srgbClr val="63C8C8"/>
                </a:solidFill>
              </a:rPr>
              <a:t>(Creates CURIOUSITY)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If you get </a:t>
            </a:r>
            <a:r>
              <a:rPr lang="en-AU" b="1" dirty="0"/>
              <a:t>Questions</a:t>
            </a:r>
            <a:r>
              <a:rPr lang="en-AU" dirty="0"/>
              <a:t>: </a:t>
            </a:r>
            <a:r>
              <a:rPr lang="en-AU" dirty="0">
                <a:solidFill>
                  <a:srgbClr val="63C8C8"/>
                </a:solidFill>
              </a:rPr>
              <a:t>(Promote the PRESENTER not the Business)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Typically, </a:t>
            </a:r>
            <a:r>
              <a:rPr lang="en-AU" b="1" dirty="0" err="1"/>
              <a:t>Approx</a:t>
            </a:r>
            <a:r>
              <a:rPr lang="en-AU" b="1" dirty="0"/>
              <a:t> 50% Show-up </a:t>
            </a:r>
            <a:r>
              <a:rPr lang="en-AU" dirty="0">
                <a:solidFill>
                  <a:srgbClr val="63C8C8"/>
                </a:solidFill>
              </a:rPr>
              <a:t>(This is Normal)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>
                <a:solidFill>
                  <a:srgbClr val="F1732B"/>
                </a:solidFill>
              </a:rPr>
              <a:t>HAVE FUN</a:t>
            </a:r>
          </a:p>
        </p:txBody>
      </p:sp>
      <p:pic>
        <p:nvPicPr>
          <p:cNvPr id="6" name="Graphic 5" descr="Lights On outline">
            <a:extLst>
              <a:ext uri="{FF2B5EF4-FFF2-40B4-BE49-F238E27FC236}">
                <a16:creationId xmlns:a16="http://schemas.microsoft.com/office/drawing/2014/main" id="{52B9D9F4-55A3-3192-11BB-620657751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4698" y="1606127"/>
            <a:ext cx="831273" cy="831273"/>
          </a:xfrm>
          <a:prstGeom prst="rect">
            <a:avLst/>
          </a:prstGeom>
        </p:spPr>
      </p:pic>
      <p:pic>
        <p:nvPicPr>
          <p:cNvPr id="8" name="Graphic 7" descr="Envelope outline">
            <a:extLst>
              <a:ext uri="{FF2B5EF4-FFF2-40B4-BE49-F238E27FC236}">
                <a16:creationId xmlns:a16="http://schemas.microsoft.com/office/drawing/2014/main" id="{7E56E1D6-910D-561E-BBC1-C072C7B4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9441" y="961004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72D2-B64D-ACA1-4680-46D48E7D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1965"/>
            <a:ext cx="11853092" cy="16052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800" b="1" dirty="0"/>
            </a:br>
            <a:r>
              <a:rPr lang="en-US" sz="3200" b="1" dirty="0">
                <a:solidFill>
                  <a:srgbClr val="63C8C8"/>
                </a:solidFill>
              </a:rPr>
              <a:t>"Piquing Interest" </a:t>
            </a:r>
            <a:r>
              <a:rPr lang="en-US" sz="3200" dirty="0">
                <a:solidFill>
                  <a:schemeClr val="tx2"/>
                </a:solidFill>
              </a:rPr>
              <a:t>Examples</a:t>
            </a:r>
            <a:endParaRPr lang="en-AU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5328-C58A-FF13-EEEF-91B4C56451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3" y="1862989"/>
            <a:ext cx="6677514" cy="3448197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Do you look at other ways of making money?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looking at something outside of what you are currently doing?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diversifying your income?</a:t>
            </a:r>
          </a:p>
        </p:txBody>
      </p:sp>
      <p:sp>
        <p:nvSpPr>
          <p:cNvPr id="6" name="SAMPLE INVITING SCRIPTS…">
            <a:extLst>
              <a:ext uri="{FF2B5EF4-FFF2-40B4-BE49-F238E27FC236}">
                <a16:creationId xmlns:a16="http://schemas.microsoft.com/office/drawing/2014/main" id="{3E51A6CF-32CE-FE97-A84A-B87203E2DE58}"/>
              </a:ext>
            </a:extLst>
          </p:cNvPr>
          <p:cNvSpPr txBox="1"/>
          <p:nvPr/>
        </p:nvSpPr>
        <p:spPr>
          <a:xfrm>
            <a:off x="0" y="547754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Helvetica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DDFF7F-7490-5988-8BF8-7AB048B1C86F}"/>
              </a:ext>
            </a:extLst>
          </p:cNvPr>
          <p:cNvGrpSpPr/>
          <p:nvPr/>
        </p:nvGrpSpPr>
        <p:grpSpPr>
          <a:xfrm>
            <a:off x="7974708" y="1853587"/>
            <a:ext cx="2997720" cy="3015903"/>
            <a:chOff x="8107330" y="2040768"/>
            <a:chExt cx="2997720" cy="3015903"/>
          </a:xfrm>
        </p:grpSpPr>
        <p:pic>
          <p:nvPicPr>
            <p:cNvPr id="11" name="apples.png" descr="apples.png">
              <a:extLst>
                <a:ext uri="{FF2B5EF4-FFF2-40B4-BE49-F238E27FC236}">
                  <a16:creationId xmlns:a16="http://schemas.microsoft.com/office/drawing/2014/main" id="{BD2D6A94-860C-A0AF-9C60-2ED5C906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196" y="2040768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2" name="Yes">
              <a:extLst>
                <a:ext uri="{FF2B5EF4-FFF2-40B4-BE49-F238E27FC236}">
                  <a16:creationId xmlns:a16="http://schemas.microsoft.com/office/drawing/2014/main" id="{721A6030-A68F-793B-77A3-861A3E38E743}"/>
                </a:ext>
              </a:extLst>
            </p:cNvPr>
            <p:cNvSpPr txBox="1"/>
            <p:nvPr/>
          </p:nvSpPr>
          <p:spPr>
            <a:xfrm>
              <a:off x="8107330" y="2400385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>
                  <a:latin typeface="Helvetica" pitchFamily="2" charset="0"/>
                </a:rPr>
                <a:t>Yes</a:t>
              </a:r>
            </a:p>
          </p:txBody>
        </p:sp>
        <p:sp>
          <p:nvSpPr>
            <p:cNvPr id="13" name="Questions">
              <a:extLst>
                <a:ext uri="{FF2B5EF4-FFF2-40B4-BE49-F238E27FC236}">
                  <a16:creationId xmlns:a16="http://schemas.microsoft.com/office/drawing/2014/main" id="{1874BF23-5C93-8C9C-3F17-ACE76A7818F1}"/>
                </a:ext>
              </a:extLst>
            </p:cNvPr>
            <p:cNvSpPr txBox="1"/>
            <p:nvPr/>
          </p:nvSpPr>
          <p:spPr>
            <a:xfrm>
              <a:off x="8985649" y="2400385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dirty="0">
                  <a:latin typeface="Helvetica" pitchFamily="2" charset="0"/>
                </a:rPr>
                <a:t> Maybe</a:t>
              </a:r>
              <a:endParaRPr sz="1600" dirty="0">
                <a:latin typeface="Helvetica" pitchFamily="2" charset="0"/>
              </a:endParaRPr>
            </a:p>
          </p:txBody>
        </p:sp>
        <p:sp>
          <p:nvSpPr>
            <p:cNvPr id="14" name="No">
              <a:extLst>
                <a:ext uri="{FF2B5EF4-FFF2-40B4-BE49-F238E27FC236}">
                  <a16:creationId xmlns:a16="http://schemas.microsoft.com/office/drawing/2014/main" id="{C4FB20FB-D005-C629-9F20-47C1DF40A1E7}"/>
                </a:ext>
              </a:extLst>
            </p:cNvPr>
            <p:cNvSpPr txBox="1"/>
            <p:nvPr/>
          </p:nvSpPr>
          <p:spPr>
            <a:xfrm>
              <a:off x="9983137" y="2401411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dirty="0">
                  <a:latin typeface="Helvetica" pitchFamily="2" charset="0"/>
                </a:rPr>
                <a:t>No</a:t>
              </a:r>
            </a:p>
          </p:txBody>
        </p:sp>
        <p:pic>
          <p:nvPicPr>
            <p:cNvPr id="15" name="apples.png" descr="apples.png">
              <a:extLst>
                <a:ext uri="{FF2B5EF4-FFF2-40B4-BE49-F238E27FC236}">
                  <a16:creationId xmlns:a16="http://schemas.microsoft.com/office/drawing/2014/main" id="{4DAD9965-6D19-4409-B21A-BF2D4FC52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6241" y="3110734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6" name="Yes">
              <a:extLst>
                <a:ext uri="{FF2B5EF4-FFF2-40B4-BE49-F238E27FC236}">
                  <a16:creationId xmlns:a16="http://schemas.microsoft.com/office/drawing/2014/main" id="{5809D1C4-ACEA-0492-1FC5-A261AED729D8}"/>
                </a:ext>
              </a:extLst>
            </p:cNvPr>
            <p:cNvSpPr txBox="1"/>
            <p:nvPr/>
          </p:nvSpPr>
          <p:spPr>
            <a:xfrm>
              <a:off x="8107330" y="3470351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>
                  <a:latin typeface="Helvetica" pitchFamily="2" charset="0"/>
                </a:rPr>
                <a:t>Yes</a:t>
              </a:r>
            </a:p>
          </p:txBody>
        </p:sp>
        <p:sp>
          <p:nvSpPr>
            <p:cNvPr id="17" name="Questions">
              <a:extLst>
                <a:ext uri="{FF2B5EF4-FFF2-40B4-BE49-F238E27FC236}">
                  <a16:creationId xmlns:a16="http://schemas.microsoft.com/office/drawing/2014/main" id="{0582EFAA-1AF8-7038-97B1-B4D109A4C5CB}"/>
                </a:ext>
              </a:extLst>
            </p:cNvPr>
            <p:cNvSpPr txBox="1"/>
            <p:nvPr/>
          </p:nvSpPr>
          <p:spPr>
            <a:xfrm>
              <a:off x="8991694" y="3470351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>
                  <a:latin typeface="Helvetica" pitchFamily="2" charset="0"/>
                </a:rPr>
                <a:t> Maybe</a:t>
              </a:r>
              <a:endParaRPr sz="1600">
                <a:latin typeface="Helvetica" pitchFamily="2" charset="0"/>
              </a:endParaRPr>
            </a:p>
          </p:txBody>
        </p:sp>
        <p:sp>
          <p:nvSpPr>
            <p:cNvPr id="18" name="No">
              <a:extLst>
                <a:ext uri="{FF2B5EF4-FFF2-40B4-BE49-F238E27FC236}">
                  <a16:creationId xmlns:a16="http://schemas.microsoft.com/office/drawing/2014/main" id="{440AA746-CD65-9F76-4268-24917C92FF6C}"/>
                </a:ext>
              </a:extLst>
            </p:cNvPr>
            <p:cNvSpPr txBox="1"/>
            <p:nvPr/>
          </p:nvSpPr>
          <p:spPr>
            <a:xfrm>
              <a:off x="9989181" y="3471377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>
                  <a:latin typeface="Helvetica" pitchFamily="2" charset="0"/>
                </a:rPr>
                <a:t>No</a:t>
              </a:r>
            </a:p>
          </p:txBody>
        </p:sp>
        <p:pic>
          <p:nvPicPr>
            <p:cNvPr id="19" name="apples.png" descr="apples.png">
              <a:extLst>
                <a:ext uri="{FF2B5EF4-FFF2-40B4-BE49-F238E27FC236}">
                  <a16:creationId xmlns:a16="http://schemas.microsoft.com/office/drawing/2014/main" id="{EA6414A2-6CA6-2012-2FCA-5983C0186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4808" y="4157902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0" name="Yes">
              <a:extLst>
                <a:ext uri="{FF2B5EF4-FFF2-40B4-BE49-F238E27FC236}">
                  <a16:creationId xmlns:a16="http://schemas.microsoft.com/office/drawing/2014/main" id="{6064BA33-9213-4430-1563-B4F70A2CFD7C}"/>
                </a:ext>
              </a:extLst>
            </p:cNvPr>
            <p:cNvSpPr txBox="1"/>
            <p:nvPr/>
          </p:nvSpPr>
          <p:spPr>
            <a:xfrm>
              <a:off x="8107330" y="4517519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>
                  <a:latin typeface="Helvetica" pitchFamily="2" charset="0"/>
                </a:rPr>
                <a:t>Yes</a:t>
              </a:r>
            </a:p>
          </p:txBody>
        </p:sp>
        <p:sp>
          <p:nvSpPr>
            <p:cNvPr id="21" name="Questions">
              <a:extLst>
                <a:ext uri="{FF2B5EF4-FFF2-40B4-BE49-F238E27FC236}">
                  <a16:creationId xmlns:a16="http://schemas.microsoft.com/office/drawing/2014/main" id="{D0D0868E-7E3D-9201-6EE8-89806AB4FF8F}"/>
                </a:ext>
              </a:extLst>
            </p:cNvPr>
            <p:cNvSpPr txBox="1"/>
            <p:nvPr/>
          </p:nvSpPr>
          <p:spPr>
            <a:xfrm>
              <a:off x="9010261" y="4517519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>
                  <a:latin typeface="Helvetica" pitchFamily="2" charset="0"/>
                </a:rPr>
                <a:t> Maybe</a:t>
              </a:r>
              <a:endParaRPr sz="1600">
                <a:latin typeface="Helvetica" pitchFamily="2" charset="0"/>
              </a:endParaRPr>
            </a:p>
          </p:txBody>
        </p:sp>
        <p:sp>
          <p:nvSpPr>
            <p:cNvPr id="22" name="No">
              <a:extLst>
                <a:ext uri="{FF2B5EF4-FFF2-40B4-BE49-F238E27FC236}">
                  <a16:creationId xmlns:a16="http://schemas.microsoft.com/office/drawing/2014/main" id="{40B77574-FA8C-AA9C-114A-39EA4C586F82}"/>
                </a:ext>
              </a:extLst>
            </p:cNvPr>
            <p:cNvSpPr txBox="1"/>
            <p:nvPr/>
          </p:nvSpPr>
          <p:spPr>
            <a:xfrm>
              <a:off x="10007748" y="4518545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>
                  <a:latin typeface="Helvetica" pitchFamily="2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6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376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rgbClr val="63C8C8"/>
                </a:solidFill>
              </a:rPr>
              <a:t>“Opinion Approach”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2" y="2722261"/>
            <a:ext cx="6197358" cy="2258252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/>
              <a:t>“Great I would love to get your </a:t>
            </a:r>
            <a:r>
              <a:rPr lang="en-US" sz="4000" i="1" dirty="0">
                <a:solidFill>
                  <a:srgbClr val="63C8C8"/>
                </a:solidFill>
              </a:rPr>
              <a:t>OPINION</a:t>
            </a:r>
            <a:r>
              <a:rPr lang="en-US" sz="4000" i="1" dirty="0"/>
              <a:t> on something…”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D7D0D8-4D1F-1932-B7F4-DA0DB87A3439}"/>
              </a:ext>
            </a:extLst>
          </p:cNvPr>
          <p:cNvGrpSpPr/>
          <p:nvPr/>
        </p:nvGrpSpPr>
        <p:grpSpPr>
          <a:xfrm>
            <a:off x="6890226" y="2868802"/>
            <a:ext cx="4073754" cy="1315888"/>
            <a:chOff x="4768260" y="4516118"/>
            <a:chExt cx="4073754" cy="1315888"/>
          </a:xfrm>
        </p:grpSpPr>
        <p:pic>
          <p:nvPicPr>
            <p:cNvPr id="26" name="apples.png" descr="apples.png">
              <a:extLst>
                <a:ext uri="{FF2B5EF4-FFF2-40B4-BE49-F238E27FC236}">
                  <a16:creationId xmlns:a16="http://schemas.microsoft.com/office/drawing/2014/main" id="{6C2A741F-3494-28A8-5AD5-517C5FF4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931" y="4516118"/>
              <a:ext cx="3875956" cy="1315888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7" name="Yes">
              <a:extLst>
                <a:ext uri="{FF2B5EF4-FFF2-40B4-BE49-F238E27FC236}">
                  <a16:creationId xmlns:a16="http://schemas.microsoft.com/office/drawing/2014/main" id="{C9E34093-752A-9DB4-4F51-13E45A3DB623}"/>
                </a:ext>
              </a:extLst>
            </p:cNvPr>
            <p:cNvSpPr txBox="1"/>
            <p:nvPr/>
          </p:nvSpPr>
          <p:spPr>
            <a:xfrm>
              <a:off x="4768260" y="5089059"/>
              <a:ext cx="1327740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dirty="0">
                  <a:latin typeface="Helvetica" pitchFamily="2" charset="0"/>
                </a:rPr>
                <a:t>Yes</a:t>
              </a:r>
            </a:p>
          </p:txBody>
        </p:sp>
        <p:sp>
          <p:nvSpPr>
            <p:cNvPr id="28" name="Questions">
              <a:extLst>
                <a:ext uri="{FF2B5EF4-FFF2-40B4-BE49-F238E27FC236}">
                  <a16:creationId xmlns:a16="http://schemas.microsoft.com/office/drawing/2014/main" id="{45B15B4C-0B78-FCBD-47F5-C69D66F93AA6}"/>
                </a:ext>
              </a:extLst>
            </p:cNvPr>
            <p:cNvSpPr txBox="1"/>
            <p:nvPr/>
          </p:nvSpPr>
          <p:spPr>
            <a:xfrm>
              <a:off x="6067349" y="5089059"/>
              <a:ext cx="1444027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Helvetica" pitchFamily="2" charset="0"/>
                </a:rPr>
                <a:t> Maybe</a:t>
              </a:r>
              <a:endParaRPr sz="2000" dirty="0">
                <a:latin typeface="Helvetica" pitchFamily="2" charset="0"/>
              </a:endParaRPr>
            </a:p>
          </p:txBody>
        </p:sp>
        <p:sp>
          <p:nvSpPr>
            <p:cNvPr id="29" name="No">
              <a:extLst>
                <a:ext uri="{FF2B5EF4-FFF2-40B4-BE49-F238E27FC236}">
                  <a16:creationId xmlns:a16="http://schemas.microsoft.com/office/drawing/2014/main" id="{56226AC7-9E97-CB52-718F-87DB33BFF0AA}"/>
                </a:ext>
              </a:extLst>
            </p:cNvPr>
            <p:cNvSpPr txBox="1"/>
            <p:nvPr/>
          </p:nvSpPr>
          <p:spPr>
            <a:xfrm>
              <a:off x="7514279" y="5089059"/>
              <a:ext cx="1327735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dirty="0">
                  <a:latin typeface="Helvetica" pitchFamily="2" charset="0"/>
                </a:rPr>
                <a:t>No</a:t>
              </a:r>
            </a:p>
          </p:txBody>
        </p:sp>
      </p:grpSp>
      <p:sp>
        <p:nvSpPr>
          <p:cNvPr id="31" name="SAMPLE INVITING SCRIPTS…">
            <a:extLst>
              <a:ext uri="{FF2B5EF4-FFF2-40B4-BE49-F238E27FC236}">
                <a16:creationId xmlns:a16="http://schemas.microsoft.com/office/drawing/2014/main" id="{A6B86210-F6F5-241D-3D99-8F0C0F2C2EEC}"/>
              </a:ext>
            </a:extLst>
          </p:cNvPr>
          <p:cNvSpPr txBox="1"/>
          <p:nvPr/>
        </p:nvSpPr>
        <p:spPr>
          <a:xfrm>
            <a:off x="0" y="551441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6370" y="2076256"/>
            <a:ext cx="11579259" cy="4299774"/>
          </a:xfrm>
        </p:spPr>
        <p:txBody>
          <a:bodyPr/>
          <a:lstStyle/>
          <a:p>
            <a:r>
              <a:rPr lang="en-US" i="1" dirty="0"/>
              <a:t>Hello_____, this is_____ do you have a quick minute?</a:t>
            </a:r>
          </a:p>
          <a:p>
            <a:r>
              <a:rPr lang="en-US" i="1" dirty="0"/>
              <a:t>Let me ask you something… </a:t>
            </a:r>
            <a:r>
              <a:rPr lang="en-US" b="1" i="1" dirty="0"/>
              <a:t>Do you look at other ways of making money?</a:t>
            </a:r>
          </a:p>
          <a:p>
            <a:r>
              <a:rPr lang="en-US" i="1" dirty="0"/>
              <a:t>(Share your “WHY”) So I’m always open to other opportunities &amp; I came across something  </a:t>
            </a:r>
          </a:p>
          <a:p>
            <a:r>
              <a:rPr lang="en-US" i="1" dirty="0"/>
              <a:t>I met an individual that is having great success in it &amp; I got (Him/Her) to do a quick</a:t>
            </a:r>
          </a:p>
          <a:p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i="1" dirty="0">
                <a:solidFill>
                  <a:srgbClr val="377BC9"/>
                </a:solidFill>
              </a:rPr>
              <a:t> </a:t>
            </a:r>
            <a:r>
              <a:rPr lang="en-US" i="1" dirty="0"/>
              <a:t>(Day/Time) to show me &amp; a few key people exactly what they’re doing &amp; I would love to get your opinion on it</a:t>
            </a:r>
          </a:p>
          <a:p>
            <a:r>
              <a:rPr lang="en-US" i="1" dirty="0"/>
              <a:t>Can I count you in on joining the Zoom with me &amp; checking it out?</a:t>
            </a:r>
          </a:p>
        </p:txBody>
      </p:sp>
    </p:spTree>
    <p:extLst>
      <p:ext uri="{BB962C8B-B14F-4D97-AF65-F5344CB8AC3E}">
        <p14:creationId xmlns:p14="http://schemas.microsoft.com/office/powerpoint/2010/main" val="18202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13" y="2031224"/>
            <a:ext cx="10847914" cy="429977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YES</a:t>
            </a:r>
          </a:p>
          <a:p>
            <a:r>
              <a:rPr lang="en-US" dirty="0"/>
              <a:t>Great you may receive a call or text from me or someone the day of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dirty="0"/>
              <a:t> as a "Friendly Reminder".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QUESTIONS</a:t>
            </a:r>
          </a:p>
          <a:p>
            <a:r>
              <a:rPr lang="en-US" dirty="0"/>
              <a:t>That's a GREAT Question. I don't have all the details yet &amp; that's exactly why we are doing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.  As I mentioned, </a:t>
            </a:r>
            <a:r>
              <a:rPr lang="en-US" i="1" dirty="0">
                <a:solidFill>
                  <a:srgbClr val="377BC9"/>
                </a:solidFill>
              </a:rPr>
              <a:t>(Expert's Name) </a:t>
            </a:r>
            <a:r>
              <a:rPr lang="en-US" dirty="0"/>
              <a:t>is having great success &amp; </a:t>
            </a:r>
            <a:r>
              <a:rPr lang="en-US" i="1" dirty="0"/>
              <a:t>(He/She) </a:t>
            </a:r>
            <a:r>
              <a:rPr lang="en-US" dirty="0"/>
              <a:t>will explain it and get all our questions answered.</a:t>
            </a:r>
          </a:p>
          <a:p>
            <a:r>
              <a:rPr lang="en-US" dirty="0"/>
              <a:t>I would really love for you to check it out with me and hear what </a:t>
            </a:r>
            <a:r>
              <a:rPr lang="en-US" i="1" dirty="0"/>
              <a:t>(He/She) </a:t>
            </a:r>
            <a:r>
              <a:rPr lang="en-US" dirty="0"/>
              <a:t>has to say. Can I count you in on Joining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4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sz="3600" b="1" dirty="0">
                <a:solidFill>
                  <a:schemeClr val="tx2"/>
                </a:solidFill>
              </a:rPr>
              <a:t>If They Continue Asking </a:t>
            </a:r>
            <a:r>
              <a:rPr lang="en-US" sz="3600" b="1" dirty="0">
                <a:solidFill>
                  <a:srgbClr val="63C8C8"/>
                </a:solidFill>
              </a:rPr>
              <a:t>Questions?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7963" y="1774253"/>
            <a:ext cx="10916958" cy="44535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3C8C8"/>
                </a:solidFill>
              </a:rPr>
              <a:t>It's OK to </a:t>
            </a:r>
            <a:r>
              <a:rPr lang="en-US" b="1" dirty="0">
                <a:solidFill>
                  <a:srgbClr val="63C8C8"/>
                </a:solidFill>
              </a:rPr>
              <a:t>Be New </a:t>
            </a:r>
            <a:r>
              <a:rPr lang="en-US" dirty="0">
                <a:solidFill>
                  <a:srgbClr val="63C8C8"/>
                </a:solidFill>
              </a:rPr>
              <a:t>and say,</a:t>
            </a:r>
          </a:p>
          <a:p>
            <a:pPr marL="0" indent="0">
              <a:buNone/>
            </a:pPr>
            <a:r>
              <a:rPr lang="en-US" dirty="0"/>
              <a:t>"That's a GREAT Question…Again that is exactly what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 is for...”</a:t>
            </a:r>
          </a:p>
          <a:p>
            <a:pPr marL="0" indent="0">
              <a:buNone/>
            </a:pPr>
            <a:r>
              <a:rPr lang="en-US" dirty="0"/>
              <a:t>All I know is that it deals with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ESSENTIAL SERVICES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NEW TECHNOLOGY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TIMING is PERFECT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NO ONE ELSE is doing 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It's a HUGE OPPORTUNITY!!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I would love to get your opinion; can I count you in on joining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dirty="0"/>
              <a:t>If available, you can </a:t>
            </a:r>
            <a:r>
              <a:rPr lang="en-US" b="1" dirty="0"/>
              <a:t>ALSO</a:t>
            </a:r>
            <a:r>
              <a:rPr lang="en-US" dirty="0"/>
              <a:t> do a </a:t>
            </a:r>
            <a:r>
              <a:rPr lang="en-US" b="1" dirty="0">
                <a:solidFill>
                  <a:srgbClr val="63C8C8"/>
                </a:solidFill>
              </a:rPr>
              <a:t>3-Way Call </a:t>
            </a:r>
            <a:r>
              <a:rPr lang="en-US" dirty="0"/>
              <a:t>with your </a:t>
            </a:r>
            <a:r>
              <a:rPr lang="en-US" b="1" dirty="0"/>
              <a:t>expert</a:t>
            </a:r>
            <a:r>
              <a:rPr lang="en-US" dirty="0"/>
              <a:t>.</a:t>
            </a:r>
          </a:p>
        </p:txBody>
      </p:sp>
      <p:pic>
        <p:nvPicPr>
          <p:cNvPr id="4" name="Graphic 3" descr="Checkbox Checked outline">
            <a:extLst>
              <a:ext uri="{FF2B5EF4-FFF2-40B4-BE49-F238E27FC236}">
                <a16:creationId xmlns:a16="http://schemas.microsoft.com/office/drawing/2014/main" id="{F642742C-8B63-60A1-A610-44B8D98E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1564428"/>
            <a:ext cx="914400" cy="914400"/>
          </a:xfrm>
          <a:prstGeom prst="rect">
            <a:avLst/>
          </a:prstGeom>
        </p:spPr>
      </p:pic>
      <p:pic>
        <p:nvPicPr>
          <p:cNvPr id="5" name="Graphic 4" descr="Checkbox Checked outline">
            <a:extLst>
              <a:ext uri="{FF2B5EF4-FFF2-40B4-BE49-F238E27FC236}">
                <a16:creationId xmlns:a16="http://schemas.microsoft.com/office/drawing/2014/main" id="{6E6271EA-81C7-5169-011A-E5F2963F1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2583953"/>
            <a:ext cx="914400" cy="914400"/>
          </a:xfrm>
          <a:prstGeom prst="rect">
            <a:avLst/>
          </a:prstGeom>
        </p:spPr>
      </p:pic>
      <p:pic>
        <p:nvPicPr>
          <p:cNvPr id="6" name="Graphic 5" descr="Checkbox Checked outline">
            <a:extLst>
              <a:ext uri="{FF2B5EF4-FFF2-40B4-BE49-F238E27FC236}">
                <a16:creationId xmlns:a16="http://schemas.microsoft.com/office/drawing/2014/main" id="{1DF79B57-42B8-3781-E5C3-4CFA11EF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54728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91016"/>
            <a:ext cx="11853092" cy="23034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After Presentation</a:t>
            </a:r>
            <a:br>
              <a:rPr lang="en-US" b="1" dirty="0"/>
            </a:br>
            <a:br>
              <a:rPr lang="en-US" sz="1400" b="1" dirty="0"/>
            </a:br>
            <a:r>
              <a:rPr lang="en-AU" sz="3600" dirty="0">
                <a:solidFill>
                  <a:schemeClr val="tx2"/>
                </a:solidFill>
              </a:rPr>
              <a:t>Sorting After Presentation</a:t>
            </a:r>
            <a:br>
              <a:rPr lang="en-AU" sz="3600" dirty="0">
                <a:solidFill>
                  <a:schemeClr val="tx2"/>
                </a:solidFill>
              </a:rPr>
            </a:br>
            <a:br>
              <a:rPr lang="en-AU" sz="1600" dirty="0">
                <a:solidFill>
                  <a:srgbClr val="63C8C8"/>
                </a:solidFill>
              </a:rPr>
            </a:br>
            <a:r>
              <a:rPr lang="en-AU" sz="3600" b="1" dirty="0">
                <a:solidFill>
                  <a:srgbClr val="63C8C8"/>
                </a:solidFill>
              </a:rPr>
              <a:t>ARE YOU READY TO GET STARTED?</a:t>
            </a:r>
            <a:endParaRPr lang="en-AU" b="1" dirty="0">
              <a:solidFill>
                <a:srgbClr val="63C8C8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5AC5AC-FEF9-83F9-2F69-C65269086A5F}"/>
              </a:ext>
            </a:extLst>
          </p:cNvPr>
          <p:cNvGrpSpPr/>
          <p:nvPr/>
        </p:nvGrpSpPr>
        <p:grpSpPr>
          <a:xfrm>
            <a:off x="1054000" y="2784071"/>
            <a:ext cx="2603599" cy="2692009"/>
            <a:chOff x="1054001" y="2710331"/>
            <a:chExt cx="2603599" cy="2692009"/>
          </a:xfrm>
        </p:grpSpPr>
        <p:sp>
          <p:nvSpPr>
            <p:cNvPr id="14" name="Rectangular Callout 13">
              <a:extLst>
                <a:ext uri="{FF2B5EF4-FFF2-40B4-BE49-F238E27FC236}">
                  <a16:creationId xmlns:a16="http://schemas.microsoft.com/office/drawing/2014/main" id="{3DA6B7F7-4C85-77A5-4416-4FB0D329ED57}"/>
                </a:ext>
              </a:extLst>
            </p:cNvPr>
            <p:cNvSpPr/>
            <p:nvPr/>
          </p:nvSpPr>
          <p:spPr>
            <a:xfrm>
              <a:off x="10540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Helvetica" pitchFamily="2" charset="0"/>
                </a:rPr>
                <a:t>Promote </a:t>
              </a:r>
              <a:r>
                <a:rPr lang="en-AU" sz="1800" b="1" dirty="0">
                  <a:latin typeface="Helvetica" pitchFamily="2" charset="0"/>
                </a:rPr>
                <a:t>CORE </a:t>
              </a:r>
              <a:r>
                <a:rPr lang="en-AU" sz="1800" dirty="0">
                  <a:latin typeface="Helvetica" pitchFamily="2" charset="0"/>
                </a:rPr>
                <a:t>Training!</a:t>
              </a:r>
              <a:endParaRPr lang="en-AU" sz="1800" b="1" dirty="0">
                <a:latin typeface="Helvetica" pitchFamily="2" charset="0"/>
              </a:endParaRPr>
            </a:p>
          </p:txBody>
        </p:sp>
        <p:sp>
          <p:nvSpPr>
            <p:cNvPr id="12" name="Rectangular Callout 11">
              <a:extLst>
                <a:ext uri="{FF2B5EF4-FFF2-40B4-BE49-F238E27FC236}">
                  <a16:creationId xmlns:a16="http://schemas.microsoft.com/office/drawing/2014/main" id="{A6AF778B-D052-F57F-09AB-594BB23C5CDB}"/>
                </a:ext>
              </a:extLst>
            </p:cNvPr>
            <p:cNvSpPr/>
            <p:nvPr/>
          </p:nvSpPr>
          <p:spPr>
            <a:xfrm>
              <a:off x="10540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Helvetica" pitchFamily="2" charset="0"/>
                </a:rPr>
                <a:t>Sign up as an </a:t>
              </a:r>
              <a:r>
                <a:rPr lang="en-AU" sz="1800" b="1" dirty="0">
                  <a:latin typeface="Helvetica" pitchFamily="2" charset="0"/>
                </a:rPr>
                <a:t>IBO</a:t>
              </a:r>
            </a:p>
          </p:txBody>
        </p:sp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A50BC1D8-525D-FFAE-D78E-A6C8A7FCD09E}"/>
                </a:ext>
              </a:extLst>
            </p:cNvPr>
            <p:cNvSpPr/>
            <p:nvPr/>
          </p:nvSpPr>
          <p:spPr>
            <a:xfrm>
              <a:off x="10540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Helvetica" pitchFamily="2" charset="0"/>
                </a:rPr>
                <a:t>YES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D78C25-A8FC-DBB3-EF24-99A1487B7E84}"/>
              </a:ext>
            </a:extLst>
          </p:cNvPr>
          <p:cNvGrpSpPr/>
          <p:nvPr/>
        </p:nvGrpSpPr>
        <p:grpSpPr>
          <a:xfrm>
            <a:off x="4794201" y="2788718"/>
            <a:ext cx="2603599" cy="2692009"/>
            <a:chOff x="4794201" y="2714978"/>
            <a:chExt cx="2603599" cy="2692009"/>
          </a:xfrm>
        </p:grpSpPr>
        <p:sp>
          <p:nvSpPr>
            <p:cNvPr id="21" name="Rectangular Callout 20">
              <a:extLst>
                <a:ext uri="{FF2B5EF4-FFF2-40B4-BE49-F238E27FC236}">
                  <a16:creationId xmlns:a16="http://schemas.microsoft.com/office/drawing/2014/main" id="{F7D667AF-EFEA-37B0-B160-015C513E10E9}"/>
                </a:ext>
              </a:extLst>
            </p:cNvPr>
            <p:cNvSpPr/>
            <p:nvPr/>
          </p:nvSpPr>
          <p:spPr>
            <a:xfrm>
              <a:off x="4794201" y="4650515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Helvetica" pitchFamily="2" charset="0"/>
                </a:rPr>
                <a:t>Promote </a:t>
              </a:r>
              <a:r>
                <a:rPr lang="en-AU" sz="1800" b="1" dirty="0">
                  <a:latin typeface="Helvetica" pitchFamily="2" charset="0"/>
                </a:rPr>
                <a:t>CORE </a:t>
              </a:r>
              <a:r>
                <a:rPr lang="en-AU" sz="1800" dirty="0">
                  <a:latin typeface="Helvetica" pitchFamily="2" charset="0"/>
                </a:rPr>
                <a:t>Training!</a:t>
              </a:r>
              <a:endParaRPr lang="en-AU" sz="1800" b="1" dirty="0">
                <a:latin typeface="Helvetica" pitchFamily="2" charset="0"/>
              </a:endParaRPr>
            </a:p>
          </p:txBody>
        </p:sp>
        <p:sp>
          <p:nvSpPr>
            <p:cNvPr id="22" name="Rectangular Callout 21">
              <a:extLst>
                <a:ext uri="{FF2B5EF4-FFF2-40B4-BE49-F238E27FC236}">
                  <a16:creationId xmlns:a16="http://schemas.microsoft.com/office/drawing/2014/main" id="{1DF4164B-721D-9BD2-617E-898E394E764E}"/>
                </a:ext>
              </a:extLst>
            </p:cNvPr>
            <p:cNvSpPr/>
            <p:nvPr/>
          </p:nvSpPr>
          <p:spPr>
            <a:xfrm>
              <a:off x="4794201" y="3682746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Helvetica" pitchFamily="2" charset="0"/>
                </a:rPr>
                <a:t>That's a GREAT Question!</a:t>
              </a:r>
              <a:endParaRPr lang="en-AU" sz="1800" b="1" dirty="0">
                <a:latin typeface="Helvetica" pitchFamily="2" charset="0"/>
              </a:endParaRPr>
            </a:p>
          </p:txBody>
        </p:sp>
        <p:sp>
          <p:nvSpPr>
            <p:cNvPr id="23" name="Rectangular Callout 22">
              <a:extLst>
                <a:ext uri="{FF2B5EF4-FFF2-40B4-BE49-F238E27FC236}">
                  <a16:creationId xmlns:a16="http://schemas.microsoft.com/office/drawing/2014/main" id="{0396D6E7-5D6F-15A8-817E-348FD7C926C5}"/>
                </a:ext>
              </a:extLst>
            </p:cNvPr>
            <p:cNvSpPr/>
            <p:nvPr/>
          </p:nvSpPr>
          <p:spPr>
            <a:xfrm>
              <a:off x="4794201" y="2714978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72000" rtlCol="0" anchor="ctr"/>
            <a:lstStyle/>
            <a:p>
              <a:pPr algn="ctr"/>
              <a:r>
                <a:rPr lang="en-AU" sz="2400" dirty="0">
                  <a:latin typeface="Helvetica" pitchFamily="2" charset="0"/>
                </a:rPr>
                <a:t>QUESTIONS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178886-1810-DEDD-D79E-C7193AFD6EC5}"/>
              </a:ext>
            </a:extLst>
          </p:cNvPr>
          <p:cNvGrpSpPr/>
          <p:nvPr/>
        </p:nvGrpSpPr>
        <p:grpSpPr>
          <a:xfrm>
            <a:off x="8534401" y="2784071"/>
            <a:ext cx="2603599" cy="2692009"/>
            <a:chOff x="8534401" y="2710331"/>
            <a:chExt cx="2603599" cy="2692009"/>
          </a:xfrm>
        </p:grpSpPr>
        <p:sp>
          <p:nvSpPr>
            <p:cNvPr id="24" name="Rectangular Callout 23">
              <a:extLst>
                <a:ext uri="{FF2B5EF4-FFF2-40B4-BE49-F238E27FC236}">
                  <a16:creationId xmlns:a16="http://schemas.microsoft.com/office/drawing/2014/main" id="{564EF8D2-2377-5D7A-7C0C-1419E34B2CDD}"/>
                </a:ext>
              </a:extLst>
            </p:cNvPr>
            <p:cNvSpPr/>
            <p:nvPr/>
          </p:nvSpPr>
          <p:spPr>
            <a:xfrm>
              <a:off x="85344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Helvetica" pitchFamily="2" charset="0"/>
                </a:rPr>
                <a:t>Ask them to be a CUSTOMER!</a:t>
              </a:r>
              <a:endParaRPr lang="en-AU" sz="1800" b="1" dirty="0">
                <a:latin typeface="Helvetica" pitchFamily="2" charset="0"/>
              </a:endParaRPr>
            </a:p>
          </p:txBody>
        </p:sp>
        <p:sp>
          <p:nvSpPr>
            <p:cNvPr id="25" name="Rectangular Callout 24">
              <a:extLst>
                <a:ext uri="{FF2B5EF4-FFF2-40B4-BE49-F238E27FC236}">
                  <a16:creationId xmlns:a16="http://schemas.microsoft.com/office/drawing/2014/main" id="{9049DB70-BE43-8C80-D31E-F75FB9912774}"/>
                </a:ext>
              </a:extLst>
            </p:cNvPr>
            <p:cNvSpPr/>
            <p:nvPr/>
          </p:nvSpPr>
          <p:spPr>
            <a:xfrm>
              <a:off x="85344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ctr"/>
            <a:lstStyle/>
            <a:p>
              <a:pPr algn="ctr" defTabSz="825500"/>
              <a:r>
                <a:rPr lang="en-AU" dirty="0">
                  <a:solidFill>
                    <a:srgbClr val="FFFFFF"/>
                  </a:solidFill>
                  <a:latin typeface="Helvetica" pitchFamily="2" charset="0"/>
                </a:rPr>
                <a:t>Thank them!</a:t>
              </a:r>
            </a:p>
          </p:txBody>
        </p:sp>
        <p:sp>
          <p:nvSpPr>
            <p:cNvPr id="26" name="Rectangular Callout 25">
              <a:extLst>
                <a:ext uri="{FF2B5EF4-FFF2-40B4-BE49-F238E27FC236}">
                  <a16:creationId xmlns:a16="http://schemas.microsoft.com/office/drawing/2014/main" id="{BD4E5DBB-71D7-0589-E425-F5ED1F3328A3}"/>
                </a:ext>
              </a:extLst>
            </p:cNvPr>
            <p:cNvSpPr/>
            <p:nvPr/>
          </p:nvSpPr>
          <p:spPr>
            <a:xfrm>
              <a:off x="85344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Helvetica" pitchFamily="2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2" y="1676107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377BC9"/>
                </a:solidFill>
              </a:rPr>
              <a:t>Get your prospects involved in training</a:t>
            </a:r>
            <a:br>
              <a:rPr lang="en-US" dirty="0"/>
            </a:br>
            <a:r>
              <a:rPr lang="en-US" b="1" dirty="0">
                <a:solidFill>
                  <a:srgbClr val="63C8C8"/>
                </a:solidFill>
              </a:rPr>
              <a:t>Your success depends on it! </a:t>
            </a:r>
            <a:endParaRPr lang="en-AU" sz="3200" b="1" i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5" y="3477859"/>
            <a:ext cx="10309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77BC9"/>
                </a:solidFill>
                <a:latin typeface="Helvetica" pitchFamily="2" charset="0"/>
              </a:rPr>
              <a:t>How to answer most questions:</a:t>
            </a:r>
            <a:br>
              <a:rPr lang="en-US" sz="3200" dirty="0">
                <a:solidFill>
                  <a:srgbClr val="377BC9"/>
                </a:solidFill>
                <a:latin typeface="Helvetica" pitchFamily="2" charset="0"/>
              </a:rPr>
            </a:b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That's a great question, idea, </a:t>
            </a:r>
            <a:r>
              <a:rPr lang="en-US" sz="3200" dirty="0" err="1">
                <a:solidFill>
                  <a:schemeClr val="tx2"/>
                </a:solidFill>
                <a:latin typeface="Helvetica" pitchFamily="2" charset="0"/>
              </a:rPr>
              <a:t>etc</a:t>
            </a: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… </a:t>
            </a:r>
            <a:br>
              <a:rPr lang="en-US" sz="3200" dirty="0">
                <a:solidFill>
                  <a:schemeClr val="tx2"/>
                </a:solidFill>
                <a:latin typeface="Helvetica" pitchFamily="2" charset="0"/>
              </a:rPr>
            </a:br>
            <a:r>
              <a:rPr lang="en-US" sz="3200" dirty="0">
                <a:solidFill>
                  <a:schemeClr val="tx2"/>
                </a:solidFill>
                <a:latin typeface="Helvetica" pitchFamily="2" charset="0"/>
              </a:rPr>
              <a:t>All of that will be covered in the training.</a:t>
            </a:r>
            <a:endParaRPr lang="en-AU" sz="3200" dirty="0">
              <a:latin typeface="Helvetica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BBCBBBF-F44B-550C-9198-FA9B90CEFC88}"/>
              </a:ext>
            </a:extLst>
          </p:cNvPr>
          <p:cNvSpPr txBox="1">
            <a:spLocks/>
          </p:cNvSpPr>
          <p:nvPr/>
        </p:nvSpPr>
        <p:spPr>
          <a:xfrm>
            <a:off x="285421" y="1214253"/>
            <a:ext cx="11853092" cy="461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After the Presentation</a:t>
            </a:r>
            <a:endParaRPr lang="en-AU" sz="3200" b="1" i="1" dirty="0">
              <a:solidFill>
                <a:schemeClr val="tx2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15795A5-DCF7-A628-D835-207C7C4FF4EE}"/>
              </a:ext>
            </a:extLst>
          </p:cNvPr>
          <p:cNvSpPr txBox="1">
            <a:spLocks/>
          </p:cNvSpPr>
          <p:nvPr/>
        </p:nvSpPr>
        <p:spPr>
          <a:xfrm>
            <a:off x="169454" y="194056"/>
            <a:ext cx="11853092" cy="720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After Presentation</a:t>
            </a:r>
            <a:endParaRPr lang="en-AU" b="1" dirty="0">
              <a:solidFill>
                <a:srgbClr val="63C8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3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5842"/>
            <a:ext cx="11853092" cy="10889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Meeting Etiquette</a:t>
            </a:r>
            <a:endParaRPr lang="en-AU" b="1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94" y="1279113"/>
            <a:ext cx="5850124" cy="429977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377BC9"/>
                </a:solidFill>
              </a:rPr>
              <a:t>Meeting Etiquette</a:t>
            </a:r>
          </a:p>
          <a:p>
            <a:r>
              <a:rPr lang="en-US" sz="2000" b="1" dirty="0"/>
              <a:t>Make sure you &amp; your guests are on time  </a:t>
            </a:r>
          </a:p>
          <a:p>
            <a:r>
              <a:rPr lang="en-US" sz="2000" b="1" dirty="0"/>
              <a:t>Avoid distractions, dress presentable</a:t>
            </a:r>
          </a:p>
          <a:p>
            <a:r>
              <a:rPr lang="en-US" sz="2000" b="1" dirty="0"/>
              <a:t>Host welcome the guests </a:t>
            </a:r>
            <a:r>
              <a:rPr lang="en-US" sz="2000" dirty="0"/>
              <a:t>as they come on</a:t>
            </a:r>
          </a:p>
          <a:p>
            <a:r>
              <a:rPr lang="en-US" sz="2000" dirty="0">
                <a:solidFill>
                  <a:srgbClr val="63C8C8"/>
                </a:solidFill>
              </a:rPr>
              <a:t>Right before presentation begins…</a:t>
            </a:r>
            <a:br>
              <a:rPr lang="en-US" sz="2000" dirty="0">
                <a:solidFill>
                  <a:srgbClr val="63C8C8"/>
                </a:solidFill>
              </a:rPr>
            </a:br>
            <a:r>
              <a:rPr lang="en-US" sz="2000" dirty="0"/>
              <a:t>Host ask guests: silence cell phone and hold all questions until the end</a:t>
            </a:r>
          </a:p>
          <a:p>
            <a:r>
              <a:rPr lang="en-US" sz="2000" b="1" dirty="0"/>
              <a:t>Host introduce the speaker </a:t>
            </a:r>
            <a:r>
              <a:rPr lang="en-US" sz="2000" dirty="0"/>
              <a:t>and be upbeat and positive the entire time</a:t>
            </a:r>
          </a:p>
          <a:p>
            <a:r>
              <a:rPr lang="en-US" sz="2000" b="1" dirty="0"/>
              <a:t>Participate &amp; support the presenter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2F0AB6-31F1-B35D-F832-F0D2CA792ED6}"/>
              </a:ext>
            </a:extLst>
          </p:cNvPr>
          <p:cNvSpPr txBox="1">
            <a:spLocks/>
          </p:cNvSpPr>
          <p:nvPr/>
        </p:nvSpPr>
        <p:spPr>
          <a:xfrm>
            <a:off x="7015052" y="1279113"/>
            <a:ext cx="5124189" cy="4299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377BC9"/>
                </a:solidFill>
              </a:rPr>
              <a:t>ZOOM Etiquette</a:t>
            </a:r>
          </a:p>
          <a:p>
            <a:r>
              <a:rPr lang="en-US" sz="2000" b="1" dirty="0"/>
              <a:t>Mute yourself</a:t>
            </a:r>
          </a:p>
          <a:p>
            <a:r>
              <a:rPr lang="en-US" sz="2000" b="1" dirty="0"/>
              <a:t>Turn on your Camera</a:t>
            </a:r>
          </a:p>
          <a:p>
            <a:r>
              <a:rPr lang="en-US" sz="2000" b="1" dirty="0"/>
              <a:t>Be aware you're on Camera</a:t>
            </a:r>
          </a:p>
          <a:p>
            <a:r>
              <a:rPr lang="en-US" sz="2000" b="1" dirty="0"/>
              <a:t>No Eating</a:t>
            </a:r>
          </a:p>
          <a:p>
            <a:r>
              <a:rPr lang="en-US" sz="2000" b="1" dirty="0"/>
              <a:t>Raise Hand to Speak</a:t>
            </a:r>
          </a:p>
          <a:p>
            <a:r>
              <a:rPr lang="en-US" sz="2000" b="1" dirty="0"/>
              <a:t>Be Respectful</a:t>
            </a:r>
          </a:p>
        </p:txBody>
      </p:sp>
      <p:sp>
        <p:nvSpPr>
          <p:cNvPr id="5" name="SAMPLE INVITING SCRIPTS…">
            <a:extLst>
              <a:ext uri="{FF2B5EF4-FFF2-40B4-BE49-F238E27FC236}">
                <a16:creationId xmlns:a16="http://schemas.microsoft.com/office/drawing/2014/main" id="{DD559790-BF61-D42E-0A56-52FA01DB49CB}"/>
              </a:ext>
            </a:extLst>
          </p:cNvPr>
          <p:cNvSpPr txBox="1"/>
          <p:nvPr/>
        </p:nvSpPr>
        <p:spPr>
          <a:xfrm>
            <a:off x="0" y="5578887"/>
            <a:ext cx="11168244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rgbClr val="63C8C8"/>
                </a:solidFill>
                <a:latin typeface="Helvetica" pitchFamily="2" charset="0"/>
                <a:ea typeface="Helvetica Light"/>
                <a:cs typeface="Helvetica Light"/>
                <a:sym typeface="Helvetica Light"/>
              </a:rPr>
              <a:t>KEEP IT PROFESSIONAL &amp; </a:t>
            </a:r>
            <a:r>
              <a:rPr lang="en-US" sz="4000" b="1" spc="-52" dirty="0">
                <a:solidFill>
                  <a:srgbClr val="F1732B"/>
                </a:solidFill>
                <a:latin typeface="Helvetica" pitchFamily="2" charset="0"/>
                <a:ea typeface="Helvetica Light"/>
                <a:cs typeface="Helvetica Light"/>
                <a:sym typeface="Helvetica Light"/>
              </a:rPr>
              <a:t>HAVE FUN</a:t>
            </a:r>
            <a:endParaRPr sz="4000" b="1" dirty="0">
              <a:solidFill>
                <a:srgbClr val="F1732B"/>
              </a:solidFill>
              <a:latin typeface="Helvetica" pitchFamily="2" charset="0"/>
            </a:endParaRPr>
          </a:p>
        </p:txBody>
      </p:sp>
      <p:pic>
        <p:nvPicPr>
          <p:cNvPr id="7" name="Graphic 6" descr="Dance outline">
            <a:extLst>
              <a:ext uri="{FF2B5EF4-FFF2-40B4-BE49-F238E27FC236}">
                <a16:creationId xmlns:a16="http://schemas.microsoft.com/office/drawing/2014/main" id="{757CF83E-5EF3-3EC1-96B8-517FBB7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2438" y="5147905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ACN Core Values</a:t>
            </a:r>
            <a:endParaRPr lang="en-A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3E973-04BE-FEAF-0FDC-F4A216805262}"/>
              </a:ext>
            </a:extLst>
          </p:cNvPr>
          <p:cNvGrpSpPr/>
          <p:nvPr/>
        </p:nvGrpSpPr>
        <p:grpSpPr>
          <a:xfrm>
            <a:off x="8963249" y="1298038"/>
            <a:ext cx="2047420" cy="2068364"/>
            <a:chOff x="1518834" y="1672860"/>
            <a:chExt cx="3642914" cy="36801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4DEAE1-98D2-BB8F-A625-7944E2691660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393AC8-79D5-B303-89A9-18C605F352A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7128F3-F454-A075-B55A-5FA59CDC09CC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FC0609-A4A8-E737-D609-7CBFD5C40410}"/>
              </a:ext>
            </a:extLst>
          </p:cNvPr>
          <p:cNvGrpSpPr/>
          <p:nvPr/>
        </p:nvGrpSpPr>
        <p:grpSpPr>
          <a:xfrm>
            <a:off x="4988447" y="1298038"/>
            <a:ext cx="2047420" cy="2068364"/>
            <a:chOff x="1518834" y="1672860"/>
            <a:chExt cx="3642914" cy="368017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662F76-48D9-3485-C12B-8A423096C9AB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40FF111-1F41-F365-BF81-F7D2EC1AAE3B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F46D01-DDD2-D7C7-DB62-99D7FE20E0A7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509754-C90F-50F2-7476-8B52F0FB9F8A}"/>
              </a:ext>
            </a:extLst>
          </p:cNvPr>
          <p:cNvGrpSpPr/>
          <p:nvPr/>
        </p:nvGrpSpPr>
        <p:grpSpPr>
          <a:xfrm>
            <a:off x="1165281" y="1298038"/>
            <a:ext cx="2047420" cy="2068364"/>
            <a:chOff x="672422" y="1383340"/>
            <a:chExt cx="2997628" cy="302829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421469-7652-DF3C-EF70-74D8DDA2076A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63C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399927-DF15-DEF5-80A5-E317D4E59681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A08D17-42C2-6AA8-8771-0800803947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F07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Helvetica" pitchFamily="2" charset="0"/>
              </a:endParaRPr>
            </a:p>
          </p:txBody>
        </p:sp>
      </p:grp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CA4FA32-1972-CC83-1B4D-BCA27377FAFC}"/>
              </a:ext>
            </a:extLst>
          </p:cNvPr>
          <p:cNvSpPr txBox="1">
            <a:spLocks noChangeAspect="1"/>
          </p:cNvSpPr>
          <p:nvPr/>
        </p:nvSpPr>
        <p:spPr>
          <a:xfrm>
            <a:off x="1540258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1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692CE42-6829-A021-B39E-A0517384B691}"/>
              </a:ext>
            </a:extLst>
          </p:cNvPr>
          <p:cNvSpPr txBox="1">
            <a:spLocks noChangeAspect="1"/>
          </p:cNvSpPr>
          <p:nvPr/>
        </p:nvSpPr>
        <p:spPr>
          <a:xfrm>
            <a:off x="5363424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EB35ACC-5C81-FD7F-99FC-642CFC824EE2}"/>
              </a:ext>
            </a:extLst>
          </p:cNvPr>
          <p:cNvSpPr txBox="1">
            <a:spLocks noChangeAspect="1"/>
          </p:cNvSpPr>
          <p:nvPr/>
        </p:nvSpPr>
        <p:spPr>
          <a:xfrm>
            <a:off x="9352117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C7E7C9-892C-FCA4-0210-4301A11D5C88}"/>
              </a:ext>
            </a:extLst>
          </p:cNvPr>
          <p:cNvSpPr txBox="1"/>
          <p:nvPr/>
        </p:nvSpPr>
        <p:spPr>
          <a:xfrm>
            <a:off x="1285532" y="2393819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HONESTY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F052C0-E1F3-4624-DFD3-3BDC745D461B}"/>
              </a:ext>
            </a:extLst>
          </p:cNvPr>
          <p:cNvSpPr txBox="1"/>
          <p:nvPr/>
        </p:nvSpPr>
        <p:spPr>
          <a:xfrm>
            <a:off x="5105241" y="2395080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spcBef>
                <a:spcPts val="2000"/>
              </a:spcBef>
              <a:spcAft>
                <a:spcPct val="0"/>
              </a:spcAft>
              <a:buClr>
                <a:srgbClr val="9DE61E"/>
              </a:buClr>
              <a:buNone/>
              <a:defRPr/>
            </a:pPr>
            <a:r>
              <a:rPr lang="en-AU" sz="1800" spc="0" dirty="0">
                <a:solidFill>
                  <a:schemeClr val="bg1"/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INTEGRITY</a:t>
            </a:r>
            <a:endParaRPr lang="en-AU" sz="1400" spc="0" dirty="0">
              <a:solidFill>
                <a:schemeClr val="bg1"/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6826F-C5EA-FD1A-5062-A2160C8AC180}"/>
              </a:ext>
            </a:extLst>
          </p:cNvPr>
          <p:cNvSpPr txBox="1"/>
          <p:nvPr/>
        </p:nvSpPr>
        <p:spPr>
          <a:xfrm>
            <a:off x="9118857" y="2394558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AU" sz="1800" dirty="0">
                <a:solidFill>
                  <a:schemeClr val="bg1"/>
                </a:solidFill>
                <a:latin typeface="Helvetica" pitchFamily="2" charset="0"/>
              </a:rPr>
              <a:t>CREDIBILITY</a:t>
            </a:r>
            <a:endParaRPr lang="en-US" sz="14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781235" y="3580063"/>
            <a:ext cx="56106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377BC9"/>
                </a:solidFill>
                <a:latin typeface="Helvetica" pitchFamily="2" charset="0"/>
              </a:rPr>
              <a:t>Company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8C8"/>
                </a:solidFill>
                <a:latin typeface="Helvetica" pitchFamily="2" charset="0"/>
              </a:rPr>
              <a:t>Protecting the integrity </a:t>
            </a:r>
            <a:r>
              <a:rPr lang="en-AU" dirty="0">
                <a:solidFill>
                  <a:schemeClr val="tx2"/>
                </a:solidFill>
                <a:latin typeface="Helvetica" pitchFamily="2" charset="0"/>
              </a:rPr>
              <a:t>of the ACN Business Opportunity and the rights of Independent Business Owners and the customer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8C8"/>
                </a:solidFill>
                <a:latin typeface="Helvetica" pitchFamily="2" charset="0"/>
              </a:rPr>
              <a:t>Honesty, integrity, and credibility </a:t>
            </a:r>
            <a:r>
              <a:rPr lang="en-AU" dirty="0">
                <a:solidFill>
                  <a:schemeClr val="tx2"/>
                </a:solidFill>
                <a:latin typeface="Helvetica" pitchFamily="2" charset="0"/>
              </a:rPr>
              <a:t>underpin everything we do at ACN and why your understanding and application of ACN’s core values matter.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681DBD-AEB9-61C4-74FE-89043EB0AE33}"/>
              </a:ext>
            </a:extLst>
          </p:cNvPr>
          <p:cNvSpPr txBox="1"/>
          <p:nvPr/>
        </p:nvSpPr>
        <p:spPr>
          <a:xfrm>
            <a:off x="6993041" y="3580063"/>
            <a:ext cx="45325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377BC9"/>
                </a:solidFill>
                <a:latin typeface="Helvetica" pitchFamily="2" charset="0"/>
              </a:rPr>
              <a:t>Your Responsibilities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Represent and pursue the ACN Opportunity in an </a:t>
            </a:r>
            <a:r>
              <a:rPr lang="en-AU" sz="1800" dirty="0">
                <a:solidFill>
                  <a:srgbClr val="63C8C8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ethical and professional </a:t>
            </a:r>
            <a:r>
              <a:rPr lang="en-AU" sz="1800" dirty="0">
                <a:solidFill>
                  <a:schemeClr val="tx2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manner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Provide customers with </a:t>
            </a:r>
            <a:r>
              <a:rPr lang="en-AU" sz="1800" dirty="0">
                <a:solidFill>
                  <a:srgbClr val="63C8C8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truthful and accurate information</a:t>
            </a:r>
            <a:r>
              <a:rPr lang="en-AU" sz="1800" dirty="0">
                <a:solidFill>
                  <a:schemeClr val="tx2"/>
                </a:solidFill>
                <a:latin typeface="Helvetica" pitchFamily="2" charset="0"/>
                <a:ea typeface="MS PGothic" pitchFamily="34" charset="-128"/>
                <a:cs typeface="Arial" panose="020B0604020202020204" pitchFamily="34" charset="0"/>
              </a:rPr>
              <a:t> regarding ACN’s products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262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575020" y="845598"/>
            <a:ext cx="11422322" cy="2583402"/>
            <a:chOff x="575020" y="3515996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575020" y="3515996"/>
              <a:ext cx="11422322" cy="2583402"/>
            </a:xfrm>
            <a:prstGeom prst="rect">
              <a:avLst/>
            </a:prstGeom>
            <a:solidFill>
              <a:srgbClr val="63C8C8">
                <a:alpha val="96000"/>
              </a:srgbClr>
            </a:solidFill>
            <a:ln w="12700">
              <a:noFill/>
              <a:miter lim="400000"/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841528" y="4070225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962081" y="4282796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Helvetica" pitchFamily="2" charset="0"/>
                </a:rPr>
                <a:t>PROMOTING TRAINING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0A79-BCB0-F80C-D515-92E25C34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Events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817B1-90BE-D628-82DA-D4E71424CE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585" y="1555871"/>
            <a:ext cx="11469961" cy="374625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200" b="1" dirty="0">
                <a:solidFill>
                  <a:srgbClr val="63C8C8"/>
                </a:solidFill>
              </a:rPr>
              <a:t>What are Events?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Personal &amp; Team Presentations &amp;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Leadership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 &amp; Product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b="1" dirty="0"/>
              <a:t>ACN COMPANY TRAINING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7072-0B19-3A8D-6D40-BAF92BEE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42" y="1683474"/>
            <a:ext cx="3629840" cy="607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DC7128-1028-8F4F-0DCB-8764BEC7F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5"/>
          <a:stretch/>
        </p:blipFill>
        <p:spPr>
          <a:xfrm>
            <a:off x="7647942" y="2627797"/>
            <a:ext cx="3871161" cy="12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0" y="1107118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63C8C8"/>
                </a:solidFill>
              </a:rPr>
              <a:t>Why Promote Events?</a:t>
            </a:r>
            <a:endParaRPr lang="en-AU" sz="8000" b="1" i="1" dirty="0">
              <a:solidFill>
                <a:srgbClr val="002B5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4" y="3723915"/>
            <a:ext cx="10309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77BC9"/>
                </a:solidFill>
                <a:latin typeface="Helvetica" pitchFamily="2" charset="0"/>
              </a:rPr>
              <a:t>Events help you build your team </a:t>
            </a:r>
            <a:br>
              <a:rPr lang="en-US" sz="4400" b="1" dirty="0">
                <a:solidFill>
                  <a:srgbClr val="377BC9"/>
                </a:solidFill>
                <a:latin typeface="Helvetica" pitchFamily="2" charset="0"/>
              </a:rPr>
            </a:br>
            <a:r>
              <a:rPr lang="en-US" sz="4400" b="1" dirty="0">
                <a:solidFill>
                  <a:srgbClr val="377BC9"/>
                </a:solidFill>
                <a:latin typeface="Helvetica" pitchFamily="2" charset="0"/>
              </a:rPr>
              <a:t>more effectively than working alone!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437C34-8533-A9BE-E9A3-D45080F0CB25}"/>
              </a:ext>
            </a:extLst>
          </p:cNvPr>
          <p:cNvSpPr txBox="1">
            <a:spLocks/>
          </p:cNvSpPr>
          <p:nvPr/>
        </p:nvSpPr>
        <p:spPr>
          <a:xfrm>
            <a:off x="169454" y="118834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Promoting Events – </a:t>
            </a:r>
            <a:r>
              <a:rPr lang="en-US" b="1" dirty="0"/>
              <a:t>Value in Events</a:t>
            </a:r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089A34-4FDE-E527-99A0-FBAEB860C56A}"/>
              </a:ext>
            </a:extLst>
          </p:cNvPr>
          <p:cNvSpPr txBox="1">
            <a:spLocks/>
          </p:cNvSpPr>
          <p:nvPr/>
        </p:nvSpPr>
        <p:spPr>
          <a:xfrm>
            <a:off x="338908" y="2154254"/>
            <a:ext cx="11853092" cy="1569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1800" b="1" dirty="0">
                <a:solidFill>
                  <a:srgbClr val="63C8C8"/>
                </a:solidFill>
              </a:rPr>
            </a:br>
            <a:r>
              <a:rPr lang="en-US" sz="8000" b="1" dirty="0">
                <a:solidFill>
                  <a:srgbClr val="002B52"/>
                </a:solidFill>
              </a:rPr>
              <a:t>VISION &amp; BELIEF</a:t>
            </a:r>
            <a:endParaRPr lang="en-AU" sz="8000" b="1" i="1" dirty="0">
              <a:solidFill>
                <a:srgbClr val="002B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474F3EA-9300-A846-C8B4-47DCE5CEA6E3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chemeClr val="tx2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193F2C-1B95-925C-7ABA-3AA9776B2B18}"/>
              </a:ext>
            </a:extLst>
          </p:cNvPr>
          <p:cNvSpPr txBox="1">
            <a:spLocks/>
          </p:cNvSpPr>
          <p:nvPr/>
        </p:nvSpPr>
        <p:spPr>
          <a:xfrm>
            <a:off x="229610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Promoting Events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1634144"/>
            <a:ext cx="5520813" cy="3468347"/>
          </a:xfrm>
          <a:prstGeom prst="rect">
            <a:avLst/>
          </a:prstGeom>
          <a:solidFill>
            <a:srgbClr val="63C8C8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2028633"/>
            <a:ext cx="5520813" cy="26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spc="0" dirty="0">
                <a:solidFill>
                  <a:schemeClr val="bg1"/>
                </a:solidFill>
                <a:latin typeface="Helvetica" pitchFamily="2" charset="0"/>
              </a:rPr>
              <a:t>How to Promote: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Training Event highlight videos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Promote the Speakers / Trainers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Helvetica" pitchFamily="2" charset="0"/>
              </a:rPr>
              <a:t>Testimonials (tell stories, value)</a:t>
            </a:r>
            <a:endParaRPr lang="en-AU" sz="2000" b="1" spc="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BA3C31-8E73-A5A4-04A6-07816DF9B2EB}"/>
              </a:ext>
            </a:extLst>
          </p:cNvPr>
          <p:cNvGrpSpPr/>
          <p:nvPr/>
        </p:nvGrpSpPr>
        <p:grpSpPr>
          <a:xfrm>
            <a:off x="445292" y="2291069"/>
            <a:ext cx="5709944" cy="1596633"/>
            <a:chOff x="385282" y="2563402"/>
            <a:chExt cx="4710704" cy="1317222"/>
          </a:xfrm>
        </p:grpSpPr>
        <p:sp>
          <p:nvSpPr>
            <p:cNvPr id="3" name="Snip Same Side Corner Rectangle 2">
              <a:extLst>
                <a:ext uri="{FF2B5EF4-FFF2-40B4-BE49-F238E27FC236}">
                  <a16:creationId xmlns:a16="http://schemas.microsoft.com/office/drawing/2014/main" id="{0D6F1419-3602-D579-C654-B0C09C6C2C40}"/>
                </a:ext>
              </a:extLst>
            </p:cNvPr>
            <p:cNvSpPr/>
            <p:nvPr/>
          </p:nvSpPr>
          <p:spPr>
            <a:xfrm rot="16200000">
              <a:off x="1777612" y="1171072"/>
              <a:ext cx="1317222" cy="4101881"/>
            </a:xfrm>
            <a:prstGeom prst="snip2SameRect">
              <a:avLst>
                <a:gd name="adj1" fmla="val 32971"/>
                <a:gd name="adj2" fmla="val 0"/>
              </a:avLst>
            </a:prstGeom>
            <a:solidFill>
              <a:srgbClr val="FEBF1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latin typeface="Helvetica" pitchFamily="2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60A2E3-89C0-156C-B777-3872F4A3C500}"/>
                </a:ext>
              </a:extLst>
            </p:cNvPr>
            <p:cNvSpPr/>
            <p:nvPr/>
          </p:nvSpPr>
          <p:spPr>
            <a:xfrm>
              <a:off x="513710" y="3156735"/>
              <a:ext cx="164386" cy="16438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latin typeface="Helvetica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E4A381E-1B25-85ED-59B7-BF2C8C63FB85}"/>
                </a:ext>
              </a:extLst>
            </p:cNvPr>
            <p:cNvSpPr txBox="1"/>
            <p:nvPr/>
          </p:nvSpPr>
          <p:spPr>
            <a:xfrm>
              <a:off x="806525" y="2798807"/>
              <a:ext cx="4289461" cy="854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GB" sz="2400" dirty="0">
                  <a:solidFill>
                    <a:schemeClr val="bg1"/>
                  </a:solidFill>
                  <a:latin typeface="Helvetica" pitchFamily="2" charset="0"/>
                </a:rPr>
                <a:t>Standard Pricing: </a:t>
              </a:r>
              <a:r>
                <a:rPr lang="en-GB" sz="2400" strike="sngStrike" dirty="0">
                  <a:solidFill>
                    <a:srgbClr val="C00000"/>
                  </a:solidFill>
                  <a:latin typeface="Helvetica" pitchFamily="2" charset="0"/>
                </a:rPr>
                <a:t>$149</a:t>
              </a:r>
              <a:br>
                <a:rPr lang="en-GB" sz="2400" strike="sngStrike" dirty="0">
                  <a:solidFill>
                    <a:schemeClr val="bg1"/>
                  </a:solidFill>
                  <a:latin typeface="Helvetica" pitchFamily="2" charset="0"/>
                </a:rPr>
              </a:br>
              <a:r>
                <a:rPr lang="en-GB" sz="3733" b="1" i="1" dirty="0">
                  <a:solidFill>
                    <a:schemeClr val="bg1"/>
                  </a:solidFill>
                  <a:latin typeface="Helvetica" pitchFamily="2" charset="0"/>
                </a:rPr>
                <a:t>Early Bird Special</a:t>
              </a:r>
              <a:endParaRPr lang="en-GB" sz="1467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D388DC-B4F3-410F-425D-215E6AEB2E65}"/>
              </a:ext>
            </a:extLst>
          </p:cNvPr>
          <p:cNvGrpSpPr/>
          <p:nvPr/>
        </p:nvGrpSpPr>
        <p:grpSpPr>
          <a:xfrm>
            <a:off x="5507458" y="2291068"/>
            <a:ext cx="1637641" cy="1596633"/>
            <a:chOff x="4333132" y="2563401"/>
            <a:chExt cx="1351054" cy="13172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6BF5D6-6E68-D4FE-C5DB-AE92A15FEDB2}"/>
                </a:ext>
              </a:extLst>
            </p:cNvPr>
            <p:cNvSpPr/>
            <p:nvPr/>
          </p:nvSpPr>
          <p:spPr>
            <a:xfrm>
              <a:off x="4333132" y="2563401"/>
              <a:ext cx="1351054" cy="131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EBF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>
                <a:latin typeface="Helvetica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80D792-22DC-9596-8D0D-C76E259BC457}"/>
                </a:ext>
              </a:extLst>
            </p:cNvPr>
            <p:cNvSpPr txBox="1"/>
            <p:nvPr/>
          </p:nvSpPr>
          <p:spPr>
            <a:xfrm>
              <a:off x="4333132" y="2738745"/>
              <a:ext cx="1351054" cy="1007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GB" sz="6667" baseline="30000" dirty="0">
                  <a:solidFill>
                    <a:srgbClr val="330C00"/>
                  </a:solidFill>
                  <a:latin typeface="Helvetica Light" panose="020B0403020202020204" pitchFamily="34" charset="0"/>
                </a:rPr>
                <a:t>$</a:t>
              </a:r>
              <a:r>
                <a:rPr lang="en-GB" sz="7333" b="1" dirty="0">
                  <a:solidFill>
                    <a:srgbClr val="330C00"/>
                  </a:solidFill>
                  <a:latin typeface="Helvetica" pitchFamily="2" charset="0"/>
                </a:rPr>
                <a:t>99</a:t>
              </a:r>
              <a:endParaRPr lang="en-AU" sz="7333" b="1" dirty="0">
                <a:solidFill>
                  <a:srgbClr val="330C00"/>
                </a:solidFill>
                <a:latin typeface="Helvetica" pitchFamily="2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E5C9B2-C991-6971-7311-EB8F588098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3" b="913"/>
          <a:stretch/>
        </p:blipFill>
        <p:spPr>
          <a:xfrm>
            <a:off x="7235287" y="2653779"/>
            <a:ext cx="2269295" cy="2227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73A56E-0335-C1C0-49BC-D95917F05B29}"/>
              </a:ext>
            </a:extLst>
          </p:cNvPr>
          <p:cNvSpPr txBox="1"/>
          <p:nvPr/>
        </p:nvSpPr>
        <p:spPr>
          <a:xfrm>
            <a:off x="7235287" y="2270107"/>
            <a:ext cx="2269295" cy="400110"/>
          </a:xfrm>
          <a:prstGeom prst="rect">
            <a:avLst/>
          </a:prstGeom>
          <a:solidFill>
            <a:srgbClr val="330C00"/>
          </a:solidFill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000" b="1" i="1" dirty="0">
                <a:solidFill>
                  <a:schemeClr val="bg1"/>
                </a:solidFill>
                <a:latin typeface="Helvetica" pitchFamily="2" charset="0"/>
              </a:rPr>
              <a:t>REGISTER NOW</a:t>
            </a:r>
            <a:endParaRPr lang="en-GB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3EF64BF0-1D59-F180-8CBA-4367E33B27B5}"/>
              </a:ext>
            </a:extLst>
          </p:cNvPr>
          <p:cNvSpPr/>
          <p:nvPr/>
        </p:nvSpPr>
        <p:spPr>
          <a:xfrm flipH="1" flipV="1">
            <a:off x="1003496" y="3986230"/>
            <a:ext cx="6141601" cy="668765"/>
          </a:xfrm>
          <a:custGeom>
            <a:avLst/>
            <a:gdLst>
              <a:gd name="connsiteX0" fmla="*/ 0 w 1400417"/>
              <a:gd name="connsiteY0" fmla="*/ 0 h 872455"/>
              <a:gd name="connsiteX1" fmla="*/ 964190 w 1400417"/>
              <a:gd name="connsiteY1" fmla="*/ 0 h 872455"/>
              <a:gd name="connsiteX2" fmla="*/ 1400417 w 1400417"/>
              <a:gd name="connsiteY2" fmla="*/ 436228 h 872455"/>
              <a:gd name="connsiteX3" fmla="*/ 1400417 w 1400417"/>
              <a:gd name="connsiteY3" fmla="*/ 872455 h 872455"/>
              <a:gd name="connsiteX4" fmla="*/ 0 w 1400417"/>
              <a:gd name="connsiteY4" fmla="*/ 872455 h 872455"/>
              <a:gd name="connsiteX5" fmla="*/ 0 w 1400417"/>
              <a:gd name="connsiteY5" fmla="*/ 0 h 872455"/>
              <a:gd name="connsiteX0" fmla="*/ 0 w 1433973"/>
              <a:gd name="connsiteY0" fmla="*/ 0 h 906011"/>
              <a:gd name="connsiteX1" fmla="*/ 964190 w 1433973"/>
              <a:gd name="connsiteY1" fmla="*/ 0 h 906011"/>
              <a:gd name="connsiteX2" fmla="*/ 1433973 w 1433973"/>
              <a:gd name="connsiteY2" fmla="*/ 906011 h 906011"/>
              <a:gd name="connsiteX3" fmla="*/ 1400417 w 1433973"/>
              <a:gd name="connsiteY3" fmla="*/ 872455 h 906011"/>
              <a:gd name="connsiteX4" fmla="*/ 0 w 1433973"/>
              <a:gd name="connsiteY4" fmla="*/ 872455 h 906011"/>
              <a:gd name="connsiteX5" fmla="*/ 0 w 1433973"/>
              <a:gd name="connsiteY5" fmla="*/ 0 h 906011"/>
              <a:gd name="connsiteX0" fmla="*/ 0 w 1433973"/>
              <a:gd name="connsiteY0" fmla="*/ 0 h 906011"/>
              <a:gd name="connsiteX1" fmla="*/ 1254440 w 1433973"/>
              <a:gd name="connsiteY1" fmla="*/ 0 h 906011"/>
              <a:gd name="connsiteX2" fmla="*/ 1433973 w 1433973"/>
              <a:gd name="connsiteY2" fmla="*/ 906011 h 906011"/>
              <a:gd name="connsiteX3" fmla="*/ 1400417 w 1433973"/>
              <a:gd name="connsiteY3" fmla="*/ 872455 h 906011"/>
              <a:gd name="connsiteX4" fmla="*/ 0 w 1433973"/>
              <a:gd name="connsiteY4" fmla="*/ 872455 h 906011"/>
              <a:gd name="connsiteX5" fmla="*/ 0 w 1433973"/>
              <a:gd name="connsiteY5" fmla="*/ 0 h 906011"/>
              <a:gd name="connsiteX0" fmla="*/ 0 w 1431800"/>
              <a:gd name="connsiteY0" fmla="*/ 0 h 872456"/>
              <a:gd name="connsiteX1" fmla="*/ 1254440 w 1431800"/>
              <a:gd name="connsiteY1" fmla="*/ 0 h 872456"/>
              <a:gd name="connsiteX2" fmla="*/ 1431800 w 1431800"/>
              <a:gd name="connsiteY2" fmla="*/ 863188 h 872456"/>
              <a:gd name="connsiteX3" fmla="*/ 1400417 w 1431800"/>
              <a:gd name="connsiteY3" fmla="*/ 872455 h 872456"/>
              <a:gd name="connsiteX4" fmla="*/ 0 w 1431800"/>
              <a:gd name="connsiteY4" fmla="*/ 872455 h 872456"/>
              <a:gd name="connsiteX5" fmla="*/ 0 w 1431800"/>
              <a:gd name="connsiteY5" fmla="*/ 0 h 872456"/>
              <a:gd name="connsiteX0" fmla="*/ 0 w 1401380"/>
              <a:gd name="connsiteY0" fmla="*/ 0 h 872454"/>
              <a:gd name="connsiteX1" fmla="*/ 1254440 w 1401380"/>
              <a:gd name="connsiteY1" fmla="*/ 0 h 872454"/>
              <a:gd name="connsiteX2" fmla="*/ 1401380 w 1401380"/>
              <a:gd name="connsiteY2" fmla="*/ 869306 h 872454"/>
              <a:gd name="connsiteX3" fmla="*/ 1400417 w 1401380"/>
              <a:gd name="connsiteY3" fmla="*/ 872455 h 872454"/>
              <a:gd name="connsiteX4" fmla="*/ 0 w 1401380"/>
              <a:gd name="connsiteY4" fmla="*/ 872455 h 872454"/>
              <a:gd name="connsiteX5" fmla="*/ 0 w 1401380"/>
              <a:gd name="connsiteY5" fmla="*/ 0 h 872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1380" h="872454">
                <a:moveTo>
                  <a:pt x="0" y="0"/>
                </a:moveTo>
                <a:lnTo>
                  <a:pt x="1254440" y="0"/>
                </a:lnTo>
                <a:lnTo>
                  <a:pt x="1401380" y="869306"/>
                </a:lnTo>
                <a:lnTo>
                  <a:pt x="1400417" y="872455"/>
                </a:lnTo>
                <a:lnTo>
                  <a:pt x="0" y="8724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189EF-C104-5B9F-0DD2-03BF5F2251F0}"/>
              </a:ext>
            </a:extLst>
          </p:cNvPr>
          <p:cNvSpPr txBox="1"/>
          <p:nvPr/>
        </p:nvSpPr>
        <p:spPr>
          <a:xfrm>
            <a:off x="1637989" y="4086256"/>
            <a:ext cx="547159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933" i="1" dirty="0">
                <a:solidFill>
                  <a:srgbClr val="330C00"/>
                </a:solidFill>
                <a:latin typeface="Helvetica" pitchFamily="2" charset="0"/>
              </a:rPr>
              <a:t>PROMO CODE: </a:t>
            </a:r>
            <a:r>
              <a:rPr lang="en-GB" sz="2933" b="1" i="1" dirty="0">
                <a:solidFill>
                  <a:srgbClr val="FFC000"/>
                </a:solidFill>
                <a:latin typeface="Helvetica" pitchFamily="2" charset="0"/>
              </a:rPr>
              <a:t>EARLYBIRD</a:t>
            </a:r>
          </a:p>
        </p:txBody>
      </p:sp>
    </p:spTree>
    <p:extLst>
      <p:ext uri="{BB962C8B-B14F-4D97-AF65-F5344CB8AC3E}">
        <p14:creationId xmlns:p14="http://schemas.microsoft.com/office/powerpoint/2010/main" val="14732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16" y="1480665"/>
            <a:ext cx="11196165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002B52"/>
                </a:solidFill>
              </a:rPr>
              <a:t>At ACN, you're in business for yourself, </a:t>
            </a:r>
            <a:r>
              <a:rPr lang="en-US" sz="4800" b="1" dirty="0">
                <a:solidFill>
                  <a:srgbClr val="63C8C8"/>
                </a:solidFill>
              </a:rPr>
              <a:t>never by yourself.</a:t>
            </a:r>
            <a:endParaRPr lang="en-AU" sz="4800" b="1" i="1" dirty="0">
              <a:solidFill>
                <a:srgbClr val="63C8C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02BD66-C405-BAE6-8763-772E5882D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00" y="571177"/>
            <a:ext cx="2430395" cy="614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105E4-514A-1B77-75F1-9C9B02049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677"/>
          <a:stretch/>
        </p:blipFill>
        <p:spPr>
          <a:xfrm>
            <a:off x="1710176" y="3189931"/>
            <a:ext cx="8549640" cy="339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63C8C8"/>
                </a:solidFill>
                <a:latin typeface="Helvetica" pitchFamily="2" charset="0"/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  <a:latin typeface="Helvetica" pitchFamily="2" charset="0"/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6"/>
            <a:ext cx="5648878" cy="4790161"/>
          </a:xfrm>
          <a:prstGeom prst="rect">
            <a:avLst/>
          </a:prstGeom>
          <a:solidFill>
            <a:srgbClr val="63C8C8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  <a:latin typeface="Helvetica" pitchFamily="2" charset="0"/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Friends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Family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Social Media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Work Associates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Place of Worship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School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Places Where you do Business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  <a:latin typeface="Helvetica" pitchFamily="2" charset="0"/>
              </a:rPr>
              <a:t>Sports/Clubs/Associations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sz="2400" b="1" dirty="0">
                <a:solidFill>
                  <a:schemeClr val="bg1"/>
                </a:solidFill>
                <a:latin typeface="Helvetica" pitchFamily="2" charset="0"/>
              </a:rPr>
              <a:t>Business Owners</a:t>
            </a:r>
          </a:p>
        </p:txBody>
      </p:sp>
    </p:spTree>
    <p:extLst>
      <p:ext uri="{BB962C8B-B14F-4D97-AF65-F5344CB8AC3E}">
        <p14:creationId xmlns:p14="http://schemas.microsoft.com/office/powerpoint/2010/main" val="28080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63C8C8"/>
                </a:solidFill>
                <a:latin typeface="Helvetica" pitchFamily="2" charset="0"/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  <a:latin typeface="Helvetica" pitchFamily="2" charset="0"/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6"/>
            <a:ext cx="5648878" cy="4790161"/>
          </a:xfrm>
          <a:prstGeom prst="rect">
            <a:avLst/>
          </a:prstGeom>
          <a:solidFill>
            <a:srgbClr val="63C8C8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3600" b="1" dirty="0">
                <a:solidFill>
                  <a:schemeClr val="bg1"/>
                </a:solidFill>
                <a:latin typeface="Helvetica" pitchFamily="2" charset="0"/>
              </a:rPr>
              <a:t>Do not pre-judge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AU" sz="3200" b="1" dirty="0">
                <a:solidFill>
                  <a:schemeClr val="bg1"/>
                </a:solidFill>
                <a:latin typeface="Helvetica" pitchFamily="2" charset="0"/>
              </a:rPr>
              <a:t>The truth is...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Helvetica" pitchFamily="2" charset="0"/>
              </a:rPr>
              <a:t>Those you think will, won't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Helvetica" pitchFamily="2" charset="0"/>
              </a:rPr>
              <a:t>Those you think won't, will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Helvetica" pitchFamily="2" charset="0"/>
              </a:rPr>
              <a:t>Those you think can, can't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Helvetica" pitchFamily="2" charset="0"/>
              </a:rPr>
              <a:t>Those you think can't, can</a:t>
            </a:r>
            <a:endParaRPr lang="en-AU" sz="2800" b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4E7BBA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18931</TotalTime>
  <Words>4666</Words>
  <Application>Microsoft Macintosh PowerPoint</Application>
  <PresentationFormat>Widescreen</PresentationFormat>
  <Paragraphs>1180</Paragraphs>
  <Slides>75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7" baseType="lpstr">
      <vt:lpstr>Arial</vt:lpstr>
      <vt:lpstr>Calibri</vt:lpstr>
      <vt:lpstr>Candara</vt:lpstr>
      <vt:lpstr>Helvetica</vt:lpstr>
      <vt:lpstr>Helvetica Light</vt:lpstr>
      <vt:lpstr>Helvetica Neue</vt:lpstr>
      <vt:lpstr>Helvetica Neue Medium</vt:lpstr>
      <vt:lpstr>Helvetica Neue Thin</vt:lpstr>
      <vt:lpstr>Myriad Pro Light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Getting Started</vt:lpstr>
      <vt:lpstr>Mindset for Success! Develop the Right Mental Attitude</vt:lpstr>
      <vt:lpstr>Getting Started/Mindset  KISS:  Keep It Super Simple</vt:lpstr>
      <vt:lpstr>ACN Core Values</vt:lpstr>
      <vt:lpstr>PowerPoint Presentation</vt:lpstr>
      <vt:lpstr>PowerPoint Presentation</vt:lpstr>
      <vt:lpstr>New IBO - Considerations</vt:lpstr>
      <vt:lpstr>We ARE in the SORTING Business NOT in the SELLING Business!</vt:lpstr>
      <vt:lpstr>PowerPoint Presentation</vt:lpstr>
      <vt:lpstr>PowerPoint Presentation</vt:lpstr>
      <vt:lpstr>PowerPoint Presentation</vt:lpstr>
      <vt:lpstr>Compensation Plan</vt:lpstr>
      <vt:lpstr>PowerPoint Presentation</vt:lpstr>
      <vt:lpstr>Compensation Plan – Points System</vt:lpstr>
      <vt:lpstr>Compensation Plan – Personal Residual Income</vt:lpstr>
      <vt:lpstr>Compensation Plan – Personal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Overriding Residual Income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Personal Customer Bonuses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</vt:lpstr>
      <vt:lpstr>NEW IBO FAST START BONUSES</vt:lpstr>
      <vt:lpstr>NEW IBO FAST START BONUSES</vt:lpstr>
      <vt:lpstr>PowerPoint Presentation</vt:lpstr>
      <vt:lpstr>PowerPoint Presentation</vt:lpstr>
      <vt:lpstr>Customer Acquisition Customer Sources</vt:lpstr>
      <vt:lpstr>Customer Acquisition Customer Sources</vt:lpstr>
      <vt:lpstr>Customer Acquisition Customer Source 1</vt:lpstr>
      <vt:lpstr>Customer Acquisition Customer Source 2</vt:lpstr>
      <vt:lpstr>Customer Acquisition Customer Source 3</vt:lpstr>
      <vt:lpstr>Customer Survey</vt:lpstr>
      <vt:lpstr>Customer Script</vt:lpstr>
      <vt:lpstr>PowerPoint Presentation</vt:lpstr>
      <vt:lpstr>Team Building</vt:lpstr>
      <vt:lpstr>PowerPoint Presentation</vt:lpstr>
      <vt:lpstr>Team Building – 3 steps</vt:lpstr>
      <vt:lpstr>Team Building – 3 steps</vt:lpstr>
      <vt:lpstr>Team Building – Using an Expert Presenter</vt:lpstr>
      <vt:lpstr>Team Building – Types of ACN Opportunity Presentations</vt:lpstr>
      <vt:lpstr>Team Building – Schedule your First Presentation &amp; Start Inviting  Host your First Presentation</vt:lpstr>
      <vt:lpstr>Team Building – INVITING</vt:lpstr>
      <vt:lpstr>Team Building – Tips &amp; Expectations  Inviting  Tips &amp; Expectations </vt:lpstr>
      <vt:lpstr>Team Building – Words That Work  "Piquing Interest" Examples</vt:lpstr>
      <vt:lpstr>Team Building – Words That Work  “Opinion Approach”</vt:lpstr>
      <vt:lpstr>Team Building – Words That Work  Inviting:  Words That Work</vt:lpstr>
      <vt:lpstr>Team Building – Words That Work  Inviting:  Words That Work</vt:lpstr>
      <vt:lpstr>Team Building – Words That Work  If They Continue Asking Questions?</vt:lpstr>
      <vt:lpstr>Team Building – After Presentation  Sorting After Presentation  ARE YOU READY TO GET STARTED?</vt:lpstr>
      <vt:lpstr>Get your prospects involved in training Your success depends on it! </vt:lpstr>
      <vt:lpstr>Team Building – Meeting Etiquette</vt:lpstr>
      <vt:lpstr>PowerPoint Presentation</vt:lpstr>
      <vt:lpstr>Promoting Events</vt:lpstr>
      <vt:lpstr>Why Promote Events?</vt:lpstr>
      <vt:lpstr>PowerPoint Presentation</vt:lpstr>
      <vt:lpstr>PowerPoint Presentation</vt:lpstr>
      <vt:lpstr>At ACN, you're in business for yourself, never by yourself.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</dc:creator>
  <cp:lastModifiedBy>Kate Spence</cp:lastModifiedBy>
  <cp:revision>1697</cp:revision>
  <cp:lastPrinted>2019-02-01T12:14:13Z</cp:lastPrinted>
  <dcterms:created xsi:type="dcterms:W3CDTF">2014-10-14T06:21:58Z</dcterms:created>
  <dcterms:modified xsi:type="dcterms:W3CDTF">2024-03-28T00:00:30Z</dcterms:modified>
</cp:coreProperties>
</file>