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g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88" r:id="rId2"/>
  </p:sldMasterIdLst>
  <p:notesMasterIdLst>
    <p:notesMasterId r:id="rId44"/>
  </p:notesMasterIdLst>
  <p:handoutMasterIdLst>
    <p:handoutMasterId r:id="rId45"/>
  </p:handoutMasterIdLst>
  <p:sldIdLst>
    <p:sldId id="4694" r:id="rId3"/>
    <p:sldId id="4705" r:id="rId4"/>
    <p:sldId id="4714" r:id="rId5"/>
    <p:sldId id="4715" r:id="rId6"/>
    <p:sldId id="4717" r:id="rId7"/>
    <p:sldId id="4744" r:id="rId8"/>
    <p:sldId id="2147470917" r:id="rId9"/>
    <p:sldId id="4723" r:id="rId10"/>
    <p:sldId id="2147470918" r:id="rId11"/>
    <p:sldId id="2147470919" r:id="rId12"/>
    <p:sldId id="2147470920" r:id="rId13"/>
    <p:sldId id="4729" r:id="rId14"/>
    <p:sldId id="2147470940" r:id="rId15"/>
    <p:sldId id="2147470924" r:id="rId16"/>
    <p:sldId id="2147470925" r:id="rId17"/>
    <p:sldId id="2147470927" r:id="rId18"/>
    <p:sldId id="2147470928" r:id="rId19"/>
    <p:sldId id="4730" r:id="rId20"/>
    <p:sldId id="2147470921" r:id="rId21"/>
    <p:sldId id="4750" r:id="rId22"/>
    <p:sldId id="2147470941" r:id="rId23"/>
    <p:sldId id="2147470932" r:id="rId24"/>
    <p:sldId id="2147470936" r:id="rId25"/>
    <p:sldId id="2147470933" r:id="rId26"/>
    <p:sldId id="2147470934" r:id="rId27"/>
    <p:sldId id="2147470935" r:id="rId28"/>
    <p:sldId id="4735" r:id="rId29"/>
    <p:sldId id="2147470937" r:id="rId30"/>
    <p:sldId id="2147470956" r:id="rId31"/>
    <p:sldId id="2147470942" r:id="rId32"/>
    <p:sldId id="2147470944" r:id="rId33"/>
    <p:sldId id="2147470946" r:id="rId34"/>
    <p:sldId id="2147470922" r:id="rId35"/>
    <p:sldId id="4736" r:id="rId36"/>
    <p:sldId id="2147470951" r:id="rId37"/>
    <p:sldId id="2147470952" r:id="rId38"/>
    <p:sldId id="2147470957" r:id="rId39"/>
    <p:sldId id="2147470923" r:id="rId40"/>
    <p:sldId id="4739" r:id="rId41"/>
    <p:sldId id="4748" r:id="rId42"/>
    <p:sldId id="2147470959" r:id="rId43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99050E-A5F4-C492-EF63-C9A3AAF415E1}" name="Heliana Nino" initials="HN" userId="S::heliana.nino@acnpacific.com::5a9b85e5-5e35-4597-a6ac-ea714befbfe8" providerId="AD"/>
  <p188:author id="{BE162C14-F047-109B-1ABD-B5710F89E18A}" name="Louie Paterno" initials="LP" userId="S::Louie.Paterno@acnpacific.com::7744fc2c-9de4-42e1-a547-ffd1d53c9e22" providerId="AD"/>
  <p188:author id="{D66EA42B-DA65-0A41-831E-9E0FF51C6690}" name="Ailbhe Cassidy" initials="AC" userId="S::ailbhe.cassidy@acnpacific.com::24455cf4-0c5c-476d-ac2b-b754fc3604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030A0"/>
    <a:srgbClr val="C3A12E"/>
    <a:srgbClr val="8F7521"/>
    <a:srgbClr val="016B76"/>
    <a:srgbClr val="FF0000"/>
    <a:srgbClr val="00447D"/>
    <a:srgbClr val="EF5A45"/>
    <a:srgbClr val="F1732B"/>
    <a:srgbClr val="00B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35" autoAdjust="0"/>
    <p:restoredTop sz="93014" autoAdjust="0"/>
  </p:normalViewPr>
  <p:slideViewPr>
    <p:cSldViewPr snapToGrid="0">
      <p:cViewPr varScale="1">
        <p:scale>
          <a:sx n="84" d="100"/>
          <a:sy n="84" d="100"/>
        </p:scale>
        <p:origin x="200" y="91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9" d="100"/>
        <a:sy n="69" d="100"/>
      </p:scale>
      <p:origin x="0" y="-2560"/>
    </p:cViewPr>
  </p:sorterViewPr>
  <p:notesViewPr>
    <p:cSldViewPr snapToGrid="0">
      <p:cViewPr varScale="1">
        <p:scale>
          <a:sx n="159" d="100"/>
          <a:sy n="159" d="100"/>
        </p:scale>
        <p:origin x="48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svg"/><Relationship Id="rId1" Type="http://schemas.openxmlformats.org/officeDocument/2006/relationships/image" Target="../media/image111.png"/><Relationship Id="rId4" Type="http://schemas.openxmlformats.org/officeDocument/2006/relationships/image" Target="../media/image1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svg"/><Relationship Id="rId1" Type="http://schemas.openxmlformats.org/officeDocument/2006/relationships/image" Target="../media/image111.png"/><Relationship Id="rId4" Type="http://schemas.openxmlformats.org/officeDocument/2006/relationships/image" Target="../media/image1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2DEBC4-A4A1-4127-B41D-C4B1C26C812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AD5B33-48AC-4843-8433-4CE2EE030AB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2800" b="1">
              <a:solidFill>
                <a:schemeClr val="bg1"/>
              </a:solidFill>
            </a:rPr>
            <a:t>SIM Only Plans</a:t>
          </a:r>
          <a:endParaRPr lang="en-US" sz="2800" b="1">
            <a:solidFill>
              <a:schemeClr val="bg1"/>
            </a:solidFill>
          </a:endParaRPr>
        </a:p>
      </dgm:t>
    </dgm:pt>
    <dgm:pt modelId="{DDF9F013-FEE3-4016-8A0B-AFC0FF9B42D9}" type="parTrans" cxnId="{087AD399-B493-47FC-BE84-6A1B4AC0D7B0}">
      <dgm:prSet/>
      <dgm:spPr/>
      <dgm:t>
        <a:bodyPr/>
        <a:lstStyle/>
        <a:p>
          <a:endParaRPr lang="en-US"/>
        </a:p>
      </dgm:t>
    </dgm:pt>
    <dgm:pt modelId="{818BEB80-87FF-4ED4-B754-3D732816726A}" type="sibTrans" cxnId="{087AD399-B493-47FC-BE84-6A1B4AC0D7B0}">
      <dgm:prSet/>
      <dgm:spPr/>
      <dgm:t>
        <a:bodyPr/>
        <a:lstStyle/>
        <a:p>
          <a:endParaRPr lang="en-US"/>
        </a:p>
      </dgm:t>
    </dgm:pt>
    <dgm:pt modelId="{777EFA3F-EF54-44AE-9B3F-0D577D07E6CA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AU" dirty="0">
              <a:solidFill>
                <a:schemeClr val="bg1"/>
              </a:solidFill>
            </a:rPr>
            <a:t>28 Days Plans</a:t>
          </a:r>
          <a:endParaRPr lang="en-US" dirty="0">
            <a:solidFill>
              <a:schemeClr val="bg1"/>
            </a:solidFill>
          </a:endParaRPr>
        </a:p>
      </dgm:t>
    </dgm:pt>
    <dgm:pt modelId="{B181FE21-2B2B-4E17-9E70-4CF20F8DF4FC}" type="parTrans" cxnId="{14511DFB-7D26-4ADD-AFD8-9016A9B9849F}">
      <dgm:prSet/>
      <dgm:spPr/>
      <dgm:t>
        <a:bodyPr/>
        <a:lstStyle/>
        <a:p>
          <a:endParaRPr lang="en-US"/>
        </a:p>
      </dgm:t>
    </dgm:pt>
    <dgm:pt modelId="{F8BE023A-2FBB-47C9-832A-89759165B433}" type="sibTrans" cxnId="{14511DFB-7D26-4ADD-AFD8-9016A9B9849F}">
      <dgm:prSet/>
      <dgm:spPr/>
      <dgm:t>
        <a:bodyPr/>
        <a:lstStyle/>
        <a:p>
          <a:endParaRPr lang="en-US"/>
        </a:p>
      </dgm:t>
    </dgm:pt>
    <dgm:pt modelId="{F1983FA0-C82B-4A52-8551-A34D879F7C9F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AU" dirty="0">
              <a:solidFill>
                <a:schemeClr val="bg1"/>
              </a:solidFill>
            </a:rPr>
            <a:t>12 Month Plans</a:t>
          </a:r>
          <a:endParaRPr lang="en-US" dirty="0">
            <a:solidFill>
              <a:schemeClr val="bg1"/>
            </a:solidFill>
          </a:endParaRPr>
        </a:p>
      </dgm:t>
    </dgm:pt>
    <dgm:pt modelId="{534774D2-E76C-4826-BFD2-469E6FDB0410}" type="parTrans" cxnId="{BB52954A-2871-4235-8C26-23620B9BF4F1}">
      <dgm:prSet/>
      <dgm:spPr/>
      <dgm:t>
        <a:bodyPr/>
        <a:lstStyle/>
        <a:p>
          <a:endParaRPr lang="en-US"/>
        </a:p>
      </dgm:t>
    </dgm:pt>
    <dgm:pt modelId="{EA70070D-B326-4869-B905-D6616DF6AA98}" type="sibTrans" cxnId="{BB52954A-2871-4235-8C26-23620B9BF4F1}">
      <dgm:prSet/>
      <dgm:spPr/>
      <dgm:t>
        <a:bodyPr/>
        <a:lstStyle/>
        <a:p>
          <a:endParaRPr lang="en-US"/>
        </a:p>
      </dgm:t>
    </dgm:pt>
    <dgm:pt modelId="{CEBD9B0D-D7C5-4D37-A319-AB824CD91610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AU" dirty="0">
              <a:solidFill>
                <a:schemeClr val="bg1"/>
              </a:solidFill>
            </a:rPr>
            <a:t>7 Days Plans</a:t>
          </a:r>
          <a:endParaRPr lang="en-US" dirty="0">
            <a:solidFill>
              <a:schemeClr val="bg1"/>
            </a:solidFill>
          </a:endParaRPr>
        </a:p>
      </dgm:t>
    </dgm:pt>
    <dgm:pt modelId="{8CADD82F-6DA2-401B-BD3D-D03745DC4A22}" type="parTrans" cxnId="{EC49306A-1CD9-42A3-82C7-44BAC1C22AED}">
      <dgm:prSet/>
      <dgm:spPr/>
      <dgm:t>
        <a:bodyPr/>
        <a:lstStyle/>
        <a:p>
          <a:endParaRPr lang="en-US"/>
        </a:p>
      </dgm:t>
    </dgm:pt>
    <dgm:pt modelId="{9C3AA2B2-E7F8-41A9-BD73-2CEB9F844FFC}" type="sibTrans" cxnId="{EC49306A-1CD9-42A3-82C7-44BAC1C22AED}">
      <dgm:prSet/>
      <dgm:spPr/>
      <dgm:t>
        <a:bodyPr/>
        <a:lstStyle/>
        <a:p>
          <a:endParaRPr lang="en-US"/>
        </a:p>
      </dgm:t>
    </dgm:pt>
    <dgm:pt modelId="{D3CC25F8-2E29-4C57-B200-83DD565FAFC3}">
      <dgm:prSet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AU" dirty="0">
              <a:solidFill>
                <a:schemeClr val="bg1"/>
              </a:solidFill>
            </a:rPr>
            <a:t>Data Only Plans</a:t>
          </a:r>
          <a:endParaRPr lang="en-US" dirty="0">
            <a:solidFill>
              <a:schemeClr val="bg1"/>
            </a:solidFill>
          </a:endParaRPr>
        </a:p>
      </dgm:t>
    </dgm:pt>
    <dgm:pt modelId="{C28A5906-CA15-4119-B067-3A8168CCD954}" type="parTrans" cxnId="{9C4C5C04-D89D-49BE-985C-0B2138DBEAE5}">
      <dgm:prSet/>
      <dgm:spPr/>
      <dgm:t>
        <a:bodyPr/>
        <a:lstStyle/>
        <a:p>
          <a:endParaRPr lang="en-US"/>
        </a:p>
      </dgm:t>
    </dgm:pt>
    <dgm:pt modelId="{4535557C-6089-4E3F-AE38-492F300B0444}" type="sibTrans" cxnId="{9C4C5C04-D89D-49BE-985C-0B2138DBEAE5}">
      <dgm:prSet/>
      <dgm:spPr/>
      <dgm:t>
        <a:bodyPr/>
        <a:lstStyle/>
        <a:p>
          <a:endParaRPr lang="en-US"/>
        </a:p>
      </dgm:t>
    </dgm:pt>
    <dgm:pt modelId="{1291150E-61B3-401E-99EC-3C76ADBE7B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2800" b="1" dirty="0">
              <a:solidFill>
                <a:schemeClr val="bg1"/>
              </a:solidFill>
            </a:rPr>
            <a:t>Handset Plans</a:t>
          </a:r>
          <a:br>
            <a:rPr lang="en-AU" sz="2800" b="1" dirty="0">
              <a:solidFill>
                <a:schemeClr val="bg1"/>
              </a:solidFill>
            </a:rPr>
          </a:br>
          <a:r>
            <a:rPr lang="en-AU" sz="2000" b="1" dirty="0">
              <a:solidFill>
                <a:schemeClr val="bg1"/>
              </a:solidFill>
            </a:rPr>
            <a:t>(Mobile Phone + SIM Plan)</a:t>
          </a:r>
          <a:endParaRPr lang="en-US" sz="2800" b="1" dirty="0">
            <a:solidFill>
              <a:schemeClr val="bg1"/>
            </a:solidFill>
          </a:endParaRPr>
        </a:p>
      </dgm:t>
    </dgm:pt>
    <dgm:pt modelId="{D747E5CF-947B-49B6-92D4-9B4722247D5A}" type="parTrans" cxnId="{BDB894CE-8324-4B38-8F7B-050BE51828CC}">
      <dgm:prSet/>
      <dgm:spPr/>
      <dgm:t>
        <a:bodyPr/>
        <a:lstStyle/>
        <a:p>
          <a:endParaRPr lang="en-US"/>
        </a:p>
      </dgm:t>
    </dgm:pt>
    <dgm:pt modelId="{1E44645E-7180-41AD-81D6-6100AA9FD908}" type="sibTrans" cxnId="{BDB894CE-8324-4B38-8F7B-050BE51828CC}">
      <dgm:prSet/>
      <dgm:spPr/>
      <dgm:t>
        <a:bodyPr/>
        <a:lstStyle/>
        <a:p>
          <a:endParaRPr lang="en-US"/>
        </a:p>
      </dgm:t>
    </dgm:pt>
    <dgm:pt modelId="{B4643D34-F5B0-4232-A03D-2B53218D2D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On eligible SIM Plans</a:t>
          </a:r>
        </a:p>
      </dgm:t>
    </dgm:pt>
    <dgm:pt modelId="{7E2BF854-D6A6-449E-A2E2-FC4494C63090}" type="parTrans" cxnId="{41C9750A-B9D4-45C1-AB7C-C503E7BA092D}">
      <dgm:prSet/>
      <dgm:spPr/>
      <dgm:t>
        <a:bodyPr/>
        <a:lstStyle/>
        <a:p>
          <a:endParaRPr lang="en-AU"/>
        </a:p>
      </dgm:t>
    </dgm:pt>
    <dgm:pt modelId="{45673EA3-9CE6-4E6B-86F4-D482F978EE9E}" type="sibTrans" cxnId="{41C9750A-B9D4-45C1-AB7C-C503E7BA092D}">
      <dgm:prSet/>
      <dgm:spPr/>
      <dgm:t>
        <a:bodyPr/>
        <a:lstStyle/>
        <a:p>
          <a:endParaRPr lang="en-AU"/>
        </a:p>
      </dgm:t>
    </dgm:pt>
    <dgm:pt modelId="{6085B80A-2CB8-4266-ABB5-D7D5AF2DA7A2}" type="pres">
      <dgm:prSet presAssocID="{1B2DEBC4-A4A1-4127-B41D-C4B1C26C812E}" presName="root" presStyleCnt="0">
        <dgm:presLayoutVars>
          <dgm:dir/>
          <dgm:resizeHandles val="exact"/>
        </dgm:presLayoutVars>
      </dgm:prSet>
      <dgm:spPr/>
    </dgm:pt>
    <dgm:pt modelId="{83EB61A8-1819-4774-B54B-2C8E7936D93C}" type="pres">
      <dgm:prSet presAssocID="{8FAD5B33-48AC-4843-8433-4CE2EE030AB8}" presName="compNode" presStyleCnt="0"/>
      <dgm:spPr/>
    </dgm:pt>
    <dgm:pt modelId="{91557C0A-3513-4151-97E9-CAC05DC41AFC}" type="pres">
      <dgm:prSet presAssocID="{8FAD5B33-48AC-4843-8433-4CE2EE030AB8}" presName="bgRect" presStyleLbl="bgShp" presStyleIdx="0" presStyleCnt="2" custLinFactNeighborX="0" custLinFactNeighborY="-853"/>
      <dgm:spPr>
        <a:solidFill>
          <a:srgbClr val="7030A0"/>
        </a:solidFill>
      </dgm:spPr>
    </dgm:pt>
    <dgm:pt modelId="{76F26203-6DD9-439D-8A4A-FE6E98CADD4F}" type="pres">
      <dgm:prSet presAssocID="{8FAD5B33-48AC-4843-8433-4CE2EE030AB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06AD1049-29E8-42CA-B7A4-7309742311AA}" type="pres">
      <dgm:prSet presAssocID="{8FAD5B33-48AC-4843-8433-4CE2EE030AB8}" presName="spaceRect" presStyleCnt="0"/>
      <dgm:spPr/>
    </dgm:pt>
    <dgm:pt modelId="{20ECCB61-9794-470D-9962-7A2B7B5E19AD}" type="pres">
      <dgm:prSet presAssocID="{8FAD5B33-48AC-4843-8433-4CE2EE030AB8}" presName="parTx" presStyleLbl="revTx" presStyleIdx="0" presStyleCnt="4">
        <dgm:presLayoutVars>
          <dgm:chMax val="0"/>
          <dgm:chPref val="0"/>
        </dgm:presLayoutVars>
      </dgm:prSet>
      <dgm:spPr/>
    </dgm:pt>
    <dgm:pt modelId="{7745BD11-5679-4A35-8005-69AC9C3C0FC1}" type="pres">
      <dgm:prSet presAssocID="{8FAD5B33-48AC-4843-8433-4CE2EE030AB8}" presName="desTx" presStyleLbl="revTx" presStyleIdx="1" presStyleCnt="4">
        <dgm:presLayoutVars/>
      </dgm:prSet>
      <dgm:spPr/>
    </dgm:pt>
    <dgm:pt modelId="{9CB19D87-F151-4399-BACA-DBDBB49C2D7A}" type="pres">
      <dgm:prSet presAssocID="{818BEB80-87FF-4ED4-B754-3D732816726A}" presName="sibTrans" presStyleCnt="0"/>
      <dgm:spPr/>
    </dgm:pt>
    <dgm:pt modelId="{31F7800F-2776-455D-BC03-4CF7290024DD}" type="pres">
      <dgm:prSet presAssocID="{1291150E-61B3-401E-99EC-3C76ADBE7B1C}" presName="compNode" presStyleCnt="0"/>
      <dgm:spPr/>
    </dgm:pt>
    <dgm:pt modelId="{7297BB64-55F6-4234-AFFF-335B4B7038D2}" type="pres">
      <dgm:prSet presAssocID="{1291150E-61B3-401E-99EC-3C76ADBE7B1C}" presName="bgRect" presStyleLbl="bgShp" presStyleIdx="1" presStyleCnt="2"/>
      <dgm:spPr>
        <a:solidFill>
          <a:srgbClr val="F1732B"/>
        </a:solidFill>
      </dgm:spPr>
    </dgm:pt>
    <dgm:pt modelId="{884CBCBB-A585-41C8-82DB-AFFB565C5C77}" type="pres">
      <dgm:prSet presAssocID="{1291150E-61B3-401E-99EC-3C76ADBE7B1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488F2F98-3179-42E8-9515-9D7637ACADC4}" type="pres">
      <dgm:prSet presAssocID="{1291150E-61B3-401E-99EC-3C76ADBE7B1C}" presName="spaceRect" presStyleCnt="0"/>
      <dgm:spPr/>
    </dgm:pt>
    <dgm:pt modelId="{4016B37D-B9B6-4DF1-8A1B-D71A9331E834}" type="pres">
      <dgm:prSet presAssocID="{1291150E-61B3-401E-99EC-3C76ADBE7B1C}" presName="parTx" presStyleLbl="revTx" presStyleIdx="2" presStyleCnt="4">
        <dgm:presLayoutVars>
          <dgm:chMax val="0"/>
          <dgm:chPref val="0"/>
        </dgm:presLayoutVars>
      </dgm:prSet>
      <dgm:spPr/>
    </dgm:pt>
    <dgm:pt modelId="{22F66E23-14A1-45BA-9819-68414919DF63}" type="pres">
      <dgm:prSet presAssocID="{1291150E-61B3-401E-99EC-3C76ADBE7B1C}" presName="desTx" presStyleLbl="revTx" presStyleIdx="3" presStyleCnt="4">
        <dgm:presLayoutVars/>
      </dgm:prSet>
      <dgm:spPr/>
    </dgm:pt>
  </dgm:ptLst>
  <dgm:cxnLst>
    <dgm:cxn modelId="{9C4C5C04-D89D-49BE-985C-0B2138DBEAE5}" srcId="{8FAD5B33-48AC-4843-8433-4CE2EE030AB8}" destId="{D3CC25F8-2E29-4C57-B200-83DD565FAFC3}" srcOrd="3" destOrd="0" parTransId="{C28A5906-CA15-4119-B067-3A8168CCD954}" sibTransId="{4535557C-6089-4E3F-AE38-492F300B0444}"/>
    <dgm:cxn modelId="{41C9750A-B9D4-45C1-AB7C-C503E7BA092D}" srcId="{1291150E-61B3-401E-99EC-3C76ADBE7B1C}" destId="{B4643D34-F5B0-4232-A03D-2B53218D2D07}" srcOrd="0" destOrd="0" parTransId="{7E2BF854-D6A6-449E-A2E2-FC4494C63090}" sibTransId="{45673EA3-9CE6-4E6B-86F4-D482F978EE9E}"/>
    <dgm:cxn modelId="{52321314-D7C7-4A9C-9352-5CFE56B2FA82}" type="presOf" srcId="{1B2DEBC4-A4A1-4127-B41D-C4B1C26C812E}" destId="{6085B80A-2CB8-4266-ABB5-D7D5AF2DA7A2}" srcOrd="0" destOrd="0" presId="urn:microsoft.com/office/officeart/2018/2/layout/IconVerticalSolidList"/>
    <dgm:cxn modelId="{5CEE2524-25D8-43F8-82CA-228513554782}" type="presOf" srcId="{F1983FA0-C82B-4A52-8551-A34D879F7C9F}" destId="{7745BD11-5679-4A35-8005-69AC9C3C0FC1}" srcOrd="0" destOrd="1" presId="urn:microsoft.com/office/officeart/2018/2/layout/IconVerticalSolidList"/>
    <dgm:cxn modelId="{BB52954A-2871-4235-8C26-23620B9BF4F1}" srcId="{8FAD5B33-48AC-4843-8433-4CE2EE030AB8}" destId="{F1983FA0-C82B-4A52-8551-A34D879F7C9F}" srcOrd="1" destOrd="0" parTransId="{534774D2-E76C-4826-BFD2-469E6FDB0410}" sibTransId="{EA70070D-B326-4869-B905-D6616DF6AA98}"/>
    <dgm:cxn modelId="{0749CD58-D65E-4412-AC36-FD41D7CAF447}" type="presOf" srcId="{D3CC25F8-2E29-4C57-B200-83DD565FAFC3}" destId="{7745BD11-5679-4A35-8005-69AC9C3C0FC1}" srcOrd="0" destOrd="3" presId="urn:microsoft.com/office/officeart/2018/2/layout/IconVerticalSolidList"/>
    <dgm:cxn modelId="{EC49306A-1CD9-42A3-82C7-44BAC1C22AED}" srcId="{8FAD5B33-48AC-4843-8433-4CE2EE030AB8}" destId="{CEBD9B0D-D7C5-4D37-A319-AB824CD91610}" srcOrd="2" destOrd="0" parTransId="{8CADD82F-6DA2-401B-BD3D-D03745DC4A22}" sibTransId="{9C3AA2B2-E7F8-41A9-BD73-2CEB9F844FFC}"/>
    <dgm:cxn modelId="{E1D24F92-CC59-4769-A2DA-1231E8C44A48}" type="presOf" srcId="{1291150E-61B3-401E-99EC-3C76ADBE7B1C}" destId="{4016B37D-B9B6-4DF1-8A1B-D71A9331E834}" srcOrd="0" destOrd="0" presId="urn:microsoft.com/office/officeart/2018/2/layout/IconVerticalSolidList"/>
    <dgm:cxn modelId="{087AD399-B493-47FC-BE84-6A1B4AC0D7B0}" srcId="{1B2DEBC4-A4A1-4127-B41D-C4B1C26C812E}" destId="{8FAD5B33-48AC-4843-8433-4CE2EE030AB8}" srcOrd="0" destOrd="0" parTransId="{DDF9F013-FEE3-4016-8A0B-AFC0FF9B42D9}" sibTransId="{818BEB80-87FF-4ED4-B754-3D732816726A}"/>
    <dgm:cxn modelId="{CB1A4A9B-C0CD-40DA-980B-E841F9B993EB}" type="presOf" srcId="{B4643D34-F5B0-4232-A03D-2B53218D2D07}" destId="{22F66E23-14A1-45BA-9819-68414919DF63}" srcOrd="0" destOrd="0" presId="urn:microsoft.com/office/officeart/2018/2/layout/IconVerticalSolidList"/>
    <dgm:cxn modelId="{DE4277A0-35C3-47B9-83C3-14BC1B7D5F5E}" type="presOf" srcId="{777EFA3F-EF54-44AE-9B3F-0D577D07E6CA}" destId="{7745BD11-5679-4A35-8005-69AC9C3C0FC1}" srcOrd="0" destOrd="0" presId="urn:microsoft.com/office/officeart/2018/2/layout/IconVerticalSolidList"/>
    <dgm:cxn modelId="{30EEC0AB-9E55-4040-BCD2-1EC1A20721CD}" type="presOf" srcId="{CEBD9B0D-D7C5-4D37-A319-AB824CD91610}" destId="{7745BD11-5679-4A35-8005-69AC9C3C0FC1}" srcOrd="0" destOrd="2" presId="urn:microsoft.com/office/officeart/2018/2/layout/IconVerticalSolidList"/>
    <dgm:cxn modelId="{06D88AB5-3D1A-4D9A-8F90-222CD1945E68}" type="presOf" srcId="{8FAD5B33-48AC-4843-8433-4CE2EE030AB8}" destId="{20ECCB61-9794-470D-9962-7A2B7B5E19AD}" srcOrd="0" destOrd="0" presId="urn:microsoft.com/office/officeart/2018/2/layout/IconVerticalSolidList"/>
    <dgm:cxn modelId="{BDB894CE-8324-4B38-8F7B-050BE51828CC}" srcId="{1B2DEBC4-A4A1-4127-B41D-C4B1C26C812E}" destId="{1291150E-61B3-401E-99EC-3C76ADBE7B1C}" srcOrd="1" destOrd="0" parTransId="{D747E5CF-947B-49B6-92D4-9B4722247D5A}" sibTransId="{1E44645E-7180-41AD-81D6-6100AA9FD908}"/>
    <dgm:cxn modelId="{14511DFB-7D26-4ADD-AFD8-9016A9B9849F}" srcId="{8FAD5B33-48AC-4843-8433-4CE2EE030AB8}" destId="{777EFA3F-EF54-44AE-9B3F-0D577D07E6CA}" srcOrd="0" destOrd="0" parTransId="{B181FE21-2B2B-4E17-9E70-4CF20F8DF4FC}" sibTransId="{F8BE023A-2FBB-47C9-832A-89759165B433}"/>
    <dgm:cxn modelId="{435C34E9-5833-4036-85C9-E77C5DA12C67}" type="presParOf" srcId="{6085B80A-2CB8-4266-ABB5-D7D5AF2DA7A2}" destId="{83EB61A8-1819-4774-B54B-2C8E7936D93C}" srcOrd="0" destOrd="0" presId="urn:microsoft.com/office/officeart/2018/2/layout/IconVerticalSolidList"/>
    <dgm:cxn modelId="{446F973F-8471-4DC2-B640-DDA2FDCB6A52}" type="presParOf" srcId="{83EB61A8-1819-4774-B54B-2C8E7936D93C}" destId="{91557C0A-3513-4151-97E9-CAC05DC41AFC}" srcOrd="0" destOrd="0" presId="urn:microsoft.com/office/officeart/2018/2/layout/IconVerticalSolidList"/>
    <dgm:cxn modelId="{B1B3AAF4-FA57-48E9-A215-D1B905749C2B}" type="presParOf" srcId="{83EB61A8-1819-4774-B54B-2C8E7936D93C}" destId="{76F26203-6DD9-439D-8A4A-FE6E98CADD4F}" srcOrd="1" destOrd="0" presId="urn:microsoft.com/office/officeart/2018/2/layout/IconVerticalSolidList"/>
    <dgm:cxn modelId="{8EAD9153-4046-430C-B3F5-0762995FE6F3}" type="presParOf" srcId="{83EB61A8-1819-4774-B54B-2C8E7936D93C}" destId="{06AD1049-29E8-42CA-B7A4-7309742311AA}" srcOrd="2" destOrd="0" presId="urn:microsoft.com/office/officeart/2018/2/layout/IconVerticalSolidList"/>
    <dgm:cxn modelId="{D7E93D47-21D4-4FC8-8426-1BC3AB105401}" type="presParOf" srcId="{83EB61A8-1819-4774-B54B-2C8E7936D93C}" destId="{20ECCB61-9794-470D-9962-7A2B7B5E19AD}" srcOrd="3" destOrd="0" presId="urn:microsoft.com/office/officeart/2018/2/layout/IconVerticalSolidList"/>
    <dgm:cxn modelId="{9AEDD075-E116-476E-9A19-4E2CBABCF4CA}" type="presParOf" srcId="{83EB61A8-1819-4774-B54B-2C8E7936D93C}" destId="{7745BD11-5679-4A35-8005-69AC9C3C0FC1}" srcOrd="4" destOrd="0" presId="urn:microsoft.com/office/officeart/2018/2/layout/IconVerticalSolidList"/>
    <dgm:cxn modelId="{8D4222FF-B777-4600-AAC2-09EA4897A417}" type="presParOf" srcId="{6085B80A-2CB8-4266-ABB5-D7D5AF2DA7A2}" destId="{9CB19D87-F151-4399-BACA-DBDBB49C2D7A}" srcOrd="1" destOrd="0" presId="urn:microsoft.com/office/officeart/2018/2/layout/IconVerticalSolidList"/>
    <dgm:cxn modelId="{78FD22E3-58A1-4C34-8D33-D927C516D7A1}" type="presParOf" srcId="{6085B80A-2CB8-4266-ABB5-D7D5AF2DA7A2}" destId="{31F7800F-2776-455D-BC03-4CF7290024DD}" srcOrd="2" destOrd="0" presId="urn:microsoft.com/office/officeart/2018/2/layout/IconVerticalSolidList"/>
    <dgm:cxn modelId="{06EC866B-8A6D-444A-8F85-44795A8FFACB}" type="presParOf" srcId="{31F7800F-2776-455D-BC03-4CF7290024DD}" destId="{7297BB64-55F6-4234-AFFF-335B4B7038D2}" srcOrd="0" destOrd="0" presId="urn:microsoft.com/office/officeart/2018/2/layout/IconVerticalSolidList"/>
    <dgm:cxn modelId="{F3106FAE-8D8E-4634-94B4-C1A66EE68800}" type="presParOf" srcId="{31F7800F-2776-455D-BC03-4CF7290024DD}" destId="{884CBCBB-A585-41C8-82DB-AFFB565C5C77}" srcOrd="1" destOrd="0" presId="urn:microsoft.com/office/officeart/2018/2/layout/IconVerticalSolidList"/>
    <dgm:cxn modelId="{09ABCD9A-4024-41B2-A706-3978210C5D84}" type="presParOf" srcId="{31F7800F-2776-455D-BC03-4CF7290024DD}" destId="{488F2F98-3179-42E8-9515-9D7637ACADC4}" srcOrd="2" destOrd="0" presId="urn:microsoft.com/office/officeart/2018/2/layout/IconVerticalSolidList"/>
    <dgm:cxn modelId="{7916E2CD-3FDA-409F-A763-66D329BECF90}" type="presParOf" srcId="{31F7800F-2776-455D-BC03-4CF7290024DD}" destId="{4016B37D-B9B6-4DF1-8A1B-D71A9331E834}" srcOrd="3" destOrd="0" presId="urn:microsoft.com/office/officeart/2018/2/layout/IconVerticalSolidList"/>
    <dgm:cxn modelId="{8CAFC897-B3E4-4636-823A-02571FEE5B35}" type="presParOf" srcId="{31F7800F-2776-455D-BC03-4CF7290024DD}" destId="{22F66E23-14A1-45BA-9819-68414919DF6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57C0A-3513-4151-97E9-CAC05DC41AFC}">
      <dsp:nvSpPr>
        <dsp:cNvPr id="0" name=""/>
        <dsp:cNvSpPr/>
      </dsp:nvSpPr>
      <dsp:spPr>
        <a:xfrm>
          <a:off x="0" y="816562"/>
          <a:ext cx="11469961" cy="153161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26203-6DD9-439D-8A4A-FE6E98CADD4F}">
      <dsp:nvSpPr>
        <dsp:cNvPr id="0" name=""/>
        <dsp:cNvSpPr/>
      </dsp:nvSpPr>
      <dsp:spPr>
        <a:xfrm>
          <a:off x="463315" y="1174242"/>
          <a:ext cx="842390" cy="8423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CCB61-9794-470D-9962-7A2B7B5E19AD}">
      <dsp:nvSpPr>
        <dsp:cNvPr id="0" name=""/>
        <dsp:cNvSpPr/>
      </dsp:nvSpPr>
      <dsp:spPr>
        <a:xfrm>
          <a:off x="1769021" y="829627"/>
          <a:ext cx="5161482" cy="15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96" tIns="162096" rIns="162096" bIns="16209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>
              <a:solidFill>
                <a:schemeClr val="bg1"/>
              </a:solidFill>
            </a:rPr>
            <a:t>SIM Only Plans</a:t>
          </a:r>
          <a:endParaRPr lang="en-US" sz="2800" b="1" kern="1200">
            <a:solidFill>
              <a:schemeClr val="bg1"/>
            </a:solidFill>
          </a:endParaRPr>
        </a:p>
      </dsp:txBody>
      <dsp:txXfrm>
        <a:off x="1769021" y="829627"/>
        <a:ext cx="5161482" cy="1531619"/>
      </dsp:txXfrm>
    </dsp:sp>
    <dsp:sp modelId="{7745BD11-5679-4A35-8005-69AC9C3C0FC1}">
      <dsp:nvSpPr>
        <dsp:cNvPr id="0" name=""/>
        <dsp:cNvSpPr/>
      </dsp:nvSpPr>
      <dsp:spPr>
        <a:xfrm>
          <a:off x="6930503" y="829627"/>
          <a:ext cx="4539457" cy="15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96" tIns="162096" rIns="162096" bIns="16209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500" kern="1200" dirty="0">
              <a:solidFill>
                <a:schemeClr val="bg1"/>
              </a:solidFill>
            </a:rPr>
            <a:t>28 Days Plans</a:t>
          </a:r>
          <a:endParaRPr lang="en-US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500" kern="1200" dirty="0">
              <a:solidFill>
                <a:schemeClr val="bg1"/>
              </a:solidFill>
            </a:rPr>
            <a:t>12 Month Plans</a:t>
          </a:r>
          <a:endParaRPr lang="en-US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500" kern="1200" dirty="0">
              <a:solidFill>
                <a:schemeClr val="bg1"/>
              </a:solidFill>
            </a:rPr>
            <a:t>7 Days Plans</a:t>
          </a:r>
          <a:endParaRPr lang="en-US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AU" sz="1500" kern="1200" dirty="0">
              <a:solidFill>
                <a:schemeClr val="bg1"/>
              </a:solidFill>
            </a:rPr>
            <a:t>Data Only Plans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6930503" y="829627"/>
        <a:ext cx="4539457" cy="1531619"/>
      </dsp:txXfrm>
    </dsp:sp>
    <dsp:sp modelId="{7297BB64-55F6-4234-AFFF-335B4B7038D2}">
      <dsp:nvSpPr>
        <dsp:cNvPr id="0" name=""/>
        <dsp:cNvSpPr/>
      </dsp:nvSpPr>
      <dsp:spPr>
        <a:xfrm>
          <a:off x="0" y="2744152"/>
          <a:ext cx="11469961" cy="1531619"/>
        </a:xfrm>
        <a:prstGeom prst="roundRect">
          <a:avLst>
            <a:gd name="adj" fmla="val 10000"/>
          </a:avLst>
        </a:prstGeom>
        <a:solidFill>
          <a:srgbClr val="F1732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CBCBB-A585-41C8-82DB-AFFB565C5C77}">
      <dsp:nvSpPr>
        <dsp:cNvPr id="0" name=""/>
        <dsp:cNvSpPr/>
      </dsp:nvSpPr>
      <dsp:spPr>
        <a:xfrm>
          <a:off x="463315" y="3088767"/>
          <a:ext cx="842390" cy="8423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6B37D-B9B6-4DF1-8A1B-D71A9331E834}">
      <dsp:nvSpPr>
        <dsp:cNvPr id="0" name=""/>
        <dsp:cNvSpPr/>
      </dsp:nvSpPr>
      <dsp:spPr>
        <a:xfrm>
          <a:off x="1769021" y="2744152"/>
          <a:ext cx="5161482" cy="15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96" tIns="162096" rIns="162096" bIns="16209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800" b="1" kern="1200" dirty="0">
              <a:solidFill>
                <a:schemeClr val="bg1"/>
              </a:solidFill>
            </a:rPr>
            <a:t>Handset Plans</a:t>
          </a:r>
          <a:br>
            <a:rPr lang="en-AU" sz="2800" b="1" kern="1200" dirty="0">
              <a:solidFill>
                <a:schemeClr val="bg1"/>
              </a:solidFill>
            </a:rPr>
          </a:br>
          <a:r>
            <a:rPr lang="en-AU" sz="2000" b="1" kern="1200" dirty="0">
              <a:solidFill>
                <a:schemeClr val="bg1"/>
              </a:solidFill>
            </a:rPr>
            <a:t>(Mobile Phone + SIM Plan)</a:t>
          </a:r>
          <a:endParaRPr lang="en-US" sz="2800" b="1" kern="1200" dirty="0">
            <a:solidFill>
              <a:schemeClr val="bg1"/>
            </a:solidFill>
          </a:endParaRPr>
        </a:p>
      </dsp:txBody>
      <dsp:txXfrm>
        <a:off x="1769021" y="2744152"/>
        <a:ext cx="5161482" cy="1531619"/>
      </dsp:txXfrm>
    </dsp:sp>
    <dsp:sp modelId="{22F66E23-14A1-45BA-9819-68414919DF63}">
      <dsp:nvSpPr>
        <dsp:cNvPr id="0" name=""/>
        <dsp:cNvSpPr/>
      </dsp:nvSpPr>
      <dsp:spPr>
        <a:xfrm>
          <a:off x="6930503" y="2744152"/>
          <a:ext cx="4539457" cy="1531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096" tIns="162096" rIns="162096" bIns="16209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On eligible SIM Plans</a:t>
          </a:r>
        </a:p>
      </dsp:txBody>
      <dsp:txXfrm>
        <a:off x="6930503" y="2744152"/>
        <a:ext cx="4539457" cy="1531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b="1" smtClean="0">
                <a:latin typeface="Myriad Pro Light" panose="020B0603030403020204" pitchFamily="34" charset="0"/>
              </a:rPr>
              <a:t>12/30/24</a:t>
            </a:fld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b="1" smtClean="0">
                <a:latin typeface="Myriad Pro Light" panose="020B0603030403020204" pitchFamily="34" charset="0"/>
              </a:rPr>
              <a:t>‹#›</a:t>
            </a:fld>
            <a:endParaRPr lang="en-US" b="1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9CCBFCDA-31AB-2045-BFF1-A4EAA4ED94AB}" type="datetimeFigureOut">
              <a:rPr lang="en-US" smtClean="0"/>
              <a:pPr/>
              <a:t>12/30/24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4B046C15-D264-D248-97BB-DD0DFD1AAA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7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8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prepaid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00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much do we get paid on Home Internet? </a:t>
            </a:r>
          </a:p>
          <a:p>
            <a:endParaRPr lang="en-US" dirty="0"/>
          </a:p>
          <a:p>
            <a:r>
              <a:rPr lang="en-US" dirty="0"/>
              <a:t>Fixed </a:t>
            </a:r>
            <a:r>
              <a:rPr lang="en-US" dirty="0" err="1"/>
              <a:t>Wirless</a:t>
            </a:r>
            <a:r>
              <a:rPr lang="en-US" dirty="0"/>
              <a:t> – remove NBM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6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36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04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6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1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6762-22B4-554C-9CD0-2EFF89B33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CEC59C-5D8E-A905-55B1-0494963B4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FFC32D-0AC4-4D58-A67B-BF63F30C4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28E84-3377-1334-F05D-F6764078E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0D0F9-A9C4-B0E3-B6F2-4B48D356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D3342-A809-CE77-6D75-03F9B0AC6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E75952-E5A5-0862-F502-BD78EAEA1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B5DAA-C5BE-C108-0FC1-C89143C96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046C15-D264-D248-97BB-DD0DFD1AAA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08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33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save $10 a month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9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07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4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542" y="1679976"/>
            <a:ext cx="8514522" cy="835379"/>
          </a:xfrm>
        </p:spPr>
        <p:txBody>
          <a:bodyPr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+mn-lt"/>
              </a:defRPr>
            </a:lvl1pPr>
            <a:lvl2pPr marL="457206" indent="0" algn="ctr">
              <a:buNone/>
              <a:defRPr/>
            </a:lvl2pPr>
            <a:lvl3pPr marL="914412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8479" y="2530907"/>
            <a:ext cx="8513585" cy="62018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6" indent="0" algn="ctr">
              <a:buNone/>
              <a:defRPr sz="2400">
                <a:solidFill>
                  <a:srgbClr val="251675"/>
                </a:solidFill>
              </a:defRPr>
            </a:lvl2pPr>
            <a:lvl3pPr marL="914412" indent="0" algn="ctr">
              <a:buNone/>
              <a:defRPr sz="2400">
                <a:solidFill>
                  <a:srgbClr val="251675"/>
                </a:solidFill>
              </a:defRPr>
            </a:lvl3pPr>
            <a:lvl4pPr marL="1371617" indent="0" algn="ctr">
              <a:buNone/>
              <a:defRPr sz="2400">
                <a:solidFill>
                  <a:srgbClr val="251675"/>
                </a:solidFill>
              </a:defRPr>
            </a:lvl4pPr>
            <a:lvl5pPr marL="1828823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C46BA6DB-EEEF-BA99-E44D-286E5FE548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248" y="-1319648"/>
            <a:ext cx="2081825" cy="1040914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90AD204-1C79-5A65-80F0-4472B1B870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13" y="548002"/>
            <a:ext cx="2770912" cy="7557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B66469-9590-EB29-0E48-E2FCB2EE5F13}"/>
              </a:ext>
            </a:extLst>
          </p:cNvPr>
          <p:cNvSpPr/>
          <p:nvPr userDrawn="1"/>
        </p:nvSpPr>
        <p:spPr>
          <a:xfrm>
            <a:off x="-211115" y="5304886"/>
            <a:ext cx="12485941" cy="1553114"/>
          </a:xfrm>
          <a:prstGeom prst="rect">
            <a:avLst/>
          </a:prstGeom>
          <a:solidFill>
            <a:schemeClr val="bg1"/>
          </a:solidFill>
          <a:ln w="38100">
            <a:solidFill>
              <a:srgbClr val="63C8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D9A391-407B-0D14-537C-9DBF22394C60}"/>
              </a:ext>
            </a:extLst>
          </p:cNvPr>
          <p:cNvSpPr/>
          <p:nvPr userDrawn="1"/>
        </p:nvSpPr>
        <p:spPr>
          <a:xfrm>
            <a:off x="891286" y="4993196"/>
            <a:ext cx="1313180" cy="1309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40639-9E8A-F3F0-64B7-ED4F7C7E0A72}"/>
              </a:ext>
            </a:extLst>
          </p:cNvPr>
          <p:cNvSpPr/>
          <p:nvPr userDrawn="1"/>
        </p:nvSpPr>
        <p:spPr>
          <a:xfrm>
            <a:off x="2727235" y="4993196"/>
            <a:ext cx="1313180" cy="1309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134703-4F1B-B5B0-BC70-FF56AD83D491}"/>
              </a:ext>
            </a:extLst>
          </p:cNvPr>
          <p:cNvSpPr/>
          <p:nvPr userDrawn="1"/>
        </p:nvSpPr>
        <p:spPr>
          <a:xfrm>
            <a:off x="4563184" y="4993196"/>
            <a:ext cx="1313180" cy="1309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B6C771-5EBA-B6C3-7515-EC41CF84E680}"/>
              </a:ext>
            </a:extLst>
          </p:cNvPr>
          <p:cNvSpPr/>
          <p:nvPr userDrawn="1"/>
        </p:nvSpPr>
        <p:spPr>
          <a:xfrm>
            <a:off x="6399133" y="4993196"/>
            <a:ext cx="1313180" cy="1309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3574E5-EBD0-C79E-2035-E9D1FF6298A9}"/>
              </a:ext>
            </a:extLst>
          </p:cNvPr>
          <p:cNvSpPr/>
          <p:nvPr userDrawn="1"/>
        </p:nvSpPr>
        <p:spPr>
          <a:xfrm>
            <a:off x="8235082" y="4993196"/>
            <a:ext cx="1313180" cy="1309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B6F56-01FD-C7B5-A84C-145C0AE10199}"/>
              </a:ext>
            </a:extLst>
          </p:cNvPr>
          <p:cNvSpPr/>
          <p:nvPr userDrawn="1"/>
        </p:nvSpPr>
        <p:spPr>
          <a:xfrm>
            <a:off x="10071033" y="4993196"/>
            <a:ext cx="1313180" cy="13093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13" b="1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8609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eft Side-Colour Whit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1204EF6-5D89-4DC7-8B9D-C82B44E81E57}"/>
              </a:ext>
            </a:extLst>
          </p:cNvPr>
          <p:cNvSpPr/>
          <p:nvPr userDrawn="1"/>
        </p:nvSpPr>
        <p:spPr>
          <a:xfrm>
            <a:off x="0" y="3"/>
            <a:ext cx="7216048" cy="6857997"/>
          </a:xfrm>
          <a:prstGeom prst="rect">
            <a:avLst/>
          </a:prstGeom>
          <a:solidFill>
            <a:srgbClr val="06354C"/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623EA4-26A6-21D8-A9CA-0207EA79B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341314"/>
            <a:ext cx="6335712" cy="5848599"/>
          </a:xfrm>
        </p:spPr>
        <p:txBody>
          <a:bodyPr>
            <a:noAutofit/>
          </a:bodyPr>
          <a:lstStyle>
            <a:lvl1pPr marL="335992" indent="-335992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chemeClr val="bg1"/>
              </a:buClr>
              <a:defRPr sz="2400" b="0" i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buClr>
                <a:schemeClr val="bg1"/>
              </a:buClr>
              <a:defRPr sz="2400" b="0" i="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buClr>
                <a:schemeClr val="bg1"/>
              </a:buClr>
              <a:defRPr sz="2400" b="0" i="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buClr>
                <a:schemeClr val="bg1"/>
              </a:buClr>
              <a:defRPr sz="2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3B809CEF-951F-B939-6F52-11D3CD7D77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50381" y="6510047"/>
            <a:ext cx="56306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200" b="0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Australia’s largest direct seller of telecommunications and essential services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D0546780-8137-1E86-45EA-162DDFE5B8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8" y="6499316"/>
            <a:ext cx="1068305" cy="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5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7335" y="6321568"/>
            <a:ext cx="1318024" cy="36293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470834" y="6337505"/>
            <a:ext cx="1693" cy="328505"/>
          </a:xfrm>
          <a:custGeom>
            <a:avLst/>
            <a:gdLst/>
            <a:ahLst/>
            <a:cxnLst/>
            <a:rect l="l" t="t" r="r" b="b"/>
            <a:pathLst>
              <a:path w="1269" h="246379">
                <a:moveTo>
                  <a:pt x="0" y="0"/>
                </a:moveTo>
                <a:lnTo>
                  <a:pt x="1199" y="246299"/>
                </a:lnTo>
              </a:path>
            </a:pathLst>
          </a:custGeom>
          <a:ln w="19049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100" y="6303884"/>
            <a:ext cx="923165" cy="35168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533" y="1660167"/>
            <a:ext cx="3178400" cy="41684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78734" y="1710967"/>
            <a:ext cx="3026833" cy="4016587"/>
          </a:xfrm>
          <a:custGeom>
            <a:avLst/>
            <a:gdLst/>
            <a:ahLst/>
            <a:cxnLst/>
            <a:rect l="l" t="t" r="r" b="b"/>
            <a:pathLst>
              <a:path w="2270125" h="3012440">
                <a:moveTo>
                  <a:pt x="2269499" y="3011999"/>
                </a:moveTo>
                <a:lnTo>
                  <a:pt x="0" y="3011999"/>
                </a:lnTo>
                <a:lnTo>
                  <a:pt x="0" y="0"/>
                </a:lnTo>
                <a:lnTo>
                  <a:pt x="2269499" y="0"/>
                </a:lnTo>
                <a:lnTo>
                  <a:pt x="2269499" y="3011999"/>
                </a:lnTo>
                <a:close/>
              </a:path>
            </a:pathLst>
          </a:custGeom>
          <a:solidFill>
            <a:srgbClr val="FDF1EB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75116" y="1660167"/>
            <a:ext cx="3178400" cy="416840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4551317" y="1710967"/>
            <a:ext cx="3026833" cy="4016587"/>
          </a:xfrm>
          <a:custGeom>
            <a:avLst/>
            <a:gdLst/>
            <a:ahLst/>
            <a:cxnLst/>
            <a:rect l="l" t="t" r="r" b="b"/>
            <a:pathLst>
              <a:path w="2270125" h="3012440">
                <a:moveTo>
                  <a:pt x="2269499" y="3011999"/>
                </a:moveTo>
                <a:lnTo>
                  <a:pt x="0" y="3011999"/>
                </a:lnTo>
                <a:lnTo>
                  <a:pt x="0" y="0"/>
                </a:lnTo>
                <a:lnTo>
                  <a:pt x="2269499" y="0"/>
                </a:lnTo>
                <a:lnTo>
                  <a:pt x="2269499" y="3011999"/>
                </a:lnTo>
                <a:close/>
              </a:path>
            </a:pathLst>
          </a:custGeom>
          <a:solidFill>
            <a:srgbClr val="FFDEDE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47700" y="1660167"/>
            <a:ext cx="3178400" cy="4168400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423900" y="1710967"/>
            <a:ext cx="3026833" cy="4016587"/>
          </a:xfrm>
          <a:custGeom>
            <a:avLst/>
            <a:gdLst/>
            <a:ahLst/>
            <a:cxnLst/>
            <a:rect l="l" t="t" r="r" b="b"/>
            <a:pathLst>
              <a:path w="2270125" h="3012440">
                <a:moveTo>
                  <a:pt x="2269499" y="3011999"/>
                </a:moveTo>
                <a:lnTo>
                  <a:pt x="0" y="3011999"/>
                </a:lnTo>
                <a:lnTo>
                  <a:pt x="0" y="0"/>
                </a:lnTo>
                <a:lnTo>
                  <a:pt x="2269499" y="0"/>
                </a:lnTo>
                <a:lnTo>
                  <a:pt x="2269499" y="30119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5179" y="1086334"/>
            <a:ext cx="1003432" cy="142423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86001" y="1204200"/>
            <a:ext cx="1356632" cy="130636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93934" y="1204200"/>
            <a:ext cx="1208991" cy="13063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895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E18B2F-53EA-DAC0-94E0-80E203B9D0B5}"/>
              </a:ext>
            </a:extLst>
          </p:cNvPr>
          <p:cNvSpPr/>
          <p:nvPr userDrawn="1"/>
        </p:nvSpPr>
        <p:spPr>
          <a:xfrm>
            <a:off x="-90152" y="2283858"/>
            <a:ext cx="12372304" cy="1914660"/>
          </a:xfrm>
          <a:prstGeom prst="rect">
            <a:avLst/>
          </a:prstGeom>
          <a:solidFill>
            <a:schemeClr val="tx1">
              <a:alpha val="793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0744" y="2502141"/>
            <a:ext cx="7455877" cy="83537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5333" b="0" i="0">
                <a:solidFill>
                  <a:schemeClr val="bg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5" indent="0" algn="ctr">
              <a:buNone/>
              <a:defRPr/>
            </a:lvl2pPr>
            <a:lvl3pPr marL="914389" indent="0" algn="ctr">
              <a:buNone/>
              <a:defRPr/>
            </a:lvl3pPr>
            <a:lvl4pPr marL="1371583" indent="0" algn="ctr">
              <a:buNone/>
              <a:defRPr/>
            </a:lvl4pPr>
            <a:lvl5pPr marL="1828777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0744" y="3337520"/>
            <a:ext cx="7455877" cy="62018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5" indent="0" algn="ctr">
              <a:buNone/>
              <a:defRPr sz="2400">
                <a:solidFill>
                  <a:srgbClr val="251675"/>
                </a:solidFill>
              </a:defRPr>
            </a:lvl2pPr>
            <a:lvl3pPr marL="914389" indent="0" algn="ctr">
              <a:buNone/>
              <a:defRPr sz="2400">
                <a:solidFill>
                  <a:srgbClr val="251675"/>
                </a:solidFill>
              </a:defRPr>
            </a:lvl3pPr>
            <a:lvl4pPr marL="1371583" indent="0" algn="ctr">
              <a:buNone/>
              <a:defRPr sz="2400">
                <a:solidFill>
                  <a:srgbClr val="251675"/>
                </a:solidFill>
              </a:defRPr>
            </a:lvl4pPr>
            <a:lvl5pPr marL="1828777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9" name="Picture 8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6BEA63F7-1046-1E11-4A08-938B5ECA5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30" y="202170"/>
            <a:ext cx="3632237" cy="14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79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020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488" y="1095021"/>
            <a:ext cx="11763215" cy="5305779"/>
          </a:xfrm>
        </p:spPr>
        <p:txBody>
          <a:bodyPr/>
          <a:lstStyle>
            <a:lvl1pPr>
              <a:defRPr b="0" i="0">
                <a:solidFill>
                  <a:srgbClr val="44546A"/>
                </a:solidFill>
              </a:defRPr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498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2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2" y="3162519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1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Aptos" panose="020B0004020202020204" pitchFamily="34" charset="0"/>
                </a:rPr>
                <a:t>¥¥¥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Aptos" panose="020B00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9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Aptos" panose="020B0004020202020204" pitchFamily="34" charset="0"/>
                </a:rPr>
                <a:t>¥¥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Aptos" panose="020B00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8" y="1471589"/>
            <a:ext cx="2940043" cy="29400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2"/>
            <a:ext cx="2934927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7891" y="1471589"/>
            <a:ext cx="2814639" cy="2814639"/>
          </a:xfrm>
          <a:prstGeom prst="ellipse">
            <a:avLst/>
          </a:prstGeom>
          <a:solidFill>
            <a:srgbClr val="0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b="0" i="0" dirty="0"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80" y="4589963"/>
            <a:ext cx="1734971" cy="1764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764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2" y="4601271"/>
            <a:ext cx="1734971" cy="17444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 userDrawn="1">
            <p:ph type="body" sz="quarter" idx="18" hasCustomPrompt="1"/>
          </p:nvPr>
        </p:nvSpPr>
        <p:spPr>
          <a:xfrm>
            <a:off x="5407816" y="2266489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 userDrawn="1">
            <p:ph type="body" sz="quarter" idx="19" hasCustomPrompt="1"/>
          </p:nvPr>
        </p:nvSpPr>
        <p:spPr>
          <a:xfrm>
            <a:off x="9405386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D05280F-4C5A-EBAD-3411-B460DA4BBB7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24507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358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3" y="1672860"/>
            <a:ext cx="3642915" cy="3680179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+mj-l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+mj-lt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10" y="2853369"/>
            <a:ext cx="5859559" cy="767817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rgbClr val="FFC0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78" indent="0">
              <a:buNone/>
              <a:defRPr sz="3200" b="1">
                <a:solidFill>
                  <a:srgbClr val="251675"/>
                </a:solidFill>
              </a:defRPr>
            </a:lvl2pPr>
            <a:lvl3pPr marL="914354" indent="0">
              <a:buNone/>
              <a:defRPr sz="3200" b="1">
                <a:solidFill>
                  <a:srgbClr val="251675"/>
                </a:solidFill>
              </a:defRPr>
            </a:lvl3pPr>
            <a:lvl4pPr marL="1371532" indent="0">
              <a:buNone/>
              <a:defRPr sz="3200" b="1">
                <a:solidFill>
                  <a:srgbClr val="251675"/>
                </a:solidFill>
              </a:defRPr>
            </a:lvl4pPr>
            <a:lvl5pPr marL="1828709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2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330C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9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9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4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hite-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564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Side-Colour Whit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1204EF6-5D89-4DC7-8B9D-C82B44E81E57}"/>
              </a:ext>
            </a:extLst>
          </p:cNvPr>
          <p:cNvSpPr/>
          <p:nvPr userDrawn="1"/>
        </p:nvSpPr>
        <p:spPr>
          <a:xfrm>
            <a:off x="0" y="3"/>
            <a:ext cx="7216048" cy="6857997"/>
          </a:xfrm>
          <a:prstGeom prst="rect">
            <a:avLst/>
          </a:prstGeom>
          <a:solidFill>
            <a:srgbClr val="020300"/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623EA4-26A6-21D8-A9CA-0207EA79B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341314"/>
            <a:ext cx="6335712" cy="5848599"/>
          </a:xfr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1374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707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F3BF8C-DB3E-94DC-7FB6-9E90530A5D06}"/>
              </a:ext>
            </a:extLst>
          </p:cNvPr>
          <p:cNvSpPr/>
          <p:nvPr/>
        </p:nvSpPr>
        <p:spPr>
          <a:xfrm>
            <a:off x="174999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F890EBD-CD66-3243-B68E-19F8A4F3E0F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36943" y="985839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DF769BC-7C97-60BC-C931-1AB1F08F3F7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36943" y="1577151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DFB56A00-B6F3-C16D-D71D-AC3CD9AB5141}"/>
              </a:ext>
            </a:extLst>
          </p:cNvPr>
          <p:cNvSpPr/>
          <p:nvPr/>
        </p:nvSpPr>
        <p:spPr>
          <a:xfrm>
            <a:off x="4296000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B8DA5D60-4BFC-9CF3-5C2E-8FC47C5CABDA}"/>
              </a:ext>
            </a:extLst>
          </p:cNvPr>
          <p:cNvSpPr/>
          <p:nvPr/>
        </p:nvSpPr>
        <p:spPr>
          <a:xfrm>
            <a:off x="8354451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6" name="Text Placeholder 47">
            <a:extLst>
              <a:ext uri="{FF2B5EF4-FFF2-40B4-BE49-F238E27FC236}">
                <a16:creationId xmlns:a16="http://schemas.microsoft.com/office/drawing/2014/main" id="{7CDAEC96-E219-9774-AE72-CFCA17DB6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7002" y="935547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77" name="Text Placeholder 49">
            <a:extLst>
              <a:ext uri="{FF2B5EF4-FFF2-40B4-BE49-F238E27FC236}">
                <a16:creationId xmlns:a16="http://schemas.microsoft.com/office/drawing/2014/main" id="{7D6E2EF7-0534-668E-E519-EBD627934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7002" y="1526858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71" name="Text Placeholder 47">
            <a:extLst>
              <a:ext uri="{FF2B5EF4-FFF2-40B4-BE49-F238E27FC236}">
                <a16:creationId xmlns:a16="http://schemas.microsoft.com/office/drawing/2014/main" id="{90926650-3DD1-D998-A2FB-602C288D0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7944" y="985839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72" name="Text Placeholder 49">
            <a:extLst>
              <a:ext uri="{FF2B5EF4-FFF2-40B4-BE49-F238E27FC236}">
                <a16:creationId xmlns:a16="http://schemas.microsoft.com/office/drawing/2014/main" id="{21EA4A75-C14A-2CB2-7D66-5E1AF0B076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944" y="1577151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CF12DD-58F9-A79F-8AEC-4DAF77974B08}"/>
              </a:ext>
            </a:extLst>
          </p:cNvPr>
          <p:cNvSpPr/>
          <p:nvPr userDrawn="1"/>
        </p:nvSpPr>
        <p:spPr>
          <a:xfrm>
            <a:off x="1566028" y="54965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639A54-C43E-D58B-6EE3-143CDC8D5A86}"/>
              </a:ext>
            </a:extLst>
          </p:cNvPr>
          <p:cNvSpPr/>
          <p:nvPr userDrawn="1"/>
        </p:nvSpPr>
        <p:spPr>
          <a:xfrm>
            <a:off x="5687029" y="55192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580C48-1349-1975-A544-73459DCC7E00}"/>
              </a:ext>
            </a:extLst>
          </p:cNvPr>
          <p:cNvSpPr/>
          <p:nvPr userDrawn="1"/>
        </p:nvSpPr>
        <p:spPr>
          <a:xfrm>
            <a:off x="9746085" y="54965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DC08F14-6F0D-8376-8720-A2AB96515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0859" y="100876"/>
            <a:ext cx="1087068" cy="742993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AU" dirty="0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DA05777-A62E-99A6-23E4-5ACFB3AC6C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51861" y="112152"/>
            <a:ext cx="1087068" cy="816729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5D1880A-45CF-43C0-84F8-04D5E80558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10917" y="112152"/>
            <a:ext cx="1087068" cy="742993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09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animBg="1"/>
      <p:bldP spid="74" grpId="0" animBg="1"/>
      <p:bldP spid="7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  <p:bldP spid="3" grpId="0" animBg="1"/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51054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5148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9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al BG">
    <p:bg>
      <p:bgPr>
        <a:solidFill>
          <a:srgbClr val="02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9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1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1" y="3162518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0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3A1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8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3A1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Candara" panose="020E0502030303020204" pitchFamily="34" charset="0"/>
                </a:rPr>
                <a:t>¥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7" y="1471588"/>
            <a:ext cx="2940043" cy="2940043"/>
          </a:xfrm>
          <a:prstGeom prst="ellipse">
            <a:avLst/>
          </a:prstGeom>
          <a:solidFill>
            <a:srgbClr val="C3A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0"/>
            <a:ext cx="2934926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2566" y="1471588"/>
            <a:ext cx="2814638" cy="2814638"/>
          </a:xfrm>
          <a:prstGeom prst="ellipse">
            <a:avLst/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79" y="458996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1" y="4601270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57685A5-A4F8-11FE-8BCE-21CCD50EE6A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84649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7815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9405385" y="2266487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8570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4" y="1672860"/>
            <a:ext cx="3642914" cy="3680178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3A1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8163" y="3024547"/>
            <a:ext cx="5859558" cy="574909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6B76"/>
                </a:solidFill>
              </a:defRPr>
            </a:lvl1pPr>
            <a:lvl2pPr marL="457189" indent="0">
              <a:buNone/>
              <a:defRPr sz="3200" b="1">
                <a:solidFill>
                  <a:srgbClr val="251675"/>
                </a:solidFill>
              </a:defRPr>
            </a:lvl2pPr>
            <a:lvl3pPr marL="914377" indent="0">
              <a:buNone/>
              <a:defRPr sz="3200" b="1">
                <a:solidFill>
                  <a:srgbClr val="251675"/>
                </a:solidFill>
              </a:defRPr>
            </a:lvl3pPr>
            <a:lvl4pPr marL="1371566" indent="0">
              <a:buNone/>
              <a:defRPr sz="3200" b="1">
                <a:solidFill>
                  <a:srgbClr val="251675"/>
                </a:solidFill>
              </a:defRPr>
            </a:lvl4pPr>
            <a:lvl5pPr marL="1828754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8163" y="3795508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8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5678163" y="3702624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270347E-2C6A-BD24-E078-0340F47228A4}"/>
              </a:ext>
            </a:extLst>
          </p:cNvPr>
          <p:cNvSpPr/>
          <p:nvPr userDrawn="1"/>
        </p:nvSpPr>
        <p:spPr>
          <a:xfrm>
            <a:off x="113211" y="1001486"/>
            <a:ext cx="12000412" cy="17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62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1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B248046-5DDB-9550-87EE-33D6186F4E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8" y="6532769"/>
            <a:ext cx="1068305" cy="2913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B8B3CF-7B53-727F-3F0B-1F91BE148B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91749"/>
            <a:ext cx="12192000" cy="599704"/>
          </a:xfrm>
          <a:prstGeom prst="rect">
            <a:avLst/>
          </a:prstGeom>
          <a:solidFill>
            <a:srgbClr val="016B7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b="0" i="0" dirty="0">
              <a:solidFill>
                <a:schemeClr val="lt1"/>
              </a:solidFill>
              <a:latin typeface="Aptos" panose="020B0004020202020204" pitchFamily="34" charset="0"/>
              <a:ea typeface="+mn-ea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1C87C5E-E751-A624-8D8F-45F6226E0B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2321" y="6422324"/>
            <a:ext cx="7815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600" b="0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Australia’s largest direct seller of telecommunications and essential services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B6FA944-CCE8-09DB-4AF6-E483D6F37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8" y="6449644"/>
            <a:ext cx="1068305" cy="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0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A2998796-70A8-9DFB-CA97-C2F62AA6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133" y="6347911"/>
            <a:ext cx="1481161" cy="4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0635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6410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00" y="57591"/>
            <a:ext cx="11763215" cy="962025"/>
          </a:xfrm>
        </p:spPr>
        <p:txBody>
          <a:bodyPr>
            <a:normAutofit/>
          </a:bodyPr>
          <a:lstStyle>
            <a:lvl1pPr>
              <a:defRPr sz="3733" b="0" i="0">
                <a:solidFill>
                  <a:srgbClr val="00447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3765" y="1095021"/>
            <a:ext cx="11763215" cy="530577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FAFF4195-2A69-652F-DA60-B0E22A4D070C}"/>
              </a:ext>
            </a:extLst>
          </p:cNvPr>
          <p:cNvSpPr/>
          <p:nvPr userDrawn="1"/>
        </p:nvSpPr>
        <p:spPr>
          <a:xfrm rot="16013853">
            <a:off x="3891039" y="-5699876"/>
            <a:ext cx="1881468" cy="11402824"/>
          </a:xfrm>
          <a:prstGeom prst="chord">
            <a:avLst>
              <a:gd name="adj1" fmla="val 1135634"/>
              <a:gd name="adj2" fmla="val 21068404"/>
            </a:avLst>
          </a:prstGeom>
          <a:noFill/>
          <a:ln>
            <a:gradFill>
              <a:gsLst>
                <a:gs pos="77000">
                  <a:schemeClr val="accent1">
                    <a:lumMod val="5000"/>
                    <a:lumOff val="95000"/>
                    <a:alpha val="0"/>
                  </a:schemeClr>
                </a:gs>
                <a:gs pos="24000">
                  <a:srgbClr val="63C8C8"/>
                </a:gs>
                <a:gs pos="0">
                  <a:srgbClr val="00447D"/>
                </a:gs>
              </a:gsLst>
              <a:lin ang="54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</p:spTree>
    <p:extLst>
      <p:ext uri="{BB962C8B-B14F-4D97-AF65-F5344CB8AC3E}">
        <p14:creationId xmlns:p14="http://schemas.microsoft.com/office/powerpoint/2010/main" val="396472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12785-208C-A841-9D10-3A4CAB6A84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341421"/>
            <a:ext cx="12192000" cy="599704"/>
          </a:xfrm>
          <a:prstGeom prst="rect">
            <a:avLst/>
          </a:prstGeom>
          <a:solidFill>
            <a:srgbClr val="016B7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b="0" i="0" dirty="0">
              <a:solidFill>
                <a:schemeClr val="lt1"/>
              </a:solidFill>
              <a:latin typeface="Aptos" panose="020B0004020202020204" pitchFamily="34" charset="0"/>
              <a:ea typeface="+mn-ea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2E9B526-3A28-2049-9FB0-46FDF9F61C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2321" y="6471996"/>
            <a:ext cx="7815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600" b="0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Australia’s largest direct seller of telecommunications and essential services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9454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7901" y="1253330"/>
            <a:ext cx="11554800" cy="497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69B4D0D-DECE-58A2-3B1C-5224244E480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8" y="6499316"/>
            <a:ext cx="1068305" cy="29135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77249FE-22C3-47E0-C27B-A51ED52AEA45}"/>
              </a:ext>
            </a:extLst>
          </p:cNvPr>
          <p:cNvCxnSpPr/>
          <p:nvPr userDrawn="1"/>
        </p:nvCxnSpPr>
        <p:spPr>
          <a:xfrm flipH="1">
            <a:off x="169454" y="1080860"/>
            <a:ext cx="11853092" cy="0"/>
          </a:xfrm>
          <a:prstGeom prst="line">
            <a:avLst/>
          </a:prstGeom>
          <a:ln>
            <a:solidFill>
              <a:srgbClr val="016B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6" r:id="rId2"/>
    <p:sldLayoutId id="2147483778" r:id="rId3"/>
    <p:sldLayoutId id="2147483779" r:id="rId4"/>
    <p:sldLayoutId id="2147483780" r:id="rId5"/>
    <p:sldLayoutId id="2147483781" r:id="rId6"/>
    <p:sldLayoutId id="2147483786" r:id="rId7"/>
    <p:sldLayoutId id="2147483782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6B76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49A6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1" y="26047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611" y="1082675"/>
            <a:ext cx="11759189" cy="525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328119-7C73-B2D0-FE2A-DC2B9CE8FA21}"/>
              </a:ext>
            </a:extLst>
          </p:cNvPr>
          <p:cNvSpPr/>
          <p:nvPr userDrawn="1"/>
        </p:nvSpPr>
        <p:spPr>
          <a:xfrm rot="20545522">
            <a:off x="10842530" y="6043357"/>
            <a:ext cx="2111609" cy="1342927"/>
          </a:xfrm>
          <a:prstGeom prst="ellipse">
            <a:avLst/>
          </a:prstGeom>
          <a:solidFill>
            <a:srgbClr val="390C20"/>
          </a:solidFill>
          <a:ln w="19050">
            <a:solidFill>
              <a:schemeClr val="bg1"/>
            </a:solidFill>
          </a:ln>
          <a:effectLst>
            <a:outerShdw dist="32531" dir="17220000" algn="tl" rotWithShape="0">
              <a:prstClr val="black">
                <a:alpha val="1491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5" name="Picture 4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569AD37A-7A84-BCF1-56F3-B591123AB9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147" y="6358397"/>
            <a:ext cx="1001352" cy="3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20300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59991" indent="-359991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32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hyperlink" Target="https://au.trustpilot.com/review/www.sumo.com.a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www.productreview.com.au/listings/mate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emf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tsbemates.com.au/mate/faq/how-does-your-mobile-bundle-discount-work/" TargetMode="External"/><Relationship Id="rId11" Type="http://schemas.openxmlformats.org/officeDocument/2006/relationships/image" Target="../media/image64.sv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52.emf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87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52.emf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76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acnpacific.com/ibo/wp-content/uploads/sites/4/2018/03/MKTG-289-Strive-For-Flyer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openxmlformats.org/officeDocument/2006/relationships/image" Target="../media/image99.emf"/><Relationship Id="rId7" Type="http://schemas.openxmlformats.org/officeDocument/2006/relationships/image" Target="../media/image103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0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9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maysim.com.au/" TargetMode="External"/><Relationship Id="rId5" Type="http://schemas.openxmlformats.org/officeDocument/2006/relationships/image" Target="../media/image99.emf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hyperlink" Target="http://www.amaysim.com.au/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maysim.com.au/" TargetMode="External"/><Relationship Id="rId4" Type="http://schemas.openxmlformats.org/officeDocument/2006/relationships/image" Target="../media/image9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aysim.com.a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acnpacific.com/ibo/wp-content/uploads/sites/4/2018/03/MKTG-289-Strive-For-Flyer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1.emf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7.png"/><Relationship Id="rId4" Type="http://schemas.openxmlformats.org/officeDocument/2006/relationships/hyperlink" Target="https://www.vodafone.com.au/support/plans/speed-guid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emf"/><Relationship Id="rId4" Type="http://schemas.openxmlformats.org/officeDocument/2006/relationships/image" Target="../media/image1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eg"/><Relationship Id="rId4" Type="http://schemas.openxmlformats.org/officeDocument/2006/relationships/image" Target="../media/image15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sv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emf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emf"/><Relationship Id="rId4" Type="http://schemas.openxmlformats.org/officeDocument/2006/relationships/image" Target="../media/image17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conxxion_aus/" TargetMode="External"/><Relationship Id="rId13" Type="http://schemas.openxmlformats.org/officeDocument/2006/relationships/image" Target="../media/image177.png"/><Relationship Id="rId3" Type="http://schemas.openxmlformats.org/officeDocument/2006/relationships/image" Target="../media/image172.svg"/><Relationship Id="rId7" Type="http://schemas.openxmlformats.org/officeDocument/2006/relationships/hyperlink" Target="https://www.youtube.com/@ACN.Pacific" TargetMode="External"/><Relationship Id="rId12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svg"/><Relationship Id="rId11" Type="http://schemas.openxmlformats.org/officeDocument/2006/relationships/image" Target="../media/image175.png"/><Relationship Id="rId5" Type="http://schemas.openxmlformats.org/officeDocument/2006/relationships/image" Target="../media/image173.png"/><Relationship Id="rId15" Type="http://schemas.openxmlformats.org/officeDocument/2006/relationships/image" Target="../media/image178.png"/><Relationship Id="rId10" Type="http://schemas.openxmlformats.org/officeDocument/2006/relationships/hyperlink" Target="https://www.facebook.com/share/g/15jiGz17Lp/" TargetMode="External"/><Relationship Id="rId4" Type="http://schemas.openxmlformats.org/officeDocument/2006/relationships/hyperlink" Target="http://acnpacific.com/ibo/product-resources-au/" TargetMode="External"/><Relationship Id="rId9" Type="http://schemas.openxmlformats.org/officeDocument/2006/relationships/hyperlink" Target="https://www.facebook.com/conxxion.aus" TargetMode="External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acnpacific.com/ibo/wp-content/uploads/sites/4/2018/03/MKTG-289-Strive-For-Flyer.pdf" TargetMode="Externa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acnpacific.com/ibo/honey-insurance-sweet-rewards-program-terms/" TargetMode="Externa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99F6-64E5-02D6-230E-A721A564C6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>
                <a:latin typeface="+mn-lt"/>
              </a:rPr>
              <a:t>Product Overview </a:t>
            </a:r>
            <a:r>
              <a:rPr lang="en-AU" sz="3600" b="0" baseline="30000" dirty="0">
                <a:latin typeface="+mn-lt"/>
              </a:rPr>
              <a:t>(AU)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FCA4B-B1C6-0B32-7DA3-46E55C45C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8479" y="2530907"/>
            <a:ext cx="5911531" cy="620184"/>
          </a:xfrm>
        </p:spPr>
        <p:txBody>
          <a:bodyPr/>
          <a:lstStyle/>
          <a:p>
            <a:r>
              <a:rPr lang="en-AU" sz="2000" dirty="0">
                <a:latin typeface="+mn-lt"/>
              </a:rPr>
              <a:t>Stepping into a meeting with your customer? Read up on our Product Partners’ Unique Selling Points and their plans/products on offer for a quick refresher.</a:t>
            </a:r>
          </a:p>
          <a:p>
            <a:endParaRPr lang="en-AU" dirty="0">
              <a:latin typeface="+mn-lt"/>
            </a:endParaRPr>
          </a:p>
          <a:p>
            <a:r>
              <a:rPr lang="en-AU" sz="1600" dirty="0">
                <a:latin typeface="+mn-lt"/>
              </a:rPr>
              <a:t>January 2025</a:t>
            </a:r>
          </a:p>
          <a:p>
            <a:endParaRPr lang="en-AU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F25535-DB01-F5B8-5852-386FF0F24BAD}"/>
              </a:ext>
            </a:extLst>
          </p:cNvPr>
          <p:cNvSpPr txBox="1"/>
          <p:nvPr/>
        </p:nvSpPr>
        <p:spPr>
          <a:xfrm>
            <a:off x="4664077" y="5936233"/>
            <a:ext cx="1075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Mobile Service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2F491-B95D-DB67-B815-884176935471}"/>
              </a:ext>
            </a:extLst>
          </p:cNvPr>
          <p:cNvSpPr txBox="1"/>
          <p:nvPr/>
        </p:nvSpPr>
        <p:spPr>
          <a:xfrm>
            <a:off x="2880406" y="5923673"/>
            <a:ext cx="1075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Electricity / Gas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2620D-150D-5C77-037F-F98FA8894A5B}"/>
              </a:ext>
            </a:extLst>
          </p:cNvPr>
          <p:cNvSpPr txBox="1"/>
          <p:nvPr/>
        </p:nvSpPr>
        <p:spPr>
          <a:xfrm>
            <a:off x="6519634" y="5859289"/>
            <a:ext cx="107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nbn</a:t>
            </a:r>
            <a:r>
              <a:rPr lang="en-001" sz="1000" dirty="0">
                <a:solidFill>
                  <a:schemeClr val="tx2"/>
                </a:solidFill>
              </a:rPr>
              <a:t>™</a:t>
            </a: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Broadband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848854-45DB-BA5A-146D-D428D63341D6}"/>
              </a:ext>
            </a:extLst>
          </p:cNvPr>
          <p:cNvSpPr txBox="1"/>
          <p:nvPr/>
        </p:nvSpPr>
        <p:spPr>
          <a:xfrm>
            <a:off x="950580" y="5859289"/>
            <a:ext cx="1274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Home and Content Insurance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84A4C6-4B50-57D2-03B1-937F6968D0F9}"/>
              </a:ext>
            </a:extLst>
          </p:cNvPr>
          <p:cNvSpPr txBox="1"/>
          <p:nvPr/>
        </p:nvSpPr>
        <p:spPr>
          <a:xfrm>
            <a:off x="8235725" y="5943927"/>
            <a:ext cx="1355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Merchant Services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63DCB4-085F-703F-0F28-B0E2E99824E4}"/>
              </a:ext>
            </a:extLst>
          </p:cNvPr>
          <p:cNvSpPr txBox="1"/>
          <p:nvPr/>
        </p:nvSpPr>
        <p:spPr>
          <a:xfrm>
            <a:off x="10232032" y="5859289"/>
            <a:ext cx="108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1000" dirty="0">
                <a:solidFill>
                  <a:schemeClr val="tx2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Cloud Phone 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05E4C-02F0-D1B9-9943-76BCCA31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57" y="5152151"/>
            <a:ext cx="696420" cy="620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14FD8A-1B55-8CF6-8A33-F6E96983D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48" y="5034101"/>
            <a:ext cx="745337" cy="730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C31DE2-071B-0313-FF3C-6CD71AFA4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235" y="5105971"/>
            <a:ext cx="532822" cy="7125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2A8762-D8BA-FF9F-AB4D-53DCB39C6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4561" y1="77044" x2="63158" y2="79874"/>
                        <a14:foregroundMark x1="65965" y1="76101" x2="39298" y2="7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4412" y="5052565"/>
            <a:ext cx="734329" cy="8193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1879C4-4FA3-3DBD-A81B-46666E8F04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717" y="5107883"/>
            <a:ext cx="696420" cy="740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A7033B-3549-F005-3FDD-BDB4428E71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83" b="90082" l="9811" r="91195">
                        <a14:foregroundMark x1="56981" y1="72283" x2="67421" y2="67527"/>
                        <a14:foregroundMark x1="67421" y1="67527" x2="58616" y2="69837"/>
                        <a14:foregroundMark x1="58616" y1="69837" x2="49811" y2="67527"/>
                        <a14:foregroundMark x1="49811" y1="67527" x2="63522" y2="68886"/>
                        <a14:foregroundMark x1="70692" y1="74728" x2="48428" y2="70652"/>
                        <a14:foregroundMark x1="48428" y1="70652" x2="46415" y2="69293"/>
                        <a14:foregroundMark x1="72956" y1="89810" x2="57233" y2="89266"/>
                        <a14:foregroundMark x1="57233" y1="89266" x2="75723" y2="90217"/>
                        <a14:foregroundMark x1="75723" y1="90217" x2="51698" y2="90217"/>
                        <a14:foregroundMark x1="51698" y1="90217" x2="67421" y2="89130"/>
                        <a14:foregroundMark x1="67421" y1="89130" x2="49182" y2="88587"/>
                        <a14:foregroundMark x1="91195" y1="47962" x2="87170" y2="55435"/>
                        <a14:foregroundMark x1="87170" y1="55435" x2="86918" y2="554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1737" y="5099635"/>
            <a:ext cx="763824" cy="707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191BC4-4616-F901-1D2F-8631836286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7503" y="5141751"/>
            <a:ext cx="734329" cy="62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0587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062AA-643B-1AEC-EDBC-6C0A8571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122A84B4-9558-6696-5E96-8A3A66EB4C3E}"/>
              </a:ext>
            </a:extLst>
          </p:cNvPr>
          <p:cNvSpPr/>
          <p:nvPr/>
        </p:nvSpPr>
        <p:spPr>
          <a:xfrm>
            <a:off x="0" y="-106108"/>
            <a:ext cx="12192000" cy="2847903"/>
          </a:xfrm>
          <a:prstGeom prst="rect">
            <a:avLst/>
          </a:prstGeom>
          <a:gradFill>
            <a:gsLst>
              <a:gs pos="7000">
                <a:srgbClr val="016B76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943DEA4C-E170-6C9F-254B-D02C5F498256}"/>
              </a:ext>
            </a:extLst>
          </p:cNvPr>
          <p:cNvSpPr/>
          <p:nvPr/>
        </p:nvSpPr>
        <p:spPr>
          <a:xfrm>
            <a:off x="0" y="71635"/>
            <a:ext cx="7629527" cy="6223819"/>
          </a:xfrm>
          <a:prstGeom prst="rect">
            <a:avLst/>
          </a:prstGeom>
          <a:solidFill>
            <a:srgbClr val="016B76"/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B145FE-592D-A112-7022-BD1F3F63590F}"/>
              </a:ext>
            </a:extLst>
          </p:cNvPr>
          <p:cNvSpPr txBox="1"/>
          <p:nvPr/>
        </p:nvSpPr>
        <p:spPr>
          <a:xfrm>
            <a:off x="568936" y="619126"/>
            <a:ext cx="695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AU" altLang="en-US" sz="3600" b="1" dirty="0">
                <a:solidFill>
                  <a:prstClr val="white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Why Sumo?</a:t>
            </a:r>
            <a:endParaRPr lang="en-AU" sz="3600" b="1" dirty="0">
              <a:solidFill>
                <a:prstClr val="white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5DDB9-C8BA-F259-5193-9D880B6C472F}"/>
              </a:ext>
            </a:extLst>
          </p:cNvPr>
          <p:cNvSpPr txBox="1"/>
          <p:nvPr/>
        </p:nvSpPr>
        <p:spPr>
          <a:xfrm>
            <a:off x="568936" y="1317844"/>
            <a:ext cx="6950429" cy="4869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609585">
              <a:spcBef>
                <a:spcPts val="600"/>
              </a:spcBef>
              <a:spcAft>
                <a:spcPts val="600"/>
              </a:spcAft>
            </a:pPr>
            <a:r>
              <a:rPr lang="en-AU" sz="2400" dirty="0">
                <a:solidFill>
                  <a:prstClr val="white"/>
                </a:solidFill>
              </a:rPr>
              <a:t>Refer your residential or small business customers in NSW, QLD and SA to Sumo’s competitive energy plans!</a:t>
            </a:r>
          </a:p>
          <a:p>
            <a:pPr marL="457189" indent="-457189" defTabSz="60958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white"/>
                </a:solidFill>
              </a:rPr>
              <a:t>Sumo is </a:t>
            </a:r>
            <a:r>
              <a:rPr lang="en-A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local</a:t>
            </a:r>
            <a:r>
              <a:rPr lang="en-A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AU" sz="2400" dirty="0">
                <a:solidFill>
                  <a:prstClr val="white"/>
                </a:solidFill>
              </a:rPr>
              <a:t>– Australian-owned and operated</a:t>
            </a:r>
          </a:p>
          <a:p>
            <a:pPr marL="457189" indent="-457189" defTabSz="60958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white"/>
                </a:solidFill>
              </a:rPr>
              <a:t>Sumo is </a:t>
            </a:r>
            <a:r>
              <a:rPr lang="en-A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flexible</a:t>
            </a:r>
            <a:r>
              <a:rPr lang="en-AU" sz="2400" dirty="0">
                <a:solidFill>
                  <a:prstClr val="white"/>
                </a:solidFill>
              </a:rPr>
              <a:t> – No lock-in contracts and no exit fees</a:t>
            </a:r>
          </a:p>
          <a:p>
            <a:pPr marL="457189" indent="-457189" defTabSz="60958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white"/>
                </a:solidFill>
              </a:rPr>
              <a:t>Sumo is </a:t>
            </a:r>
            <a:r>
              <a:rPr lang="en-A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highly rated </a:t>
            </a:r>
            <a:r>
              <a:rPr lang="en-AU" sz="2400" dirty="0">
                <a:solidFill>
                  <a:prstClr val="white"/>
                </a:solidFill>
              </a:rPr>
              <a:t>– Rated ‘Excellent’ by customers on </a:t>
            </a:r>
            <a:r>
              <a:rPr lang="en-AU" sz="24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Trustpilot </a:t>
            </a:r>
            <a:endParaRPr lang="en-AU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189" indent="-457189" defTabSz="60958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prstClr val="white"/>
                </a:solidFill>
              </a:rPr>
              <a:t>Sumo is all about </a:t>
            </a:r>
            <a:r>
              <a:rPr lang="en-AU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choice</a:t>
            </a:r>
            <a:r>
              <a:rPr lang="en-AU" sz="2400" dirty="0">
                <a:solidFill>
                  <a:prstClr val="white"/>
                </a:solidFill>
              </a:rPr>
              <a:t> – Choose e-billing or paper billing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935337E8-8B05-EAAF-E245-C64E1AC41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525" y="371106"/>
            <a:ext cx="1273683" cy="3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66FBB-6781-5056-6AC3-7EDCF1FA0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19AA1855-78A1-0473-A110-6DBDB71407E7}"/>
              </a:ext>
            </a:extLst>
          </p:cNvPr>
          <p:cNvSpPr/>
          <p:nvPr/>
        </p:nvSpPr>
        <p:spPr>
          <a:xfrm>
            <a:off x="-8283" y="-48298"/>
            <a:ext cx="12192000" cy="1925225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9510E5F-B5D1-24AF-28F4-2F14C62051FF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BB76E26-6803-F752-BEFA-32026D5329E3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5F0C4-2374-423C-CF8C-DDF9469E17AF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MATE</a:t>
            </a:r>
          </a:p>
          <a:p>
            <a:pPr algn="ctr" defTabSz="609585"/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Internet and Mobile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ED3A7-7EAC-6F2E-7BC0-07F458E7E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76" y="227556"/>
            <a:ext cx="2046715" cy="7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8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3116-22F0-ABCA-C1A1-7074B02D6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02C1-359C-CA51-635B-FB5BEB94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MATE?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A6204-DD18-9622-9095-06A23EA86C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340415"/>
            <a:ext cx="7077489" cy="51054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AU" sz="1867" b="1" dirty="0">
                <a:solidFill>
                  <a:srgbClr val="1AB26B"/>
                </a:solidFill>
              </a:rPr>
              <a:t>AWARD-WINNING</a:t>
            </a:r>
            <a:r>
              <a:rPr lang="en-AU" sz="1867" dirty="0"/>
              <a:t> company – Winner of the 2020 International Service Excellence Award for Customer Service Team of the Year!</a:t>
            </a:r>
          </a:p>
          <a:p>
            <a:pPr>
              <a:spcAft>
                <a:spcPts val="0"/>
              </a:spcAft>
            </a:pPr>
            <a:r>
              <a:rPr lang="en-AU" sz="1867" dirty="0"/>
              <a:t>Best in class process for switching customers – </a:t>
            </a:r>
            <a:r>
              <a:rPr lang="en-AU" sz="1867" dirty="0">
                <a:solidFill>
                  <a:srgbClr val="1AB26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what MATE customers are saying here</a:t>
            </a:r>
            <a:r>
              <a:rPr lang="en-AU" sz="1867" dirty="0">
                <a:solidFill>
                  <a:srgbClr val="1AB26B"/>
                </a:solidFill>
              </a:rPr>
              <a:t>!</a:t>
            </a:r>
          </a:p>
          <a:p>
            <a:pPr>
              <a:spcAft>
                <a:spcPts val="0"/>
              </a:spcAft>
            </a:pPr>
            <a:r>
              <a:rPr lang="en-AU" sz="1867" dirty="0"/>
              <a:t>The official GOLD WINNER of the </a:t>
            </a:r>
            <a:r>
              <a:rPr lang="en-AU" sz="1867" b="1" dirty="0">
                <a:solidFill>
                  <a:srgbClr val="1AB26B"/>
                </a:solidFill>
              </a:rPr>
              <a:t>'Best Value Premium nbn™ Broadband Plan'</a:t>
            </a:r>
            <a:r>
              <a:rPr lang="en-AU" sz="1867" dirty="0"/>
              <a:t> in Money Magazine Australia’s Best of the Best 2021 Awards</a:t>
            </a:r>
          </a:p>
          <a:p>
            <a:pPr>
              <a:spcAft>
                <a:spcPts val="0"/>
              </a:spcAft>
            </a:pPr>
            <a:r>
              <a:rPr lang="en-AU" sz="1867" b="1" dirty="0">
                <a:solidFill>
                  <a:srgbClr val="1AB26B"/>
                </a:solidFill>
              </a:rPr>
              <a:t>100% Aussie </a:t>
            </a:r>
            <a:r>
              <a:rPr lang="en-AU" sz="1867" dirty="0"/>
              <a:t>customer service</a:t>
            </a:r>
          </a:p>
          <a:p>
            <a:pPr>
              <a:spcAft>
                <a:spcPts val="0"/>
              </a:spcAft>
            </a:pPr>
            <a:r>
              <a:rPr lang="en-AU" sz="1867" dirty="0"/>
              <a:t>No </a:t>
            </a:r>
            <a:r>
              <a:rPr lang="en-AU" sz="1867" b="1" dirty="0">
                <a:solidFill>
                  <a:srgbClr val="1AB26B"/>
                </a:solidFill>
              </a:rPr>
              <a:t>lock-in contracts</a:t>
            </a:r>
          </a:p>
          <a:p>
            <a:pPr>
              <a:spcAft>
                <a:spcPts val="0"/>
              </a:spcAft>
            </a:pPr>
            <a:r>
              <a:rPr lang="en-AU" sz="1867" dirty="0"/>
              <a:t>Uses parts of the </a:t>
            </a:r>
            <a:r>
              <a:rPr lang="en-AU" sz="1867" b="1" dirty="0">
                <a:solidFill>
                  <a:srgbClr val="1AB26B"/>
                </a:solidFill>
              </a:rPr>
              <a:t>Telstra Mobile Network,</a:t>
            </a:r>
            <a:r>
              <a:rPr lang="en-AU" sz="1867" dirty="0"/>
              <a:t> which covers more than 98.8% of the Australian population with 4G and provides coverage to at least 75% with 5G.</a:t>
            </a:r>
          </a:p>
          <a:p>
            <a:pPr>
              <a:spcAft>
                <a:spcPts val="0"/>
              </a:spcAft>
            </a:pPr>
            <a:r>
              <a:rPr lang="en-AU" sz="1867" b="1" dirty="0">
                <a:solidFill>
                  <a:srgbClr val="1AB26B"/>
                </a:solidFill>
              </a:rPr>
              <a:t>Bundle</a:t>
            </a:r>
            <a:r>
              <a:rPr lang="en-AU" sz="1867" dirty="0">
                <a:solidFill>
                  <a:srgbClr val="1AB26B"/>
                </a:solidFill>
              </a:rPr>
              <a:t> </a:t>
            </a:r>
            <a:r>
              <a:rPr lang="en-AU" sz="1867" dirty="0"/>
              <a:t>internet with mobile and get </a:t>
            </a:r>
            <a:r>
              <a:rPr lang="en-AU" sz="1867" b="1" dirty="0">
                <a:solidFill>
                  <a:srgbClr val="1AB26B"/>
                </a:solidFill>
              </a:rPr>
              <a:t>$10 off every month</a:t>
            </a:r>
            <a:r>
              <a:rPr lang="en-AU" sz="1867" dirty="0">
                <a:solidFill>
                  <a:srgbClr val="1AB26B"/>
                </a:solidFill>
              </a:rPr>
              <a:t>!</a:t>
            </a:r>
          </a:p>
          <a:p>
            <a:pPr>
              <a:spcAft>
                <a:spcPts val="0"/>
              </a:spcAft>
            </a:pPr>
            <a:r>
              <a:rPr lang="en-AU" sz="1867" dirty="0"/>
              <a:t>Some of the most </a:t>
            </a:r>
            <a:r>
              <a:rPr lang="en-AU" sz="1867" b="1" dirty="0">
                <a:solidFill>
                  <a:srgbClr val="1AB26B"/>
                </a:solidFill>
              </a:rPr>
              <a:t>competitive pricing </a:t>
            </a:r>
            <a:r>
              <a:rPr lang="en-AU" sz="1867" dirty="0"/>
              <a:t>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92644-3BC3-DE5C-9CE6-7950AFC11B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4CA9E-BBE3-334F-B179-747337CAE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831" y="4236504"/>
            <a:ext cx="3629428" cy="204364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1097105-C6C2-F7D7-AEA2-028FC942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6064" y="1312999"/>
            <a:ext cx="1090649" cy="1090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3ED4E-56DB-E4B2-256C-63EAF61367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924" y="1203073"/>
            <a:ext cx="1126165" cy="112616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82E1AD3-8780-285F-DE57-499C65DBE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5723" y="1312999"/>
            <a:ext cx="1090649" cy="1090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29372-9465-3CD2-39AA-8ECEEB646A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6372" y="2733093"/>
            <a:ext cx="2013398" cy="13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7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5A3B-F303-8C2A-1667-9EC9E121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MATE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03E80-CC85-2B89-97AA-0E24D29E52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2A221-473A-B575-8C6D-0EB18D4BA1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249" b="26603"/>
          <a:stretch/>
        </p:blipFill>
        <p:spPr>
          <a:xfrm>
            <a:off x="584598" y="2311924"/>
            <a:ext cx="3345678" cy="1859871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BCEEDF3-99D6-CED6-9D62-4884CD4F230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5"/>
          <a:srcRect b="29518"/>
          <a:stretch/>
        </p:blipFill>
        <p:spPr>
          <a:xfrm>
            <a:off x="3884116" y="2311924"/>
            <a:ext cx="3791479" cy="1859871"/>
          </a:xfrm>
        </p:spPr>
      </p:pic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488D100D-326C-CCC0-3548-ED12CE54D1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0283"/>
          <a:stretch/>
        </p:blipFill>
        <p:spPr>
          <a:xfrm>
            <a:off x="7940838" y="2311924"/>
            <a:ext cx="3620005" cy="1793187"/>
          </a:xfrm>
          <a:prstGeom prst="rect">
            <a:avLst/>
          </a:prstGeom>
        </p:spPr>
      </p:pic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C986300-7982-8611-39CB-48A2AF47D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832078" y="2974245"/>
            <a:ext cx="724248" cy="709083"/>
          </a:xfrm>
          <a:prstGeom prst="rect">
            <a:avLst/>
          </a:prstGeom>
        </p:spPr>
      </p:pic>
      <p:pic>
        <p:nvPicPr>
          <p:cNvPr id="24" name="Graphic 23" descr="Pause with solid fill">
            <a:extLst>
              <a:ext uri="{FF2B5EF4-FFF2-40B4-BE49-F238E27FC236}">
                <a16:creationId xmlns:a16="http://schemas.microsoft.com/office/drawing/2014/main" id="{58C628D4-63DE-BDA0-7D0F-490B8FFBD0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5400000">
            <a:off x="7240605" y="3020576"/>
            <a:ext cx="664633" cy="6646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978AA0-CCD7-833B-109E-B75F453D239F}"/>
              </a:ext>
            </a:extLst>
          </p:cNvPr>
          <p:cNvSpPr/>
          <p:nvPr/>
        </p:nvSpPr>
        <p:spPr>
          <a:xfrm>
            <a:off x="8496806" y="4200297"/>
            <a:ext cx="2508068" cy="461665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F8302-4A3B-27AA-F7FE-DF7775950E80}"/>
              </a:ext>
            </a:extLst>
          </p:cNvPr>
          <p:cNvSpPr txBox="1"/>
          <p:nvPr/>
        </p:nvSpPr>
        <p:spPr>
          <a:xfrm>
            <a:off x="880401" y="4231361"/>
            <a:ext cx="32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unlimited nbn from $40*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5A8ED-C5CB-46B2-A3BE-E01EC68389A3}"/>
              </a:ext>
            </a:extLst>
          </p:cNvPr>
          <p:cNvSpPr txBox="1"/>
          <p:nvPr/>
        </p:nvSpPr>
        <p:spPr>
          <a:xfrm>
            <a:off x="4833288" y="4231361"/>
            <a:ext cx="320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from $25 with eSIM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E8A31-2584-CE70-5D97-0662D5488E84}"/>
              </a:ext>
            </a:extLst>
          </p:cNvPr>
          <p:cNvSpPr txBox="1"/>
          <p:nvPr/>
        </p:nvSpPr>
        <p:spPr>
          <a:xfrm>
            <a:off x="8496805" y="4200297"/>
            <a:ext cx="250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2">
                    <a:lumMod val="50000"/>
                  </a:schemeClr>
                </a:solidFill>
                <a:hlinkClick r:id="rId6"/>
              </a:rPr>
              <a:t>Save $10/month</a:t>
            </a:r>
            <a:endParaRPr lang="en-A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A55881-04A9-1097-0598-794E9213F5C8}"/>
              </a:ext>
            </a:extLst>
          </p:cNvPr>
          <p:cNvSpPr txBox="1"/>
          <p:nvPr/>
        </p:nvSpPr>
        <p:spPr>
          <a:xfrm>
            <a:off x="3140157" y="5893026"/>
            <a:ext cx="5911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solidFill>
                  <a:schemeClr val="bg2">
                    <a:lumMod val="50000"/>
                  </a:schemeClr>
                </a:solidFill>
              </a:rPr>
              <a:t>*$40/month for the first 6 months, then reverts to $70/month</a:t>
            </a:r>
          </a:p>
        </p:txBody>
      </p:sp>
    </p:spTree>
    <p:extLst>
      <p:ext uri="{BB962C8B-B14F-4D97-AF65-F5344CB8AC3E}">
        <p14:creationId xmlns:p14="http://schemas.microsoft.com/office/powerpoint/2010/main" val="299705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A8C3-4A79-6AC3-3B64-BFA6A31E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5013-88EE-E775-8B79-3E44C14D3E8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b="1" dirty="0" err="1"/>
              <a:t>Conxxion</a:t>
            </a:r>
            <a:r>
              <a:rPr lang="en-AU" b="1" dirty="0"/>
              <a:t> Exclusive Mobile Offers</a:t>
            </a:r>
          </a:p>
          <a:p>
            <a:pPr marL="0" indent="0" algn="ctr">
              <a:buNone/>
            </a:pPr>
            <a:endParaRPr lang="en-AU" b="1" dirty="0"/>
          </a:p>
        </p:txBody>
      </p:sp>
      <p:pic>
        <p:nvPicPr>
          <p:cNvPr id="9" name="Picture 8" descr="A person holding a phone to her ear&#10;&#10;Description automatically generated">
            <a:extLst>
              <a:ext uri="{FF2B5EF4-FFF2-40B4-BE49-F238E27FC236}">
                <a16:creationId xmlns:a16="http://schemas.microsoft.com/office/drawing/2014/main" id="{CEC7A8C4-BAC0-3470-5430-6F3687B28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26" y="1803042"/>
            <a:ext cx="3020332" cy="2202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person holding a phone to her ear&#10;&#10;Description automatically generated">
            <a:extLst>
              <a:ext uri="{FF2B5EF4-FFF2-40B4-BE49-F238E27FC236}">
                <a16:creationId xmlns:a16="http://schemas.microsoft.com/office/drawing/2014/main" id="{2465253B-E065-D2AA-2E19-04413C201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45" y="1830357"/>
            <a:ext cx="2859110" cy="2175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3C50B7-B532-CA48-5AAD-D47022F60E18}"/>
              </a:ext>
            </a:extLst>
          </p:cNvPr>
          <p:cNvSpPr/>
          <p:nvPr/>
        </p:nvSpPr>
        <p:spPr>
          <a:xfrm>
            <a:off x="1213000" y="4152660"/>
            <a:ext cx="4827782" cy="1900520"/>
          </a:xfrm>
          <a:prstGeom prst="rect">
            <a:avLst/>
          </a:prstGeom>
          <a:ln>
            <a:solidFill>
              <a:srgbClr val="00B088"/>
            </a:solidFill>
          </a:ln>
        </p:spPr>
        <p:txBody>
          <a:bodyPr wrap="square">
            <a:spAutoFit/>
          </a:bodyPr>
          <a:lstStyle/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5G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 network speeds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500GB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data banking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Unlimited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talk and text 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to standard Aussie numbers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Unlimited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international calls 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and SMS to 15 selected countries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On the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Telstra Wholesale network 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eSIM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 available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Voice over LTE and Wi-Fi calling 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included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6DA772-E233-A14D-02DC-E150DACE86FB}"/>
              </a:ext>
            </a:extLst>
          </p:cNvPr>
          <p:cNvSpPr/>
          <p:nvPr/>
        </p:nvSpPr>
        <p:spPr>
          <a:xfrm>
            <a:off x="6401219" y="4152660"/>
            <a:ext cx="4827782" cy="1900520"/>
          </a:xfrm>
          <a:prstGeom prst="rect">
            <a:avLst/>
          </a:prstGeom>
          <a:ln>
            <a:solidFill>
              <a:srgbClr val="00B088"/>
            </a:solidFill>
          </a:ln>
        </p:spPr>
        <p:txBody>
          <a:bodyPr wrap="square">
            <a:spAutoFit/>
          </a:bodyPr>
          <a:lstStyle/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5G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 network speeds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1000GB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data banking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Unlimited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talk and text 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to standard Aussie numbers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Unlimited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international calls 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and SMS to 15 selected countries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On the </a:t>
            </a: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Telstra Wholesale network 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eSIM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 available</a:t>
            </a:r>
          </a:p>
          <a:p>
            <a:pPr marL="228600" indent="-228600" defTabSz="914400" fontAlgn="base">
              <a:spcBef>
                <a:spcPts val="600"/>
              </a:spcBef>
              <a:buClr>
                <a:srgbClr val="C49A6C"/>
              </a:buClr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schemeClr val="tx2"/>
                </a:solidFill>
                <a:latin typeface="Aptos" panose="020B0004020202020204" pitchFamily="34" charset="0"/>
              </a:rPr>
              <a:t>Voice over LTE </a:t>
            </a:r>
            <a:r>
              <a:rPr lang="en-US" sz="1250" dirty="0">
                <a:solidFill>
                  <a:schemeClr val="tx2"/>
                </a:solidFill>
                <a:latin typeface="Aptos" panose="020B0004020202020204" pitchFamily="34" charset="0"/>
              </a:rPr>
              <a:t>and Wi-Fi calling included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63FD50-A3CE-FC4F-3E99-5337A58451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A6CCFEC2-E8EF-7F2F-8848-23A716C6DF93}"/>
              </a:ext>
            </a:extLst>
          </p:cNvPr>
          <p:cNvSpPr/>
          <p:nvPr/>
        </p:nvSpPr>
        <p:spPr>
          <a:xfrm>
            <a:off x="4913455" y="1568220"/>
            <a:ext cx="982047" cy="987039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kern="0" noProof="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351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endParaRPr kumimoji="0" lang="en-AU" sz="1333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A137F7-FA2B-DB6A-F7DB-FF93DA494EFD}"/>
              </a:ext>
            </a:extLst>
          </p:cNvPr>
          <p:cNvSpPr txBox="1"/>
          <p:nvPr/>
        </p:nvSpPr>
        <p:spPr>
          <a:xfrm>
            <a:off x="991964" y="6080109"/>
            <a:ext cx="11030582" cy="200041"/>
          </a:xfrm>
          <a:prstGeom prst="rect">
            <a:avLst/>
          </a:prstGeom>
          <a:noFill/>
        </p:spPr>
        <p:txBody>
          <a:bodyPr wrap="square" lIns="91425" tIns="45713" rIns="91425" bIns="45713" anchor="t">
            <a:spAutoFit/>
          </a:bodyPr>
          <a:lstStyle/>
          <a:p>
            <a:pPr algn="ctr" defTabSz="342839">
              <a:defRPr/>
            </a:pPr>
            <a:r>
              <a:rPr lang="en-US" sz="7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700" b="1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www.letsbemates.com.au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1FEDD8B-CD60-EFB1-9E35-FB4AF5BE7562}"/>
              </a:ext>
            </a:extLst>
          </p:cNvPr>
          <p:cNvSpPr/>
          <p:nvPr/>
        </p:nvSpPr>
        <p:spPr>
          <a:xfrm>
            <a:off x="9785479" y="1595535"/>
            <a:ext cx="982047" cy="987039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351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11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  <a:endParaRPr kumimoji="0" lang="en-AU" sz="1333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7DF6-9711-7D94-3669-F55E64BA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A915-6BD8-D18A-3AD5-755E650CAB0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b="1" dirty="0"/>
              <a:t>Current Promotions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3AD4A-383E-E6C1-F49D-A30B2DD00EAD}"/>
              </a:ext>
            </a:extLst>
          </p:cNvPr>
          <p:cNvSpPr txBox="1"/>
          <p:nvPr/>
        </p:nvSpPr>
        <p:spPr>
          <a:xfrm>
            <a:off x="1444308" y="1564501"/>
            <a:ext cx="3332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Mobile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6C7D5-4C44-5858-497C-CBCEF5652302}"/>
              </a:ext>
            </a:extLst>
          </p:cNvPr>
          <p:cNvSpPr txBox="1"/>
          <p:nvPr/>
        </p:nvSpPr>
        <p:spPr>
          <a:xfrm>
            <a:off x="7112812" y="1955510"/>
            <a:ext cx="3332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b="1" dirty="0"/>
              <a:t>NBN Plans</a:t>
            </a:r>
          </a:p>
        </p:txBody>
      </p:sp>
      <p:pic>
        <p:nvPicPr>
          <p:cNvPr id="9" name="Picture 8" descr="A person in a green shirt&#10;&#10;Description automatically generated">
            <a:extLst>
              <a:ext uri="{FF2B5EF4-FFF2-40B4-BE49-F238E27FC236}">
                <a16:creationId xmlns:a16="http://schemas.microsoft.com/office/drawing/2014/main" id="{C5EAA034-FB40-AC73-ECAA-83735E607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18" y="2741412"/>
            <a:ext cx="3281966" cy="239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person in a green shirt with her arms up&#10;&#10;Description automatically generated">
            <a:extLst>
              <a:ext uri="{FF2B5EF4-FFF2-40B4-BE49-F238E27FC236}">
                <a16:creationId xmlns:a16="http://schemas.microsoft.com/office/drawing/2014/main" id="{5A67F315-4470-54A4-6AC9-C6EEB7EEC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32" y="2732894"/>
            <a:ext cx="3281965" cy="239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person in a green uniform talking on a cell phone&#10;&#10;Description automatically generated">
            <a:extLst>
              <a:ext uri="{FF2B5EF4-FFF2-40B4-BE49-F238E27FC236}">
                <a16:creationId xmlns:a16="http://schemas.microsoft.com/office/drawing/2014/main" id="{4E0B10CA-4D4B-58FA-2744-245773025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26" y="2021810"/>
            <a:ext cx="3937263" cy="3964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A7C4A-8B87-12E4-50DA-A628EBCEAC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8E0569-D17D-2CFB-EAD6-8814B9FD9CA0}"/>
              </a:ext>
            </a:extLst>
          </p:cNvPr>
          <p:cNvSpPr txBox="1"/>
          <p:nvPr/>
        </p:nvSpPr>
        <p:spPr>
          <a:xfrm>
            <a:off x="991964" y="6080109"/>
            <a:ext cx="11030582" cy="200041"/>
          </a:xfrm>
          <a:prstGeom prst="rect">
            <a:avLst/>
          </a:prstGeom>
          <a:noFill/>
        </p:spPr>
        <p:txBody>
          <a:bodyPr wrap="square" lIns="91425" tIns="45713" rIns="91425" bIns="45713" anchor="t">
            <a:spAutoFit/>
          </a:bodyPr>
          <a:lstStyle/>
          <a:p>
            <a:pPr algn="ctr" defTabSz="342839">
              <a:defRPr/>
            </a:pPr>
            <a:r>
              <a:rPr lang="en-US" sz="7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700" b="1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www.letsbemates.com.au</a:t>
            </a:r>
          </a:p>
        </p:txBody>
      </p:sp>
    </p:spTree>
    <p:extLst>
      <p:ext uri="{BB962C8B-B14F-4D97-AF65-F5344CB8AC3E}">
        <p14:creationId xmlns:p14="http://schemas.microsoft.com/office/powerpoint/2010/main" val="90900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4637-474F-1F59-ADD2-5A4F2E1F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NBN Plans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1733F-FA86-E792-5D7A-BCC620BBB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280" y="1645947"/>
            <a:ext cx="1821710" cy="1351141"/>
          </a:xfrm>
          <a:prstGeom prst="rect">
            <a:avLst/>
          </a:prstGeom>
          <a:ln>
            <a:solidFill>
              <a:srgbClr val="00B08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9FC67-3A3E-0858-7C8A-32E35AF78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57" y="1645945"/>
            <a:ext cx="1837529" cy="1351143"/>
          </a:xfrm>
          <a:prstGeom prst="rect">
            <a:avLst/>
          </a:prstGeom>
          <a:ln>
            <a:solidFill>
              <a:srgbClr val="00B088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4DC5F3-522D-AB7F-655D-773A7401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864" y="1656061"/>
            <a:ext cx="1900729" cy="1338222"/>
          </a:xfrm>
          <a:prstGeom prst="rect">
            <a:avLst/>
          </a:prstGeom>
          <a:ln>
            <a:solidFill>
              <a:srgbClr val="00B088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752DC5-39BA-C86F-07C0-074AFDA98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461" y="1677734"/>
            <a:ext cx="1896724" cy="1316549"/>
          </a:xfrm>
          <a:prstGeom prst="rect">
            <a:avLst/>
          </a:prstGeom>
          <a:ln>
            <a:solidFill>
              <a:srgbClr val="00B088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033126-46E0-7F38-FB74-27BC3ED4D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7792" y="1495154"/>
            <a:ext cx="590062" cy="1820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871DDA-4FC4-97B4-6DF3-7D4F32A2E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88" y="1471428"/>
            <a:ext cx="590062" cy="182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E25406-1E85-B194-C1CB-BC144EE09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184" y="1463904"/>
            <a:ext cx="590062" cy="1820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E40475-616E-E8BD-0B82-DF84591D9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592" y="1459056"/>
            <a:ext cx="590062" cy="182041"/>
          </a:xfrm>
          <a:prstGeom prst="rect">
            <a:avLst/>
          </a:prstGeom>
        </p:spPr>
      </p:pic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A4F54C98-3375-310D-DEE9-1400B1676D6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7"/>
          <a:stretch>
            <a:fillRect/>
          </a:stretch>
        </p:blipFill>
        <p:spPr>
          <a:xfrm>
            <a:off x="6048778" y="1645946"/>
            <a:ext cx="1968639" cy="1351143"/>
          </a:xfrm>
          <a:ln>
            <a:solidFill>
              <a:srgbClr val="00B088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92DF5DA-C70E-5BE0-8D78-28C73B31A0B1}"/>
              </a:ext>
            </a:extLst>
          </p:cNvPr>
          <p:cNvSpPr txBox="1"/>
          <p:nvPr/>
        </p:nvSpPr>
        <p:spPr>
          <a:xfrm>
            <a:off x="260150" y="2532326"/>
            <a:ext cx="1789683" cy="369332"/>
          </a:xfrm>
          <a:prstGeom prst="homePlate">
            <a:avLst/>
          </a:prstGeom>
          <a:noFill/>
          <a:ln>
            <a:solidFill>
              <a:srgbClr val="00B088"/>
            </a:solidFill>
          </a:ln>
        </p:spPr>
        <p:txBody>
          <a:bodyPr wrap="square" rtlCol="0">
            <a:spAutoFit/>
          </a:bodyPr>
          <a:lstStyle/>
          <a:p>
            <a:r>
              <a:rPr lang="en-AU" sz="900" b="1" dirty="0">
                <a:solidFill>
                  <a:schemeClr val="tx2"/>
                </a:solidFill>
                <a:latin typeface="Aptos" panose="020B0004020202020204" pitchFamily="34" charset="0"/>
              </a:rPr>
              <a:t>Typical busy period speeds</a:t>
            </a:r>
          </a:p>
          <a:p>
            <a:pPr algn="ctr"/>
            <a:r>
              <a:rPr lang="en-AU" sz="900" b="1" dirty="0">
                <a:solidFill>
                  <a:schemeClr val="tx2"/>
                </a:solidFill>
                <a:latin typeface="Aptos" panose="020B0004020202020204" pitchFamily="34" charset="0"/>
              </a:rPr>
              <a:t>(7pm to 11pm)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6B93F63-0126-E5F0-447B-BDD8FF6D9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80277"/>
              </p:ext>
            </p:extLst>
          </p:nvPr>
        </p:nvGraphicFramePr>
        <p:xfrm>
          <a:off x="316961" y="3169275"/>
          <a:ext cx="11705585" cy="2496243"/>
        </p:xfrm>
        <a:graphic>
          <a:graphicData uri="http://schemas.openxmlformats.org/drawingml/2006/table">
            <a:tbl>
              <a:tblPr firstRow="1" bandRow="1">
                <a:effectLst>
                  <a:reflection blurRad="38100" stA="45000" endPos="65000" dist="50800" dir="5400000" sy="-100000" algn="bl" rotWithShape="0"/>
                </a:effectLst>
                <a:tableStyleId>{5C22544A-7EE6-4342-B048-85BDC9FD1C3A}</a:tableStyleId>
              </a:tblPr>
              <a:tblGrid>
                <a:gridCol w="2033790">
                  <a:extLst>
                    <a:ext uri="{9D8B030D-6E8A-4147-A177-3AD203B41FA5}">
                      <a16:colId xmlns:a16="http://schemas.microsoft.com/office/drawing/2014/main" val="2469550008"/>
                    </a:ext>
                  </a:extLst>
                </a:gridCol>
                <a:gridCol w="1710387">
                  <a:extLst>
                    <a:ext uri="{9D8B030D-6E8A-4147-A177-3AD203B41FA5}">
                      <a16:colId xmlns:a16="http://schemas.microsoft.com/office/drawing/2014/main" val="508450201"/>
                    </a:ext>
                  </a:extLst>
                </a:gridCol>
                <a:gridCol w="2158331">
                  <a:extLst>
                    <a:ext uri="{9D8B030D-6E8A-4147-A177-3AD203B41FA5}">
                      <a16:colId xmlns:a16="http://schemas.microsoft.com/office/drawing/2014/main" val="2987812022"/>
                    </a:ext>
                  </a:extLst>
                </a:gridCol>
                <a:gridCol w="1934359">
                  <a:extLst>
                    <a:ext uri="{9D8B030D-6E8A-4147-A177-3AD203B41FA5}">
                      <a16:colId xmlns:a16="http://schemas.microsoft.com/office/drawing/2014/main" val="396181318"/>
                    </a:ext>
                  </a:extLst>
                </a:gridCol>
                <a:gridCol w="1934359">
                  <a:extLst>
                    <a:ext uri="{9D8B030D-6E8A-4147-A177-3AD203B41FA5}">
                      <a16:colId xmlns:a16="http://schemas.microsoft.com/office/drawing/2014/main" val="702488844"/>
                    </a:ext>
                  </a:extLst>
                </a:gridCol>
                <a:gridCol w="1934359">
                  <a:extLst>
                    <a:ext uri="{9D8B030D-6E8A-4147-A177-3AD203B41FA5}">
                      <a16:colId xmlns:a16="http://schemas.microsoft.com/office/drawing/2014/main" val="2254378568"/>
                    </a:ext>
                  </a:extLst>
                </a:gridCol>
              </a:tblGrid>
              <a:tr h="478554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Monthly Data</a:t>
                      </a:r>
                    </a:p>
                    <a:p>
                      <a:pPr marL="0" algn="ctr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AU" sz="12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</a:t>
                      </a:r>
                    </a:p>
                    <a:p>
                      <a:pPr marL="0" algn="ctr" defTabSz="914354" rtl="0" eaLnBrk="1" latinLnBrk="0" hangingPunct="1"/>
                      <a:endParaRPr lang="en-AU" sz="1200" b="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</a:t>
                      </a:r>
                    </a:p>
                    <a:p>
                      <a:pPr marL="0" algn="ctr" defTabSz="914354" rtl="0" eaLnBrk="1" latinLnBrk="0" hangingPunct="1"/>
                      <a:endParaRPr lang="en-AU" sz="1200" b="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</a:t>
                      </a:r>
                    </a:p>
                    <a:p>
                      <a:pPr marL="0" algn="ctr" defTabSz="914354" rtl="0" eaLnBrk="1" latinLnBrk="0" hangingPunct="1"/>
                      <a:endParaRPr lang="en-AU" sz="1200" b="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781398"/>
                  </a:ext>
                </a:extLst>
              </a:tr>
              <a:tr h="672563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Recommended Users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250000"/>
                        </a:lnSpc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1-4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250000"/>
                        </a:lnSpc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4-6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250000"/>
                        </a:lnSpc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6+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250000"/>
                        </a:lnSpc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6+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250000"/>
                        </a:lnSpc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6+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66205"/>
                  </a:ext>
                </a:extLst>
              </a:tr>
              <a:tr h="672563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Video Streaming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354" rtl="0" eaLnBrk="1" latinLnBrk="0" hangingPunct="1"/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Standard Definition (SD)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354" rtl="0" eaLnBrk="1" latinLnBrk="0" hangingPunct="1"/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High Definition (HD)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354" rtl="0" eaLnBrk="1" latinLnBrk="0" hangingPunct="1"/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High Definition (4K)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High Definition (4K)</a:t>
                      </a:r>
                    </a:p>
                    <a:p>
                      <a:pPr marL="0" algn="ctr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354" rtl="0" eaLnBrk="1" latinLnBrk="0" hangingPunct="1"/>
                      <a:r>
                        <a:rPr lang="en-AU" sz="12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Concurrent 4K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091934"/>
                  </a:ext>
                </a:extLst>
              </a:tr>
              <a:tr h="672563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Playing Online Games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60208"/>
                  </a:ext>
                </a:extLst>
              </a:tr>
            </a:tbl>
          </a:graphicData>
        </a:graphic>
      </p:graphicFrame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id="{64407114-C11B-FBC0-7D4A-99B262019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15686" y="5177307"/>
            <a:ext cx="289774" cy="289774"/>
          </a:xfrm>
          <a:prstGeom prst="rect">
            <a:avLst/>
          </a:prstGeom>
        </p:spPr>
      </p:pic>
      <p:pic>
        <p:nvPicPr>
          <p:cNvPr id="41" name="Graphic 40" descr="Checkmark with solid fill">
            <a:extLst>
              <a:ext uri="{FF2B5EF4-FFF2-40B4-BE49-F238E27FC236}">
                <a16:creationId xmlns:a16="http://schemas.microsoft.com/office/drawing/2014/main" id="{5A749321-5B46-823F-0838-15F4D99F1C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8410" y="5177307"/>
            <a:ext cx="289774" cy="289774"/>
          </a:xfrm>
          <a:prstGeom prst="rect">
            <a:avLst/>
          </a:prstGeom>
        </p:spPr>
      </p:pic>
      <p:pic>
        <p:nvPicPr>
          <p:cNvPr id="42" name="Graphic 41" descr="Checkmark with solid fill">
            <a:extLst>
              <a:ext uri="{FF2B5EF4-FFF2-40B4-BE49-F238E27FC236}">
                <a16:creationId xmlns:a16="http://schemas.microsoft.com/office/drawing/2014/main" id="{B4668B65-5E77-A18E-0E38-1B0C225B4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55228" y="5177307"/>
            <a:ext cx="289774" cy="289774"/>
          </a:xfrm>
          <a:prstGeom prst="rect">
            <a:avLst/>
          </a:prstGeom>
        </p:spPr>
      </p:pic>
      <p:pic>
        <p:nvPicPr>
          <p:cNvPr id="43" name="Graphic 42" descr="Checkmark with solid fill">
            <a:extLst>
              <a:ext uri="{FF2B5EF4-FFF2-40B4-BE49-F238E27FC236}">
                <a16:creationId xmlns:a16="http://schemas.microsoft.com/office/drawing/2014/main" id="{12D94504-D36B-7A36-F699-2382422FF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3747" y="5177307"/>
            <a:ext cx="289774" cy="289774"/>
          </a:xfrm>
          <a:prstGeom prst="rect">
            <a:avLst/>
          </a:prstGeom>
        </p:spPr>
      </p:pic>
      <p:pic>
        <p:nvPicPr>
          <p:cNvPr id="45" name="Graphic 44" descr="Close with solid fill">
            <a:extLst>
              <a:ext uri="{FF2B5EF4-FFF2-40B4-BE49-F238E27FC236}">
                <a16:creationId xmlns:a16="http://schemas.microsoft.com/office/drawing/2014/main" id="{2A860BC9-D71F-148D-4255-95BE5F5BDE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05623" y="5177307"/>
            <a:ext cx="335924" cy="335924"/>
          </a:xfrm>
          <a:prstGeom prst="rect">
            <a:avLst/>
          </a:prstGeom>
        </p:spPr>
      </p:pic>
      <p:pic>
        <p:nvPicPr>
          <p:cNvPr id="48" name="Graphic 47" descr="Users with solid fill">
            <a:extLst>
              <a:ext uri="{FF2B5EF4-FFF2-40B4-BE49-F238E27FC236}">
                <a16:creationId xmlns:a16="http://schemas.microsoft.com/office/drawing/2014/main" id="{81E4539F-DBD3-ED39-E694-8653541025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64471" y="3914868"/>
            <a:ext cx="341823" cy="341823"/>
          </a:xfrm>
          <a:prstGeom prst="rect">
            <a:avLst/>
          </a:prstGeom>
        </p:spPr>
      </p:pic>
      <p:pic>
        <p:nvPicPr>
          <p:cNvPr id="50" name="Graphic 49" descr="Infinity with solid fill">
            <a:extLst>
              <a:ext uri="{FF2B5EF4-FFF2-40B4-BE49-F238E27FC236}">
                <a16:creationId xmlns:a16="http://schemas.microsoft.com/office/drawing/2014/main" id="{997BC7E1-6C02-3FE3-4347-ED197A7A1C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8666" y="3353617"/>
            <a:ext cx="267769" cy="267769"/>
          </a:xfrm>
          <a:prstGeom prst="rect">
            <a:avLst/>
          </a:prstGeom>
        </p:spPr>
      </p:pic>
      <p:pic>
        <p:nvPicPr>
          <p:cNvPr id="52" name="Graphic 51" descr="Television with solid fill">
            <a:extLst>
              <a:ext uri="{FF2B5EF4-FFF2-40B4-BE49-F238E27FC236}">
                <a16:creationId xmlns:a16="http://schemas.microsoft.com/office/drawing/2014/main" id="{E43282A9-45BD-758B-ACFF-4DAAE0A36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18666" y="4635223"/>
            <a:ext cx="267769" cy="267769"/>
          </a:xfrm>
          <a:prstGeom prst="rect">
            <a:avLst/>
          </a:prstGeom>
        </p:spPr>
      </p:pic>
      <p:pic>
        <p:nvPicPr>
          <p:cNvPr id="54" name="Graphic 53" descr="Game controller with solid fill">
            <a:extLst>
              <a:ext uri="{FF2B5EF4-FFF2-40B4-BE49-F238E27FC236}">
                <a16:creationId xmlns:a16="http://schemas.microsoft.com/office/drawing/2014/main" id="{C98A7FC0-F2D6-ADE1-7DEC-01BF17DCE4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63927" y="5269901"/>
            <a:ext cx="341823" cy="34182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17B1DCA-1903-6617-E8C0-DC2602667EED}"/>
              </a:ext>
            </a:extLst>
          </p:cNvPr>
          <p:cNvSpPr txBox="1"/>
          <p:nvPr/>
        </p:nvSpPr>
        <p:spPr>
          <a:xfrm>
            <a:off x="2128732" y="5778071"/>
            <a:ext cx="9893814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100" b="1" dirty="0">
                <a:solidFill>
                  <a:srgbClr val="FFFF00"/>
                </a:solidFill>
                <a:latin typeface="Aptos" panose="020B0004020202020204" pitchFamily="34" charset="0"/>
              </a:rPr>
              <a:t>BUNDLE WITH A MOBILE PLAN TO SAVE $10/MONTH</a:t>
            </a:r>
            <a:r>
              <a:rPr lang="en-AU" sz="20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4701137-1EDE-E633-9C22-D53753802F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9892" y="1471428"/>
            <a:ext cx="825568" cy="17310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811128D-F3BD-04DE-6845-8972715A8CE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66D0527A-E531-A893-AA5A-55E12446846F}"/>
              </a:ext>
            </a:extLst>
          </p:cNvPr>
          <p:cNvSpPr/>
          <p:nvPr/>
        </p:nvSpPr>
        <p:spPr>
          <a:xfrm>
            <a:off x="3454999" y="1109159"/>
            <a:ext cx="632858" cy="596335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4DB738-DCEC-1392-7DBA-3778E3FDA0F4}"/>
              </a:ext>
            </a:extLst>
          </p:cNvPr>
          <p:cNvSpPr/>
          <p:nvPr/>
        </p:nvSpPr>
        <p:spPr>
          <a:xfrm>
            <a:off x="5409899" y="1109159"/>
            <a:ext cx="632858" cy="596335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F23A341-92EA-75D3-1281-E134AC1570BC}"/>
              </a:ext>
            </a:extLst>
          </p:cNvPr>
          <p:cNvSpPr/>
          <p:nvPr/>
        </p:nvSpPr>
        <p:spPr>
          <a:xfrm>
            <a:off x="7451533" y="1108926"/>
            <a:ext cx="632858" cy="596335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535E3F-51B1-D55F-15C3-A9C19425930F}"/>
              </a:ext>
            </a:extLst>
          </p:cNvPr>
          <p:cNvSpPr/>
          <p:nvPr/>
        </p:nvSpPr>
        <p:spPr>
          <a:xfrm>
            <a:off x="9466244" y="1113588"/>
            <a:ext cx="632858" cy="596335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58C482-F84E-DF05-A4CB-BA1164A895DC}"/>
              </a:ext>
            </a:extLst>
          </p:cNvPr>
          <p:cNvSpPr/>
          <p:nvPr/>
        </p:nvSpPr>
        <p:spPr>
          <a:xfrm>
            <a:off x="11480955" y="1108926"/>
            <a:ext cx="632858" cy="596335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1668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Content Placeholder 26">
            <a:extLst>
              <a:ext uri="{FF2B5EF4-FFF2-40B4-BE49-F238E27FC236}">
                <a16:creationId xmlns:a16="http://schemas.microsoft.com/office/drawing/2014/main" id="{81EBE88D-1AD7-E265-1DB2-FCB1B4734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584441"/>
              </p:ext>
            </p:extLst>
          </p:nvPr>
        </p:nvGraphicFramePr>
        <p:xfrm>
          <a:off x="107323" y="3028255"/>
          <a:ext cx="11915223" cy="2927325"/>
        </p:xfrm>
        <a:graphic>
          <a:graphicData uri="http://schemas.openxmlformats.org/drawingml/2006/table">
            <a:tbl>
              <a:tblPr firstRow="1" bandRow="1">
                <a:effectLst>
                  <a:reflection blurRad="38100" stA="45000" endPos="65000" dist="50800" dir="5400000" sy="-100000" algn="bl" rotWithShape="0"/>
                </a:effectLst>
                <a:tableStyleId>{5C22544A-7EE6-4342-B048-85BDC9FD1C3A}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2469550008"/>
                    </a:ext>
                  </a:extLst>
                </a:gridCol>
                <a:gridCol w="1154209">
                  <a:extLst>
                    <a:ext uri="{9D8B030D-6E8A-4147-A177-3AD203B41FA5}">
                      <a16:colId xmlns:a16="http://schemas.microsoft.com/office/drawing/2014/main" val="5084502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987812022"/>
                    </a:ext>
                  </a:extLst>
                </a:gridCol>
                <a:gridCol w="1586071">
                  <a:extLst>
                    <a:ext uri="{9D8B030D-6E8A-4147-A177-3AD203B41FA5}">
                      <a16:colId xmlns:a16="http://schemas.microsoft.com/office/drawing/2014/main" val="396181318"/>
                    </a:ext>
                  </a:extLst>
                </a:gridCol>
                <a:gridCol w="1401233">
                  <a:extLst>
                    <a:ext uri="{9D8B030D-6E8A-4147-A177-3AD203B41FA5}">
                      <a16:colId xmlns:a16="http://schemas.microsoft.com/office/drawing/2014/main" val="702488844"/>
                    </a:ext>
                  </a:extLst>
                </a:gridCol>
                <a:gridCol w="1402663">
                  <a:extLst>
                    <a:ext uri="{9D8B030D-6E8A-4147-A177-3AD203B41FA5}">
                      <a16:colId xmlns:a16="http://schemas.microsoft.com/office/drawing/2014/main" val="2254378568"/>
                    </a:ext>
                  </a:extLst>
                </a:gridCol>
                <a:gridCol w="1430867">
                  <a:extLst>
                    <a:ext uri="{9D8B030D-6E8A-4147-A177-3AD203B41FA5}">
                      <a16:colId xmlns:a16="http://schemas.microsoft.com/office/drawing/2014/main" val="327880739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35670297"/>
                    </a:ext>
                  </a:extLst>
                </a:gridCol>
                <a:gridCol w="1244481">
                  <a:extLst>
                    <a:ext uri="{9D8B030D-6E8A-4147-A177-3AD203B41FA5}">
                      <a16:colId xmlns:a16="http://schemas.microsoft.com/office/drawing/2014/main" val="1383348293"/>
                    </a:ext>
                  </a:extLst>
                </a:gridCol>
              </a:tblGrid>
              <a:tr h="55134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Regular Monthly Data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354" rtl="0" eaLnBrk="1" latinLnBrk="0" hangingPunct="1"/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25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b="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30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b="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32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b="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65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150</a:t>
                      </a:r>
                      <a:r>
                        <a:rPr lang="en-AU" sz="900" b="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781398"/>
                  </a:ext>
                </a:extLst>
              </a:tr>
              <a:tr h="39802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Data Bank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1000</a:t>
                      </a: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GB</a:t>
                      </a:r>
                    </a:p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66205"/>
                  </a:ext>
                </a:extLst>
              </a:tr>
              <a:tr h="551345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 National Calls + SMS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091934"/>
                  </a:ext>
                </a:extLst>
              </a:tr>
              <a:tr h="63433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Unlimited International Calls + SMS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300000"/>
                        </a:lnSpc>
                      </a:pP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Not Included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defTabSz="914354" rtl="0" eaLnBrk="1" latinLnBrk="0" hangingPunct="1"/>
                      <a:endParaRPr lang="en-AU" sz="12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15 selected countries</a:t>
                      </a:r>
                      <a:r>
                        <a:rPr lang="en-AU" sz="600" kern="1200" baseline="300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60208"/>
                  </a:ext>
                </a:extLst>
              </a:tr>
              <a:tr h="792283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05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5G 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Enabled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900" b="1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Not Included</a:t>
                      </a:r>
                    </a:p>
                    <a:p>
                      <a:pPr marL="0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Not Included</a:t>
                      </a:r>
                    </a:p>
                    <a:p>
                      <a:pPr marL="0" defTabSz="914354" rtl="0" eaLnBrk="1" latinLnBrk="0" hangingPunct="1"/>
                      <a:endParaRPr lang="en-AU" sz="9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speed capped at </a:t>
                      </a:r>
                      <a:r>
                        <a:rPr lang="en-AU" sz="6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speed capped at </a:t>
                      </a:r>
                      <a:r>
                        <a:rPr lang="en-AU" sz="6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speed capped at </a:t>
                      </a:r>
                      <a:r>
                        <a:rPr lang="en-AU" sz="6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speed capped at 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speed capped at </a:t>
                      </a: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600" kern="1200" dirty="0">
                        <a:solidFill>
                          <a:schemeClr val="tx2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Download speed capped at </a:t>
                      </a:r>
                      <a:r>
                        <a:rPr lang="en-AU" sz="600" b="1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250</a:t>
                      </a:r>
                      <a:r>
                        <a:rPr lang="en-AU" sz="600" kern="1200" dirty="0">
                          <a:solidFill>
                            <a:schemeClr val="tx2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Mbps</a:t>
                      </a:r>
                    </a:p>
                  </a:txBody>
                  <a:tcPr marL="95364" marR="95364" marT="47682" marB="47682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625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14C7030-DEF6-967C-AD39-B65EF2EE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Mobile Plans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C6E5C73-41D8-BA95-68CB-247AFDD24F7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991097" y="2065029"/>
            <a:ext cx="1106261" cy="907739"/>
          </a:xfrm>
          <a:ln>
            <a:solidFill>
              <a:srgbClr val="00B05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944B3D-8528-6D71-C513-8AA53F4EF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716" y="2072973"/>
            <a:ext cx="1163103" cy="90773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7602D4-6EDB-7AF5-9E28-F69883BA9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209" y="1878117"/>
            <a:ext cx="1591597" cy="111166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3EEA3A-54A8-7CF9-F68C-A4AB51C7D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437" y="2060553"/>
            <a:ext cx="1261525" cy="92923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4C3592-EF78-F43F-CC54-D76940C84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279" y="2060552"/>
            <a:ext cx="1303586" cy="92923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AEDBBF-1273-8E0C-41DA-1380C57CD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4182" y="2060552"/>
            <a:ext cx="1359947" cy="92923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690F20-9594-6D8A-DA3A-0CC79B94A4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8138" y="1867371"/>
            <a:ext cx="1482292" cy="112241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A08DE6-4A91-55AB-361E-3CC5394F2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4439" y="2054679"/>
            <a:ext cx="1218428" cy="92923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9E3AB7FF-08CC-CE2B-08F7-955CB8654E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79540" y="4090376"/>
            <a:ext cx="236221" cy="236221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58C93872-2D6B-D5F5-B79A-B2A41E801FD6}"/>
              </a:ext>
            </a:extLst>
          </p:cNvPr>
          <p:cNvSpPr txBox="1"/>
          <p:nvPr/>
        </p:nvSpPr>
        <p:spPr>
          <a:xfrm>
            <a:off x="5142309" y="1139914"/>
            <a:ext cx="6894962" cy="41549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050" b="1" dirty="0">
                <a:solidFill>
                  <a:srgbClr val="FFFF00"/>
                </a:solidFill>
                <a:latin typeface="Aptos" panose="020B0004020202020204" pitchFamily="34" charset="0"/>
              </a:rPr>
              <a:t>DOUBLE DATA FOR 3 MONTHS</a:t>
            </a:r>
          </a:p>
          <a:p>
            <a:pPr algn="ctr"/>
            <a:r>
              <a:rPr lang="en-AU" sz="1050" b="1" dirty="0">
                <a:solidFill>
                  <a:srgbClr val="FFFF00"/>
                </a:solidFill>
                <a:latin typeface="Aptos" panose="020B0004020202020204" pitchFamily="34" charset="0"/>
              </a:rPr>
              <a:t>PROMO CODE: DOUBLEDATA</a:t>
            </a:r>
            <a:endParaRPr lang="en-AU" sz="2400" b="1" dirty="0">
              <a:solidFill>
                <a:srgbClr val="FFFF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21A235-9B8D-D543-06C9-173EB3EA3A62}"/>
              </a:ext>
            </a:extLst>
          </p:cNvPr>
          <p:cNvSpPr txBox="1"/>
          <p:nvPr/>
        </p:nvSpPr>
        <p:spPr>
          <a:xfrm>
            <a:off x="1006689" y="6025916"/>
            <a:ext cx="11030582" cy="307762"/>
          </a:xfrm>
          <a:prstGeom prst="rect">
            <a:avLst/>
          </a:prstGeom>
          <a:noFill/>
        </p:spPr>
        <p:txBody>
          <a:bodyPr wrap="square" lIns="91425" tIns="45713" rIns="91425" bIns="45713" anchor="t">
            <a:spAutoFit/>
          </a:bodyPr>
          <a:lstStyle/>
          <a:p>
            <a:pPr algn="ctr" defTabSz="342839">
              <a:defRPr/>
            </a:pPr>
            <a:r>
              <a:rPr lang="en-US" sz="700" dirty="0">
                <a:latin typeface="+mj-lt"/>
                <a:ea typeface="+mn-ea"/>
                <a:cs typeface="+mn-cs"/>
              </a:rPr>
              <a:t>1. 15 countries are not interchangeable and include Canada, China, Germany, Greece, Hong Kong, India, Ireland, Malaysia, New Zealand, Singapore, South Korea, Thailand, United Kingdom, USA and Vietnam.</a:t>
            </a:r>
            <a:br>
              <a:rPr lang="en-US" sz="700" dirty="0">
                <a:latin typeface="+mj-lt"/>
                <a:ea typeface="+mn-ea"/>
                <a:cs typeface="+mn-cs"/>
              </a:rPr>
            </a:br>
            <a:r>
              <a:rPr lang="en-US" sz="7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700" b="1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www.letsbemates.com.au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B060B9B-E32C-6D5F-D7BF-BB22E219977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pic>
        <p:nvPicPr>
          <p:cNvPr id="68" name="Graphic 67" descr="Checkmark with solid fill">
            <a:extLst>
              <a:ext uri="{FF2B5EF4-FFF2-40B4-BE49-F238E27FC236}">
                <a16:creationId xmlns:a16="http://schemas.microsoft.com/office/drawing/2014/main" id="{4D907F56-F2BC-0A0E-203F-260ACBA904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5738" y="4083745"/>
            <a:ext cx="236221" cy="236221"/>
          </a:xfrm>
          <a:prstGeom prst="rect">
            <a:avLst/>
          </a:prstGeom>
        </p:spPr>
      </p:pic>
      <p:pic>
        <p:nvPicPr>
          <p:cNvPr id="69" name="Graphic 68" descr="Checkmark with solid fill">
            <a:extLst>
              <a:ext uri="{FF2B5EF4-FFF2-40B4-BE49-F238E27FC236}">
                <a16:creationId xmlns:a16="http://schemas.microsoft.com/office/drawing/2014/main" id="{320A3E43-B416-EA6A-819F-CD468EB99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22569" y="4093362"/>
            <a:ext cx="236221" cy="236221"/>
          </a:xfrm>
          <a:prstGeom prst="rect">
            <a:avLst/>
          </a:prstGeom>
        </p:spPr>
      </p:pic>
      <p:pic>
        <p:nvPicPr>
          <p:cNvPr id="70" name="Graphic 69" descr="Checkmark with solid fill">
            <a:extLst>
              <a:ext uri="{FF2B5EF4-FFF2-40B4-BE49-F238E27FC236}">
                <a16:creationId xmlns:a16="http://schemas.microsoft.com/office/drawing/2014/main" id="{8579545F-4541-F1CB-FB89-350E49656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57972" y="4079335"/>
            <a:ext cx="236221" cy="236221"/>
          </a:xfrm>
          <a:prstGeom prst="rect">
            <a:avLst/>
          </a:prstGeom>
        </p:spPr>
      </p:pic>
      <p:pic>
        <p:nvPicPr>
          <p:cNvPr id="71" name="Graphic 70" descr="Checkmark with solid fill">
            <a:extLst>
              <a:ext uri="{FF2B5EF4-FFF2-40B4-BE49-F238E27FC236}">
                <a16:creationId xmlns:a16="http://schemas.microsoft.com/office/drawing/2014/main" id="{9B06731A-0BEF-1553-FDC5-3E7456723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6317" y="4086631"/>
            <a:ext cx="236221" cy="236221"/>
          </a:xfrm>
          <a:prstGeom prst="rect">
            <a:avLst/>
          </a:prstGeom>
        </p:spPr>
      </p:pic>
      <p:pic>
        <p:nvPicPr>
          <p:cNvPr id="72" name="Graphic 71" descr="Checkmark with solid fill">
            <a:extLst>
              <a:ext uri="{FF2B5EF4-FFF2-40B4-BE49-F238E27FC236}">
                <a16:creationId xmlns:a16="http://schemas.microsoft.com/office/drawing/2014/main" id="{E5A5C834-B681-D772-8300-BC05DB0C36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2913" y="4098785"/>
            <a:ext cx="236221" cy="236221"/>
          </a:xfrm>
          <a:prstGeom prst="rect">
            <a:avLst/>
          </a:prstGeom>
        </p:spPr>
      </p:pic>
      <p:pic>
        <p:nvPicPr>
          <p:cNvPr id="73" name="Graphic 72" descr="Checkmark with solid fill">
            <a:extLst>
              <a:ext uri="{FF2B5EF4-FFF2-40B4-BE49-F238E27FC236}">
                <a16:creationId xmlns:a16="http://schemas.microsoft.com/office/drawing/2014/main" id="{8A8CAAE4-3B36-D772-444A-FE7E522FF3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3826" y="4105877"/>
            <a:ext cx="236221" cy="236221"/>
          </a:xfrm>
          <a:prstGeom prst="rect">
            <a:avLst/>
          </a:prstGeom>
        </p:spPr>
      </p:pic>
      <p:pic>
        <p:nvPicPr>
          <p:cNvPr id="74" name="Graphic 73" descr="Checkmark with solid fill">
            <a:extLst>
              <a:ext uri="{FF2B5EF4-FFF2-40B4-BE49-F238E27FC236}">
                <a16:creationId xmlns:a16="http://schemas.microsoft.com/office/drawing/2014/main" id="{49C1A795-7BAE-F852-4521-BD03275556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81751" y="4094551"/>
            <a:ext cx="236221" cy="236221"/>
          </a:xfrm>
          <a:prstGeom prst="rect">
            <a:avLst/>
          </a:prstGeom>
        </p:spPr>
      </p:pic>
      <p:pic>
        <p:nvPicPr>
          <p:cNvPr id="83" name="Graphic 82" descr="Checkmark with solid fill">
            <a:extLst>
              <a:ext uri="{FF2B5EF4-FFF2-40B4-BE49-F238E27FC236}">
                <a16:creationId xmlns:a16="http://schemas.microsoft.com/office/drawing/2014/main" id="{C59920E2-89B1-AE20-AC08-62DEB75B23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5738" y="4652514"/>
            <a:ext cx="236221" cy="236221"/>
          </a:xfrm>
          <a:prstGeom prst="rect">
            <a:avLst/>
          </a:prstGeom>
        </p:spPr>
      </p:pic>
      <p:pic>
        <p:nvPicPr>
          <p:cNvPr id="84" name="Graphic 83" descr="Checkmark with solid fill">
            <a:extLst>
              <a:ext uri="{FF2B5EF4-FFF2-40B4-BE49-F238E27FC236}">
                <a16:creationId xmlns:a16="http://schemas.microsoft.com/office/drawing/2014/main" id="{DED86F94-68D1-CA03-2C7E-D624465455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22569" y="4662131"/>
            <a:ext cx="236221" cy="236221"/>
          </a:xfrm>
          <a:prstGeom prst="rect">
            <a:avLst/>
          </a:prstGeom>
        </p:spPr>
      </p:pic>
      <p:pic>
        <p:nvPicPr>
          <p:cNvPr id="85" name="Graphic 84" descr="Checkmark with solid fill">
            <a:extLst>
              <a:ext uri="{FF2B5EF4-FFF2-40B4-BE49-F238E27FC236}">
                <a16:creationId xmlns:a16="http://schemas.microsoft.com/office/drawing/2014/main" id="{859DC6C5-4B23-CBA5-B11B-80EB76B17E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57972" y="4648104"/>
            <a:ext cx="236221" cy="236221"/>
          </a:xfrm>
          <a:prstGeom prst="rect">
            <a:avLst/>
          </a:prstGeom>
        </p:spPr>
      </p:pic>
      <p:pic>
        <p:nvPicPr>
          <p:cNvPr id="86" name="Graphic 85" descr="Checkmark with solid fill">
            <a:extLst>
              <a:ext uri="{FF2B5EF4-FFF2-40B4-BE49-F238E27FC236}">
                <a16:creationId xmlns:a16="http://schemas.microsoft.com/office/drawing/2014/main" id="{620C9D4C-002D-1B16-C32A-44BC1C3DDA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6317" y="4655400"/>
            <a:ext cx="236221" cy="236221"/>
          </a:xfrm>
          <a:prstGeom prst="rect">
            <a:avLst/>
          </a:prstGeom>
        </p:spPr>
      </p:pic>
      <p:pic>
        <p:nvPicPr>
          <p:cNvPr id="87" name="Graphic 86" descr="Checkmark with solid fill">
            <a:extLst>
              <a:ext uri="{FF2B5EF4-FFF2-40B4-BE49-F238E27FC236}">
                <a16:creationId xmlns:a16="http://schemas.microsoft.com/office/drawing/2014/main" id="{1B451E50-5D53-31DD-208F-78B5CE7F76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2913" y="4667554"/>
            <a:ext cx="236221" cy="236221"/>
          </a:xfrm>
          <a:prstGeom prst="rect">
            <a:avLst/>
          </a:prstGeom>
        </p:spPr>
      </p:pic>
      <p:pic>
        <p:nvPicPr>
          <p:cNvPr id="88" name="Graphic 87" descr="Checkmark with solid fill">
            <a:extLst>
              <a:ext uri="{FF2B5EF4-FFF2-40B4-BE49-F238E27FC236}">
                <a16:creationId xmlns:a16="http://schemas.microsoft.com/office/drawing/2014/main" id="{8D286482-8B33-016D-A5F1-F983DC2709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3826" y="4674646"/>
            <a:ext cx="236221" cy="236221"/>
          </a:xfrm>
          <a:prstGeom prst="rect">
            <a:avLst/>
          </a:prstGeom>
        </p:spPr>
      </p:pic>
      <p:pic>
        <p:nvPicPr>
          <p:cNvPr id="89" name="Graphic 88" descr="Checkmark with solid fill">
            <a:extLst>
              <a:ext uri="{FF2B5EF4-FFF2-40B4-BE49-F238E27FC236}">
                <a16:creationId xmlns:a16="http://schemas.microsoft.com/office/drawing/2014/main" id="{3B51CD90-16D5-9B3C-F737-610EECAF3A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81751" y="4663320"/>
            <a:ext cx="236221" cy="236221"/>
          </a:xfrm>
          <a:prstGeom prst="rect">
            <a:avLst/>
          </a:prstGeom>
        </p:spPr>
      </p:pic>
      <p:pic>
        <p:nvPicPr>
          <p:cNvPr id="90" name="Graphic 89" descr="Checkmark with solid fill">
            <a:extLst>
              <a:ext uri="{FF2B5EF4-FFF2-40B4-BE49-F238E27FC236}">
                <a16:creationId xmlns:a16="http://schemas.microsoft.com/office/drawing/2014/main" id="{F9E98E27-8C87-28B5-E61D-01981B37BF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03768" y="5300420"/>
            <a:ext cx="236221" cy="236221"/>
          </a:xfrm>
          <a:prstGeom prst="rect">
            <a:avLst/>
          </a:prstGeom>
        </p:spPr>
      </p:pic>
      <p:pic>
        <p:nvPicPr>
          <p:cNvPr id="91" name="Graphic 90" descr="Checkmark with solid fill">
            <a:extLst>
              <a:ext uri="{FF2B5EF4-FFF2-40B4-BE49-F238E27FC236}">
                <a16:creationId xmlns:a16="http://schemas.microsoft.com/office/drawing/2014/main" id="{BC2A6CC9-AD65-282A-2A17-F6B646094F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9171" y="5286393"/>
            <a:ext cx="236221" cy="236221"/>
          </a:xfrm>
          <a:prstGeom prst="rect">
            <a:avLst/>
          </a:prstGeom>
        </p:spPr>
      </p:pic>
      <p:pic>
        <p:nvPicPr>
          <p:cNvPr id="92" name="Graphic 91" descr="Checkmark with solid fill">
            <a:extLst>
              <a:ext uri="{FF2B5EF4-FFF2-40B4-BE49-F238E27FC236}">
                <a16:creationId xmlns:a16="http://schemas.microsoft.com/office/drawing/2014/main" id="{A0188196-7CA1-14DA-72B3-D7120F90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7516" y="5293689"/>
            <a:ext cx="236221" cy="236221"/>
          </a:xfrm>
          <a:prstGeom prst="rect">
            <a:avLst/>
          </a:prstGeom>
        </p:spPr>
      </p:pic>
      <p:pic>
        <p:nvPicPr>
          <p:cNvPr id="93" name="Graphic 92" descr="Checkmark with solid fill">
            <a:extLst>
              <a:ext uri="{FF2B5EF4-FFF2-40B4-BE49-F238E27FC236}">
                <a16:creationId xmlns:a16="http://schemas.microsoft.com/office/drawing/2014/main" id="{1B9941C4-4CB1-D7B5-C6FB-AD9239A13B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34112" y="5305843"/>
            <a:ext cx="236221" cy="236221"/>
          </a:xfrm>
          <a:prstGeom prst="rect">
            <a:avLst/>
          </a:prstGeom>
        </p:spPr>
      </p:pic>
      <p:pic>
        <p:nvPicPr>
          <p:cNvPr id="94" name="Graphic 93" descr="Checkmark with solid fill">
            <a:extLst>
              <a:ext uri="{FF2B5EF4-FFF2-40B4-BE49-F238E27FC236}">
                <a16:creationId xmlns:a16="http://schemas.microsoft.com/office/drawing/2014/main" id="{1A79E40F-59A0-055B-A169-0328212474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45025" y="5312935"/>
            <a:ext cx="236221" cy="236221"/>
          </a:xfrm>
          <a:prstGeom prst="rect">
            <a:avLst/>
          </a:prstGeom>
        </p:spPr>
      </p:pic>
      <p:pic>
        <p:nvPicPr>
          <p:cNvPr id="95" name="Graphic 94" descr="Checkmark with solid fill">
            <a:extLst>
              <a:ext uri="{FF2B5EF4-FFF2-40B4-BE49-F238E27FC236}">
                <a16:creationId xmlns:a16="http://schemas.microsoft.com/office/drawing/2014/main" id="{AD553432-EAE2-D0A7-30B2-9FAD889DA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62950" y="5301609"/>
            <a:ext cx="236221" cy="23622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F06F4D02-BDC1-1325-CBC8-A1CA5B55FC76}"/>
              </a:ext>
            </a:extLst>
          </p:cNvPr>
          <p:cNvSpPr/>
          <p:nvPr/>
        </p:nvSpPr>
        <p:spPr>
          <a:xfrm>
            <a:off x="1659926" y="1581161"/>
            <a:ext cx="537571" cy="543303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noProof="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41E419-47BF-56A7-FEA0-BB59404F8412}"/>
              </a:ext>
            </a:extLst>
          </p:cNvPr>
          <p:cNvSpPr/>
          <p:nvPr/>
        </p:nvSpPr>
        <p:spPr>
          <a:xfrm>
            <a:off x="2866975" y="1581161"/>
            <a:ext cx="537571" cy="543303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noProof="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294532-D47D-0B2B-B818-0B3DAB7FF545}"/>
              </a:ext>
            </a:extLst>
          </p:cNvPr>
          <p:cNvSpPr/>
          <p:nvPr/>
        </p:nvSpPr>
        <p:spPr>
          <a:xfrm>
            <a:off x="4469468" y="1347663"/>
            <a:ext cx="537571" cy="543303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noProof="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B64E76-8644-FF1B-10E9-0CF6E5DAB559}"/>
              </a:ext>
            </a:extLst>
          </p:cNvPr>
          <p:cNvSpPr/>
          <p:nvPr/>
        </p:nvSpPr>
        <p:spPr>
          <a:xfrm>
            <a:off x="5881839" y="1587212"/>
            <a:ext cx="537571" cy="543303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noProof="0" dirty="0"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FBF335-F95E-E865-5C50-6005AF230FD4}"/>
              </a:ext>
            </a:extLst>
          </p:cNvPr>
          <p:cNvSpPr/>
          <p:nvPr/>
        </p:nvSpPr>
        <p:spPr>
          <a:xfrm>
            <a:off x="7237082" y="1585555"/>
            <a:ext cx="593453" cy="543304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AEE929-7A9F-9124-4F81-A32EA7D73703}"/>
              </a:ext>
            </a:extLst>
          </p:cNvPr>
          <p:cNvSpPr/>
          <p:nvPr/>
        </p:nvSpPr>
        <p:spPr>
          <a:xfrm>
            <a:off x="8631920" y="1581160"/>
            <a:ext cx="593453" cy="543304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636168-C934-5A3D-8B49-9059AB050778}"/>
              </a:ext>
            </a:extLst>
          </p:cNvPr>
          <p:cNvSpPr/>
          <p:nvPr/>
        </p:nvSpPr>
        <p:spPr>
          <a:xfrm>
            <a:off x="10217139" y="1354096"/>
            <a:ext cx="593453" cy="543304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3542F3-D922-3F55-888E-AA3067E2BFF3}"/>
              </a:ext>
            </a:extLst>
          </p:cNvPr>
          <p:cNvSpPr/>
          <p:nvPr/>
        </p:nvSpPr>
        <p:spPr>
          <a:xfrm>
            <a:off x="11533423" y="1581160"/>
            <a:ext cx="593453" cy="543304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kern="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5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753ED-7F9D-433F-80FA-CC308A4AD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8A0666-70A8-6BAD-DAC5-CAD7E2D61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sz="3600" b="1" dirty="0">
                <a:solidFill>
                  <a:srgbClr val="FFFFFF"/>
                </a:solidFill>
                <a:latin typeface="+mn-lt"/>
                <a:cs typeface="Candara"/>
              </a:rPr>
              <a:t>MATE Strive For 5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>
                <a:latin typeface="+mn-lt"/>
              </a:rPr>
              <a:t>Successfully refer </a:t>
            </a:r>
            <a:r>
              <a:rPr lang="en-US" sz="3200" dirty="0">
                <a:solidFill>
                  <a:srgbClr val="1AB26B"/>
                </a:solidFill>
                <a:latin typeface="+mn-lt"/>
              </a:rPr>
              <a:t>5 MATE services</a:t>
            </a:r>
            <a:r>
              <a:rPr lang="en-US" sz="3200" dirty="0">
                <a:latin typeface="+mn-lt"/>
              </a:rPr>
              <a:t> in a calendar month and you’ll receive a </a:t>
            </a:r>
            <a:r>
              <a:rPr lang="en-US" sz="3200" dirty="0">
                <a:solidFill>
                  <a:srgbClr val="1AB26B"/>
                </a:solidFill>
                <a:latin typeface="+mn-lt"/>
              </a:rPr>
              <a:t>$50 credit </a:t>
            </a:r>
            <a:r>
              <a:rPr lang="en-US" sz="3200" dirty="0">
                <a:latin typeface="+mn-lt"/>
              </a:rPr>
              <a:t>on your own MATE Mobile or nbn™ account the following month!</a:t>
            </a:r>
            <a:r>
              <a:rPr lang="en-US" sz="3200" baseline="30000" dirty="0">
                <a:latin typeface="+mn-lt"/>
              </a:rPr>
              <a:t>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9BE56-5ECA-0983-08A2-134D12750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412" y="217049"/>
            <a:ext cx="1050288" cy="384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87AAF-8D06-8ED1-FBBE-9A936F542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2849" y="1418157"/>
            <a:ext cx="4684105" cy="468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BF5ABC-0F6C-ADA3-BFF0-2070AEE1D991}"/>
              </a:ext>
            </a:extLst>
          </p:cNvPr>
          <p:cNvSpPr txBox="1"/>
          <p:nvPr/>
        </p:nvSpPr>
        <p:spPr>
          <a:xfrm>
            <a:off x="200026" y="5994539"/>
            <a:ext cx="8495780" cy="2154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*T&amp;Cs apply. Download the </a:t>
            </a:r>
            <a:r>
              <a:rPr lang="en-US" sz="800" dirty="0">
                <a:solidFill>
                  <a:srgbClr val="1AB26B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Strive For Flyer</a:t>
            </a:r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 for full Terms and Conditions.</a:t>
            </a:r>
          </a:p>
        </p:txBody>
      </p:sp>
    </p:spTree>
    <p:extLst>
      <p:ext uri="{BB962C8B-B14F-4D97-AF65-F5344CB8AC3E}">
        <p14:creationId xmlns:p14="http://schemas.microsoft.com/office/powerpoint/2010/main" val="2505010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19749A-E2DC-458E-631D-9EF26A0B0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87408F28-4D9A-0CB4-9F12-B15623644E50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612FF3DD-DECF-366F-C71A-17C55BAD5C73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10448-B57C-AAA1-D56C-F43372C87F5D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amaysim Mobile</a:t>
            </a:r>
          </a:p>
          <a:p>
            <a:pPr algn="ctr" defTabSz="609585"/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Affordable Prepaid Plans</a:t>
            </a:r>
            <a:endParaRPr lang="en-US" sz="2400" baseline="30000" dirty="0">
              <a:solidFill>
                <a:prstClr val="white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2E506-1AFA-F4CA-56C1-7851201046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5" y="345065"/>
            <a:ext cx="1860651" cy="355539"/>
          </a:xfrm>
          <a:prstGeom prst="rect">
            <a:avLst/>
          </a:prstGeom>
          <a:effectLst>
            <a:outerShdw dist="38100" dir="2700000" algn="tl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8797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6D0FCA-6AB0-1101-2711-F77A34069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4811D727-3692-4049-A4D4-C1A718BD3AC2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2845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BB4872A-15A2-9384-9915-F00BFB6D5961}"/>
              </a:ext>
            </a:extLst>
          </p:cNvPr>
          <p:cNvSpPr/>
          <p:nvPr/>
        </p:nvSpPr>
        <p:spPr>
          <a:xfrm>
            <a:off x="0" y="1"/>
            <a:ext cx="12192000" cy="1855177"/>
          </a:xfrm>
          <a:prstGeom prst="rect">
            <a:avLst/>
          </a:prstGeom>
          <a:gradFill>
            <a:gsLst>
              <a:gs pos="7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D04C81F-5E21-7AEC-ECDC-65712325FF80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4E481-4ACD-4DAE-94AF-DB0DB7885B04}"/>
              </a:ext>
            </a:extLst>
          </p:cNvPr>
          <p:cNvSpPr txBox="1"/>
          <p:nvPr/>
        </p:nvSpPr>
        <p:spPr>
          <a:xfrm>
            <a:off x="384839" y="455073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Honey Insurance</a:t>
            </a:r>
          </a:p>
          <a:p>
            <a:pPr algn="ctr" defTabSz="825479" hangingPunct="0">
              <a:defRPr/>
            </a:pPr>
            <a:r>
              <a:rPr 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Home, Contents and Landlord insurance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84E95-26FB-D8E9-9679-17A84E946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85" y="329129"/>
            <a:ext cx="1595887" cy="5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A663E-E0AA-7FF0-FF20-3D2F7FEADC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088" y="668088"/>
            <a:ext cx="6335712" cy="55218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AU" dirty="0">
              <a:latin typeface="+mn-lt"/>
            </a:endParaRPr>
          </a:p>
          <a:p>
            <a:pPr marL="0" indent="0">
              <a:buNone/>
            </a:pPr>
            <a:r>
              <a:rPr lang="en-AU" sz="2900" dirty="0">
                <a:latin typeface="+mn-lt"/>
              </a:rPr>
              <a:t>Great value for money and amazingly simple!</a:t>
            </a:r>
          </a:p>
          <a:p>
            <a:r>
              <a:rPr lang="en-AU" dirty="0">
                <a:latin typeface="+mn-lt"/>
              </a:rPr>
              <a:t>SIM Only Mobile Plans</a:t>
            </a:r>
          </a:p>
          <a:p>
            <a:r>
              <a:rPr lang="en-AU" dirty="0">
                <a:latin typeface="+mn-lt"/>
              </a:rPr>
              <a:t>Data Only SIM Plans</a:t>
            </a:r>
          </a:p>
          <a:p>
            <a:r>
              <a:rPr lang="en-AU" dirty="0">
                <a:latin typeface="+mn-lt"/>
              </a:rPr>
              <a:t>Handsets available</a:t>
            </a:r>
          </a:p>
          <a:p>
            <a:r>
              <a:rPr lang="en-AU" dirty="0">
                <a:latin typeface="+mn-lt"/>
              </a:rPr>
              <a:t>Unlimited Data Banking</a:t>
            </a:r>
          </a:p>
          <a:p>
            <a:r>
              <a:rPr lang="en-AU" dirty="0">
                <a:latin typeface="+mn-lt"/>
              </a:rPr>
              <a:t>eSIM &amp; 5G on selected plans </a:t>
            </a:r>
          </a:p>
          <a:p>
            <a:r>
              <a:rPr lang="en-AU" dirty="0">
                <a:latin typeface="+mn-lt"/>
              </a:rPr>
              <a:t>International Roaming</a:t>
            </a:r>
          </a:p>
          <a:p>
            <a:r>
              <a:rPr lang="en-AU" dirty="0">
                <a:latin typeface="+mn-lt"/>
              </a:rPr>
              <a:t>No </a:t>
            </a:r>
            <a:r>
              <a:rPr lang="en-US" dirty="0">
                <a:latin typeface="+mn-lt"/>
                <a:cs typeface="+mn-cs"/>
              </a:rPr>
              <a:t>credit checks OR </a:t>
            </a:r>
            <a:r>
              <a:rPr lang="en-AU" dirty="0">
                <a:latin typeface="+mn-lt"/>
              </a:rPr>
              <a:t>lock in contracts</a:t>
            </a:r>
          </a:p>
          <a:p>
            <a:r>
              <a:rPr lang="en-US" dirty="0">
                <a:latin typeface="+mn-lt"/>
                <a:cs typeface="+mn-cs"/>
              </a:rPr>
              <a:t>Powered by the Optus 4G/5G network, covering 98.5% of population</a:t>
            </a:r>
          </a:p>
          <a:p>
            <a:r>
              <a:rPr lang="en-AU" dirty="0">
                <a:latin typeface="+mn-lt"/>
              </a:rPr>
              <a:t>Unlimited talk, text, &amp; data banking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AU" sz="2600" b="1" dirty="0">
                <a:solidFill>
                  <a:srgbClr val="F1732B"/>
                </a:solidFill>
                <a:latin typeface="+mn-lt"/>
              </a:rPr>
              <a:t>International Calls up to 42 countries on selected plans!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035178-5FF1-F879-5949-D8A7D12AA6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26B7CA44-ED63-589C-7868-831F02DD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" y="31070"/>
            <a:ext cx="869739" cy="9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5F996-F58B-20EB-854C-3C618CDCE00F}"/>
              </a:ext>
            </a:extLst>
          </p:cNvPr>
          <p:cNvGrpSpPr/>
          <p:nvPr/>
        </p:nvGrpSpPr>
        <p:grpSpPr>
          <a:xfrm>
            <a:off x="6880469" y="668088"/>
            <a:ext cx="4796993" cy="3181059"/>
            <a:chOff x="5149323" y="661336"/>
            <a:chExt cx="3597745" cy="2385794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77DACB6D-BD0E-FF54-1B60-65F9809CBC81}"/>
                </a:ext>
              </a:extLst>
            </p:cNvPr>
            <p:cNvSpPr/>
            <p:nvPr/>
          </p:nvSpPr>
          <p:spPr>
            <a:xfrm>
              <a:off x="5311833" y="765108"/>
              <a:ext cx="3435235" cy="567344"/>
            </a:xfrm>
            <a:prstGeom prst="round2DiagRect">
              <a:avLst/>
            </a:prstGeom>
            <a:solidFill>
              <a:srgbClr val="F1732B"/>
            </a:solidFill>
            <a:ln>
              <a:noFill/>
            </a:ln>
            <a:effectLst>
              <a:outerShdw dist="59968" dir="5049927" sx="101000" sy="101000" algn="tl" rotWithShape="0">
                <a:srgbClr val="7030A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rtlCol="0" anchor="ctr"/>
            <a:lstStyle/>
            <a:p>
              <a:r>
                <a:rPr lang="en-AU" sz="2800" dirty="0"/>
                <a:t>28 Day Plans</a:t>
              </a:r>
            </a:p>
          </p:txBody>
        </p:sp>
        <p:sp>
          <p:nvSpPr>
            <p:cNvPr id="9" name="Round Diagonal Corner Rectangle 8">
              <a:extLst>
                <a:ext uri="{FF2B5EF4-FFF2-40B4-BE49-F238E27FC236}">
                  <a16:creationId xmlns:a16="http://schemas.microsoft.com/office/drawing/2014/main" id="{4D63C1E9-3194-7D0B-98BE-88E572302458}"/>
                </a:ext>
              </a:extLst>
            </p:cNvPr>
            <p:cNvSpPr/>
            <p:nvPr/>
          </p:nvSpPr>
          <p:spPr>
            <a:xfrm>
              <a:off x="5311833" y="1630147"/>
              <a:ext cx="3435235" cy="567344"/>
            </a:xfrm>
            <a:prstGeom prst="round2DiagRect">
              <a:avLst/>
            </a:prstGeom>
            <a:solidFill>
              <a:srgbClr val="F1732B"/>
            </a:solidFill>
            <a:ln>
              <a:noFill/>
            </a:ln>
            <a:effectLst>
              <a:outerShdw dist="59968" dir="5049927" sx="101000" sy="101000" algn="tl" rotWithShape="0">
                <a:srgbClr val="7030A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rtlCol="0" anchor="ctr"/>
            <a:lstStyle/>
            <a:p>
              <a:r>
                <a:rPr lang="en-AU" sz="2800" dirty="0"/>
                <a:t>12 Month Plans</a:t>
              </a:r>
            </a:p>
          </p:txBody>
        </p:sp>
        <p:sp>
          <p:nvSpPr>
            <p:cNvPr id="10" name="Round Diagonal Corner Rectangle 9">
              <a:extLst>
                <a:ext uri="{FF2B5EF4-FFF2-40B4-BE49-F238E27FC236}">
                  <a16:creationId xmlns:a16="http://schemas.microsoft.com/office/drawing/2014/main" id="{10A08C3E-4661-8F93-FA03-068D59709EC8}"/>
                </a:ext>
              </a:extLst>
            </p:cNvPr>
            <p:cNvSpPr/>
            <p:nvPr/>
          </p:nvSpPr>
          <p:spPr>
            <a:xfrm>
              <a:off x="5311833" y="2479786"/>
              <a:ext cx="3435235" cy="567344"/>
            </a:xfrm>
            <a:prstGeom prst="round2DiagRect">
              <a:avLst/>
            </a:prstGeom>
            <a:solidFill>
              <a:srgbClr val="F1732B"/>
            </a:solidFill>
            <a:ln>
              <a:noFill/>
            </a:ln>
            <a:effectLst>
              <a:outerShdw dist="59968" dir="5049927" sx="101000" sy="101000" algn="tl" rotWithShape="0">
                <a:srgbClr val="7030A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rtlCol="0" anchor="ctr"/>
            <a:lstStyle/>
            <a:p>
              <a:r>
                <a:rPr lang="en-AU" sz="2800" dirty="0"/>
                <a:t>7 Day Plans</a:t>
              </a:r>
            </a:p>
          </p:txBody>
        </p: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C5869E1E-9D5A-EBB3-B298-434E5C908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629" y="2344474"/>
              <a:ext cx="549887" cy="60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2A4BF960-E00E-DA8B-26E5-C3035342E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323" y="1476336"/>
              <a:ext cx="593003" cy="647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AFB9C443-577B-91D9-F445-8943594F5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343" y="661336"/>
              <a:ext cx="544356" cy="59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03E091-2FCE-A138-073C-1BB16B6FE2EF}"/>
              </a:ext>
            </a:extLst>
          </p:cNvPr>
          <p:cNvGrpSpPr/>
          <p:nvPr/>
        </p:nvGrpSpPr>
        <p:grpSpPr>
          <a:xfrm>
            <a:off x="7349734" y="4225540"/>
            <a:ext cx="4327728" cy="2427636"/>
            <a:chOff x="5229220" y="690439"/>
            <a:chExt cx="3622714" cy="20659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D3B698-1690-547C-FE3E-36B6B84DE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5871" y="1770364"/>
              <a:ext cx="986063" cy="9860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EC98AC-E200-7C06-92E6-9C913DC9D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2327" y="1770364"/>
              <a:ext cx="986063" cy="9860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CA0BFB-8C25-2092-C364-D83CCA3CD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8782" y="1770364"/>
              <a:ext cx="986063" cy="9860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0774FF-08BE-A97F-FF3A-70F2A3771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273" b="94909" l="9968" r="89711">
                          <a14:foregroundMark x1="18971" y1="56364" x2="61093" y2="57455"/>
                          <a14:foregroundMark x1="61093" y1="57455" x2="21865" y2="58545"/>
                          <a14:foregroundMark x1="21865" y1="58545" x2="52090" y2="32000"/>
                          <a14:foregroundMark x1="52090" y1="32000" x2="62058" y2="74545"/>
                          <a14:foregroundMark x1="62058" y1="74545" x2="80064" y2="34545"/>
                          <a14:foregroundMark x1="80064" y1="34545" x2="52090" y2="7273"/>
                          <a14:foregroundMark x1="52090" y1="7273" x2="65595" y2="25818"/>
                          <a14:foregroundMark x1="31511" y1="19273" x2="55949" y2="21455"/>
                          <a14:foregroundMark x1="45338" y1="94909" x2="68489" y2="85091"/>
                          <a14:foregroundMark x1="31511" y1="68364" x2="68489" y2="60727"/>
                          <a14:foregroundMark x1="68489" y1="60727" x2="37299" y2="38909"/>
                          <a14:foregroundMark x1="37299" y1="38909" x2="67846" y2="64727"/>
                          <a14:foregroundMark x1="67846" y1="64727" x2="84887" y2="67273"/>
                          <a14:foregroundMark x1="58842" y1="55273" x2="42122" y2="18545"/>
                          <a14:foregroundMark x1="42122" y1="18545" x2="36977" y2="63636"/>
                          <a14:foregroundMark x1="36977" y1="63636" x2="73633" y2="77091"/>
                          <a14:foregroundMark x1="73633" y1="77091" x2="81994" y2="68364"/>
                          <a14:foregroundMark x1="61736" y1="53091" x2="66559" y2="49818"/>
                          <a14:foregroundMark x1="37299" y1="20364" x2="44051" y2="21455"/>
                          <a14:foregroundMark x1="38264" y1="19273" x2="45338" y2="19273"/>
                          <a14:foregroundMark x1="29582" y1="13818" x2="37299" y2="13818"/>
                          <a14:foregroundMark x1="82958" y1="73818" x2="83923" y2="71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9220" y="690439"/>
              <a:ext cx="1115146" cy="986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29AC93-BC36-FEC2-7112-C147582F0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4881" y="1815188"/>
              <a:ext cx="896420" cy="896420"/>
            </a:xfrm>
            <a:prstGeom prst="rect">
              <a:avLst/>
            </a:prstGeom>
          </p:spPr>
        </p:pic>
        <p:pic>
          <p:nvPicPr>
            <p:cNvPr id="16" name="Picture 15" descr="A blue and gold badge with white text&#10;&#10;Description automatically generated">
              <a:extLst>
                <a:ext uri="{FF2B5EF4-FFF2-40B4-BE49-F238E27FC236}">
                  <a16:creationId xmlns:a16="http://schemas.microsoft.com/office/drawing/2014/main" id="{8799B849-8E72-099C-DF20-F8E9C9441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5843" y="729024"/>
              <a:ext cx="908894" cy="9088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F49C89-7445-27D4-8197-ABA04E0BE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8133" y="691397"/>
              <a:ext cx="999784" cy="999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76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0DB84-BC5C-2FCA-9CAE-C703AE313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13AC-FA7B-6CB1-92A6-261FB409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0" y="118835"/>
            <a:ext cx="11409805" cy="962025"/>
          </a:xfrm>
        </p:spPr>
        <p:txBody>
          <a:bodyPr/>
          <a:lstStyle/>
          <a:p>
            <a:r>
              <a:rPr lang="en-AU"/>
              <a:t>amaysim Products</a:t>
            </a:r>
            <a:endParaRPr lang="en-AU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D757812-4695-8713-5230-FCB10D3CE0E2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67146082"/>
              </p:ext>
            </p:extLst>
          </p:nvPr>
        </p:nvGraphicFramePr>
        <p:xfrm>
          <a:off x="612741" y="1174750"/>
          <a:ext cx="11469961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7CF1FB-DFF3-8156-CFFC-9311B8DBFC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91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21E13-61E9-C53A-B4B6-0EE53012D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9CE6-7F1B-1F9F-E2EB-C7C12E81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Offers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FD3A1F2-74CA-93BB-2491-1A83C0E2408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305300" y="1116326"/>
            <a:ext cx="3318934" cy="145330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62AC40-8625-8E7A-CDA3-1A9428AE8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34" y="2458776"/>
            <a:ext cx="1850442" cy="373877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4E7D6F-9E13-E463-93B7-7D4512F2D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411" y="3268562"/>
            <a:ext cx="2059886" cy="2735945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1AB218-F388-A6C7-4932-AEFA405BB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982" y="3268562"/>
            <a:ext cx="1990619" cy="2735945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865B75-5BAB-AFBD-B17B-D210B44FB260}"/>
              </a:ext>
            </a:extLst>
          </p:cNvPr>
          <p:cNvSpPr txBox="1"/>
          <p:nvPr/>
        </p:nvSpPr>
        <p:spPr>
          <a:xfrm>
            <a:off x="5033434" y="2848637"/>
            <a:ext cx="175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Selected Plans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38E6C0-3D8B-7EAC-DB7F-C2115A080C6C}"/>
              </a:ext>
            </a:extLst>
          </p:cNvPr>
          <p:cNvSpPr txBox="1"/>
          <p:nvPr/>
        </p:nvSpPr>
        <p:spPr>
          <a:xfrm>
            <a:off x="2511688" y="1116326"/>
            <a:ext cx="681038" cy="488818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7030A0"/>
                </a:solidFill>
              </a:rPr>
              <a:t>SIM ONLY MOBILE PLANS</a:t>
            </a:r>
            <a:endParaRPr lang="en-AU" sz="2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0AE66AB-178E-05F0-3D8A-12810CAC01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9529BBF-524C-42FB-FE3D-647DE9C39D7B}"/>
              </a:ext>
            </a:extLst>
          </p:cNvPr>
          <p:cNvSpPr txBox="1"/>
          <p:nvPr/>
        </p:nvSpPr>
        <p:spPr>
          <a:xfrm>
            <a:off x="3192726" y="6114739"/>
            <a:ext cx="61383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839">
              <a:defRPr/>
            </a:pPr>
            <a:r>
              <a:rPr lang="en-US" sz="8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800" b="1" dirty="0">
                <a:solidFill>
                  <a:srgbClr val="F1732B"/>
                </a:solidFill>
                <a:latin typeface="+mj-lt"/>
                <a:ea typeface="+mn-ea"/>
                <a:cs typeface="+mn-cs"/>
              </a:rPr>
              <a:t>www.amaysim.com.au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E99ADD-F0E5-B38C-CD44-9F4233F7B6EC}"/>
              </a:ext>
            </a:extLst>
          </p:cNvPr>
          <p:cNvSpPr/>
          <p:nvPr/>
        </p:nvSpPr>
        <p:spPr>
          <a:xfrm>
            <a:off x="3282521" y="2458776"/>
            <a:ext cx="982047" cy="987039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351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endParaRPr kumimoji="0" lang="en-AU" sz="1333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2C0ECB-B798-E493-3919-96D8C1FC8ED6}"/>
              </a:ext>
            </a:extLst>
          </p:cNvPr>
          <p:cNvSpPr/>
          <p:nvPr/>
        </p:nvSpPr>
        <p:spPr>
          <a:xfrm>
            <a:off x="7928239" y="2458776"/>
            <a:ext cx="982047" cy="987039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351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  <a:r>
              <a:rPr lang="en-AU" sz="11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</a:t>
            </a:r>
            <a:endParaRPr kumimoji="0" lang="en-AU" sz="1333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F54A-1EEB-C1D6-8835-F48AFE4B6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C460-9ABC-11F8-8F3A-8486444C48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vert="vert"/>
          <a:lstStyle/>
          <a:p>
            <a:pPr marL="0" indent="0" algn="ctr">
              <a:buNone/>
            </a:pPr>
            <a:br>
              <a:rPr lang="en-AU" sz="3200" b="1" dirty="0">
                <a:solidFill>
                  <a:srgbClr val="7030A0"/>
                </a:solidFill>
              </a:rPr>
            </a:br>
            <a:br>
              <a:rPr lang="en-AU" b="1" dirty="0">
                <a:solidFill>
                  <a:srgbClr val="7030A0"/>
                </a:solidFill>
              </a:rPr>
            </a:br>
            <a:endParaRPr lang="en-AU" b="1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C4F24-F43D-4341-FA7B-C24C7729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498"/>
          <a:stretch/>
        </p:blipFill>
        <p:spPr>
          <a:xfrm>
            <a:off x="2591269" y="2306169"/>
            <a:ext cx="2335912" cy="328183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5E954-93CF-57CD-E508-1903C2909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70"/>
          <a:stretch/>
        </p:blipFill>
        <p:spPr>
          <a:xfrm>
            <a:off x="5479576" y="2324382"/>
            <a:ext cx="2296892" cy="326361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26191-FF1E-7C04-06E2-2634296D37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825"/>
          <a:stretch/>
        </p:blipFill>
        <p:spPr>
          <a:xfrm>
            <a:off x="8098201" y="2312732"/>
            <a:ext cx="2133931" cy="326361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9BDAF1-561B-681D-CE89-A20F1FE936C1}"/>
              </a:ext>
            </a:extLst>
          </p:cNvPr>
          <p:cNvSpPr txBox="1"/>
          <p:nvPr/>
        </p:nvSpPr>
        <p:spPr>
          <a:xfrm>
            <a:off x="1500568" y="1614084"/>
            <a:ext cx="681038" cy="396226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n-AU" sz="2800" b="1" dirty="0">
                <a:solidFill>
                  <a:srgbClr val="7030A0"/>
                </a:solidFill>
              </a:rPr>
              <a:t>DATA ONLY SIM PLANS</a:t>
            </a:r>
            <a:endParaRPr lang="en-AU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821E2-2DAB-A3C0-4E16-90DF46E8E282}"/>
              </a:ext>
            </a:extLst>
          </p:cNvPr>
          <p:cNvSpPr txBox="1"/>
          <p:nvPr/>
        </p:nvSpPr>
        <p:spPr>
          <a:xfrm>
            <a:off x="5479576" y="1597237"/>
            <a:ext cx="4752556" cy="510778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</a:rPr>
              <a:t>50 % OFF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02385-36A2-E4DA-187A-41675A8EAB36}"/>
              </a:ext>
            </a:extLst>
          </p:cNvPr>
          <p:cNvSpPr txBox="1"/>
          <p:nvPr/>
        </p:nvSpPr>
        <p:spPr>
          <a:xfrm>
            <a:off x="2591269" y="1614084"/>
            <a:ext cx="2335912" cy="510778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</a:rPr>
              <a:t>$5 OFF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CC7AA8-44B5-CDAD-5038-284B04FBA3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FDBD0C-ADB7-D363-23F0-5DA301355597}"/>
              </a:ext>
            </a:extLst>
          </p:cNvPr>
          <p:cNvSpPr txBox="1"/>
          <p:nvPr/>
        </p:nvSpPr>
        <p:spPr>
          <a:xfrm>
            <a:off x="3026834" y="6059343"/>
            <a:ext cx="61383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839">
              <a:defRPr/>
            </a:pPr>
            <a:r>
              <a:rPr lang="en-US" sz="10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1000" b="1" dirty="0">
                <a:solidFill>
                  <a:srgbClr val="F1732B"/>
                </a:solidFill>
                <a:latin typeface="+mj-lt"/>
                <a:ea typeface="+mn-ea"/>
                <a:cs typeface="+mn-cs"/>
                <a:hlinkClick r:id="rId6"/>
              </a:rPr>
              <a:t>www.amaysim.com.au</a:t>
            </a:r>
            <a:endParaRPr lang="en-US" sz="1000" b="1" dirty="0">
              <a:solidFill>
                <a:srgbClr val="F1732B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25F973-1391-72FA-94C1-00633FA7C41F}"/>
              </a:ext>
            </a:extLst>
          </p:cNvPr>
          <p:cNvSpPr/>
          <p:nvPr/>
        </p:nvSpPr>
        <p:spPr>
          <a:xfrm>
            <a:off x="4570521" y="2193651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0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3CAF5C-8A13-8EC4-9111-49392DF7F55C}"/>
              </a:ext>
            </a:extLst>
          </p:cNvPr>
          <p:cNvSpPr/>
          <p:nvPr/>
        </p:nvSpPr>
        <p:spPr>
          <a:xfrm>
            <a:off x="7419807" y="2196414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879B0A-812E-6066-8E2B-7E6672EF29A4}"/>
              </a:ext>
            </a:extLst>
          </p:cNvPr>
          <p:cNvSpPr/>
          <p:nvPr/>
        </p:nvSpPr>
        <p:spPr>
          <a:xfrm>
            <a:off x="9952664" y="2190286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16981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7676-BA03-65B1-D25B-9F8AD476D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28 Days SIM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7BABA7-CF4B-AFA7-C5A9-FDA217117D0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b="15615"/>
          <a:stretch/>
        </p:blipFill>
        <p:spPr>
          <a:xfrm>
            <a:off x="1048146" y="2220948"/>
            <a:ext cx="2203447" cy="3214652"/>
          </a:xfrm>
          <a:ln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053D9-D4D8-D220-D6BF-27C6E5F2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991"/>
          <a:stretch/>
        </p:blipFill>
        <p:spPr>
          <a:xfrm>
            <a:off x="3447000" y="1778821"/>
            <a:ext cx="2503432" cy="365677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6A3584-A79B-1BD3-6914-0D41BA21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972"/>
          <a:stretch/>
        </p:blipFill>
        <p:spPr>
          <a:xfrm>
            <a:off x="6145839" y="2057399"/>
            <a:ext cx="2550085" cy="337820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059FF1-1F34-5A73-23EA-E49E9F0985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991"/>
          <a:stretch/>
        </p:blipFill>
        <p:spPr>
          <a:xfrm>
            <a:off x="8891331" y="1778821"/>
            <a:ext cx="2538397" cy="365677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B960B7-D741-D547-84C9-92935D678BAF}"/>
              </a:ext>
            </a:extLst>
          </p:cNvPr>
          <p:cNvSpPr txBox="1"/>
          <p:nvPr/>
        </p:nvSpPr>
        <p:spPr>
          <a:xfrm>
            <a:off x="3534546" y="1242280"/>
            <a:ext cx="7895182" cy="408623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5G Included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B4E255-0C24-09D2-47B3-29BBE1B99E05}"/>
              </a:ext>
            </a:extLst>
          </p:cNvPr>
          <p:cNvSpPr txBox="1"/>
          <p:nvPr/>
        </p:nvSpPr>
        <p:spPr>
          <a:xfrm flipH="1">
            <a:off x="1649719" y="1963459"/>
            <a:ext cx="1133052" cy="306467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chemeClr val="bg1"/>
                </a:solidFill>
              </a:rPr>
              <a:t>4G Included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D1B655-B72C-D633-999E-4BB1A529DD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6C46D40-6A40-9295-7E6D-F3E1A57A321A}"/>
              </a:ext>
            </a:extLst>
          </p:cNvPr>
          <p:cNvSpPr/>
          <p:nvPr/>
        </p:nvSpPr>
        <p:spPr>
          <a:xfrm>
            <a:off x="2825554" y="1816199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AB62C7-044B-5AB9-122D-6B90E9DDF30B}"/>
              </a:ext>
            </a:extLst>
          </p:cNvPr>
          <p:cNvSpPr/>
          <p:nvPr/>
        </p:nvSpPr>
        <p:spPr>
          <a:xfrm>
            <a:off x="8258473" y="1818524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315259-D881-AA0B-D467-292C904515E7}"/>
              </a:ext>
            </a:extLst>
          </p:cNvPr>
          <p:cNvSpPr/>
          <p:nvPr/>
        </p:nvSpPr>
        <p:spPr>
          <a:xfrm>
            <a:off x="11143854" y="1843495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DCD686-2487-08D8-0010-249FCBFA23FF}"/>
              </a:ext>
            </a:extLst>
          </p:cNvPr>
          <p:cNvSpPr/>
          <p:nvPr/>
        </p:nvSpPr>
        <p:spPr>
          <a:xfrm>
            <a:off x="5641475" y="1847789"/>
            <a:ext cx="632858" cy="596335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E287E-122D-26F1-CED4-D2624B35A89F}"/>
              </a:ext>
            </a:extLst>
          </p:cNvPr>
          <p:cNvSpPr txBox="1"/>
          <p:nvPr/>
        </p:nvSpPr>
        <p:spPr>
          <a:xfrm>
            <a:off x="3076673" y="6047828"/>
            <a:ext cx="61383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839">
              <a:defRPr/>
            </a:pPr>
            <a:r>
              <a:rPr lang="en-US" sz="10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1000" b="1" dirty="0">
                <a:solidFill>
                  <a:srgbClr val="F1732B"/>
                </a:solidFill>
                <a:latin typeface="+mj-lt"/>
                <a:ea typeface="+mn-ea"/>
                <a:cs typeface="+mn-cs"/>
                <a:hlinkClick r:id="rId7"/>
              </a:rPr>
              <a:t>www.amaysim.com.au</a:t>
            </a:r>
            <a:endParaRPr lang="en-US" sz="1000" b="1" dirty="0">
              <a:solidFill>
                <a:srgbClr val="F1732B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2CBF-F95D-6E6D-57DB-AA25FF71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12 Month SIM Plans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32ADAE-83AD-1A41-9BDB-5DF25744E00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b="24633"/>
          <a:stretch/>
        </p:blipFill>
        <p:spPr>
          <a:xfrm>
            <a:off x="6362039" y="2109541"/>
            <a:ext cx="3069725" cy="2909499"/>
          </a:xfrm>
          <a:ln>
            <a:solidFill>
              <a:srgbClr val="7030A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1BA2B8-0A2A-7A26-C5AD-639199138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719"/>
          <a:stretch/>
        </p:blipFill>
        <p:spPr>
          <a:xfrm>
            <a:off x="2969057" y="2109541"/>
            <a:ext cx="3126943" cy="290949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240F8-8ADC-6C2E-877D-F08CD90E0F5E}"/>
              </a:ext>
            </a:extLst>
          </p:cNvPr>
          <p:cNvSpPr txBox="1"/>
          <p:nvPr/>
        </p:nvSpPr>
        <p:spPr>
          <a:xfrm flipH="1">
            <a:off x="2969057" y="1271875"/>
            <a:ext cx="6324905" cy="37457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bg1"/>
                </a:solidFill>
              </a:rPr>
              <a:t>4G Included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04F3B-B2C8-6C07-911D-0FB95542DB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6359310-E435-DBBA-A4CC-F49D9DA13032}"/>
              </a:ext>
            </a:extLst>
          </p:cNvPr>
          <p:cNvSpPr/>
          <p:nvPr/>
        </p:nvSpPr>
        <p:spPr>
          <a:xfrm>
            <a:off x="5547980" y="1837461"/>
            <a:ext cx="681039" cy="681401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97B72C-7F31-B37D-7981-FF5CFBB02AA9}"/>
              </a:ext>
            </a:extLst>
          </p:cNvPr>
          <p:cNvSpPr/>
          <p:nvPr/>
        </p:nvSpPr>
        <p:spPr>
          <a:xfrm>
            <a:off x="8990538" y="1837461"/>
            <a:ext cx="681039" cy="681401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02AA2-C4B2-B9AB-5B6D-2639F9CB781C}"/>
              </a:ext>
            </a:extLst>
          </p:cNvPr>
          <p:cNvSpPr txBox="1"/>
          <p:nvPr/>
        </p:nvSpPr>
        <p:spPr>
          <a:xfrm>
            <a:off x="3026834" y="6059343"/>
            <a:ext cx="61383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839">
              <a:defRPr/>
            </a:pPr>
            <a:r>
              <a:rPr lang="en-US" sz="10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1000" b="1" dirty="0">
                <a:solidFill>
                  <a:srgbClr val="F1732B"/>
                </a:solidFill>
                <a:latin typeface="+mj-lt"/>
                <a:ea typeface="+mn-ea"/>
                <a:cs typeface="+mn-cs"/>
                <a:hlinkClick r:id="rId5"/>
              </a:rPr>
              <a:t>www.amaysim.com.au</a:t>
            </a:r>
            <a:endParaRPr lang="en-US" sz="1000" b="1" dirty="0">
              <a:solidFill>
                <a:srgbClr val="F1732B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9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EDDA-61EE-C8D5-A571-B3332B611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7 Days SIM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8B177A-0A1B-29F7-03B4-078DE36F3E5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b="18250"/>
          <a:stretch/>
        </p:blipFill>
        <p:spPr>
          <a:xfrm>
            <a:off x="4566048" y="1917538"/>
            <a:ext cx="3059902" cy="3276567"/>
          </a:xfrm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AC4618-1E59-8204-01DD-FF27D6D136FF}"/>
              </a:ext>
            </a:extLst>
          </p:cNvPr>
          <p:cNvSpPr txBox="1"/>
          <p:nvPr/>
        </p:nvSpPr>
        <p:spPr>
          <a:xfrm flipH="1">
            <a:off x="4649664" y="1227570"/>
            <a:ext cx="2892669" cy="37457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bg1"/>
                </a:solidFill>
              </a:rPr>
              <a:t>5G Included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514A7-025E-C7C0-BA4A-74BC26C56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23219AF-680D-401B-B74B-66DD571469CC}"/>
              </a:ext>
            </a:extLst>
          </p:cNvPr>
          <p:cNvSpPr/>
          <p:nvPr/>
        </p:nvSpPr>
        <p:spPr>
          <a:xfrm>
            <a:off x="7254871" y="1663895"/>
            <a:ext cx="681039" cy="681401"/>
          </a:xfrm>
          <a:prstGeom prst="ellipse">
            <a:avLst/>
          </a:prstGeom>
          <a:solidFill>
            <a:srgbClr val="F1732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AU" sz="8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rPr>
              <a:t>POINT</a:t>
            </a:r>
            <a:endParaRPr kumimoji="0" lang="en-AU" sz="1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D02F6-F48D-C7E2-032D-663F1E68037F}"/>
              </a:ext>
            </a:extLst>
          </p:cNvPr>
          <p:cNvSpPr txBox="1"/>
          <p:nvPr/>
        </p:nvSpPr>
        <p:spPr>
          <a:xfrm>
            <a:off x="3026834" y="6059343"/>
            <a:ext cx="61383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839">
              <a:defRPr/>
            </a:pPr>
            <a:r>
              <a:rPr lang="en-US" sz="10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1000" b="1" dirty="0">
                <a:solidFill>
                  <a:srgbClr val="F1732B"/>
                </a:solidFill>
                <a:latin typeface="+mj-lt"/>
                <a:ea typeface="+mn-ea"/>
                <a:cs typeface="+mn-cs"/>
                <a:hlinkClick r:id="rId4"/>
              </a:rPr>
              <a:t>www.amaysim.com.au</a:t>
            </a:r>
            <a:endParaRPr lang="en-US" sz="1000" b="1" dirty="0">
              <a:solidFill>
                <a:srgbClr val="F1732B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B245A-AA21-95F3-527C-4F8A26F5B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072C13-B802-5456-FEDC-4EE05925EF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737" y="506081"/>
            <a:ext cx="6335712" cy="477175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sz="3600" b="1" dirty="0" err="1">
                <a:solidFill>
                  <a:srgbClr val="FFFFFF"/>
                </a:solidFill>
                <a:latin typeface="Aptos" panose="020B0004020202020204" pitchFamily="34" charset="0"/>
                <a:cs typeface="Candara"/>
              </a:rPr>
              <a:t>amaysim</a:t>
            </a:r>
            <a:r>
              <a:rPr lang="en-AU" sz="3600" b="1" dirty="0">
                <a:solidFill>
                  <a:srgbClr val="FFFFFF"/>
                </a:solidFill>
                <a:latin typeface="Aptos" panose="020B0004020202020204" pitchFamily="34" charset="0"/>
                <a:cs typeface="Candara"/>
              </a:rPr>
              <a:t> Strive for 20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AU" sz="2667" dirty="0">
                <a:latin typeface="Aptos" panose="020B0004020202020204" pitchFamily="34" charset="0"/>
              </a:rPr>
              <a:t>Successfully refer and maintain </a:t>
            </a:r>
            <a:r>
              <a:rPr lang="en-AU" sz="2667" dirty="0">
                <a:solidFill>
                  <a:srgbClr val="F1732B"/>
                </a:solidFill>
                <a:latin typeface="Aptos" panose="020B0004020202020204" pitchFamily="34" charset="0"/>
              </a:rPr>
              <a:t>20 </a:t>
            </a:r>
            <a:r>
              <a:rPr lang="en-AU" sz="2667" dirty="0" err="1">
                <a:solidFill>
                  <a:srgbClr val="F1732B"/>
                </a:solidFill>
                <a:latin typeface="Aptos" panose="020B0004020202020204" pitchFamily="34" charset="0"/>
              </a:rPr>
              <a:t>amaysim</a:t>
            </a:r>
            <a:r>
              <a:rPr lang="en-AU" sz="2667" dirty="0">
                <a:solidFill>
                  <a:srgbClr val="F1732B"/>
                </a:solidFill>
                <a:latin typeface="Aptos" panose="020B0004020202020204" pitchFamily="34" charset="0"/>
              </a:rPr>
              <a:t> Mobile services </a:t>
            </a:r>
            <a:r>
              <a:rPr lang="en-AU" sz="2667" dirty="0">
                <a:latin typeface="Aptos" panose="020B0004020202020204" pitchFamily="34" charset="0"/>
              </a:rPr>
              <a:t>and receive up to </a:t>
            </a:r>
            <a:r>
              <a:rPr lang="en-AU" sz="2667" dirty="0">
                <a:solidFill>
                  <a:srgbClr val="F1732B"/>
                </a:solidFill>
                <a:latin typeface="Aptos" panose="020B0004020202020204" pitchFamily="34" charset="0"/>
              </a:rPr>
              <a:t>$40 off your </a:t>
            </a:r>
            <a:r>
              <a:rPr lang="en-AU" sz="2667" dirty="0" err="1">
                <a:solidFill>
                  <a:srgbClr val="F1732B"/>
                </a:solidFill>
                <a:latin typeface="Aptos" panose="020B0004020202020204" pitchFamily="34" charset="0"/>
              </a:rPr>
              <a:t>amaysim</a:t>
            </a:r>
            <a:r>
              <a:rPr lang="en-AU" sz="2667" dirty="0">
                <a:solidFill>
                  <a:srgbClr val="F1732B"/>
                </a:solidFill>
                <a:latin typeface="Aptos" panose="020B0004020202020204" pitchFamily="34" charset="0"/>
              </a:rPr>
              <a:t> Mobile service </a:t>
            </a:r>
            <a:r>
              <a:rPr lang="en-AU" sz="2667" dirty="0">
                <a:latin typeface="Aptos" panose="020B0004020202020204" pitchFamily="34" charset="0"/>
              </a:rPr>
              <a:t>each month!</a:t>
            </a:r>
            <a:r>
              <a:rPr lang="en-AU" sz="2667" baseline="30000" dirty="0">
                <a:latin typeface="Aptos" panose="020B0004020202020204" pitchFamily="34" charset="0"/>
              </a:rPr>
              <a:t>*</a:t>
            </a:r>
            <a:endParaRPr lang="en-US" sz="3200" baseline="30000" dirty="0">
              <a:effectLst>
                <a:outerShdw blurRad="101600" dist="63500" dir="2700000" algn="tl" rotWithShape="0">
                  <a:prstClr val="black">
                    <a:alpha val="75000"/>
                  </a:prstClr>
                </a:outerShdw>
              </a:effectLst>
              <a:latin typeface="Aptos" panose="020B0004020202020204" pitchFamily="34" charset="0"/>
              <a:cs typeface="Candar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04F98-CAF9-F324-C17E-3785CA447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747" y="852743"/>
            <a:ext cx="5152516" cy="5152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85F11C-C038-F084-261E-62D0C6AA9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330" y="238957"/>
            <a:ext cx="1397935" cy="267123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1045A-E119-328C-D56B-3F714FAD325A}"/>
              </a:ext>
            </a:extLst>
          </p:cNvPr>
          <p:cNvSpPr txBox="1"/>
          <p:nvPr/>
        </p:nvSpPr>
        <p:spPr>
          <a:xfrm>
            <a:off x="186863" y="6005257"/>
            <a:ext cx="8765511" cy="2154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*T&amp;Cs apply. Download the </a:t>
            </a:r>
            <a:r>
              <a:rPr lang="en-US" sz="800" dirty="0">
                <a:solidFill>
                  <a:srgbClr val="F1732B"/>
                </a:solidFill>
                <a:latin typeface="Aptos" panose="020B00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Strive For Flyer</a:t>
            </a:r>
            <a:r>
              <a:rPr lang="en-US" sz="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for full Terms and Conditions.</a:t>
            </a:r>
          </a:p>
        </p:txBody>
      </p:sp>
    </p:spTree>
    <p:extLst>
      <p:ext uri="{BB962C8B-B14F-4D97-AF65-F5344CB8AC3E}">
        <p14:creationId xmlns:p14="http://schemas.microsoft.com/office/powerpoint/2010/main" val="1842258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AD8DA-6091-40A5-301A-43A57BD51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BD3DFED-1A76-8AF9-6AF8-4A28A4A15BF8}"/>
              </a:ext>
            </a:extLst>
          </p:cNvPr>
          <p:cNvSpPr/>
          <p:nvPr/>
        </p:nvSpPr>
        <p:spPr>
          <a:xfrm>
            <a:off x="0" y="1"/>
            <a:ext cx="12192000" cy="1855177"/>
          </a:xfrm>
          <a:prstGeom prst="rect">
            <a:avLst/>
          </a:prstGeom>
          <a:gradFill>
            <a:gsLst>
              <a:gs pos="7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D31B01E2-EEE8-6C0B-DAF3-8908CD907CF1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69329BEE-1791-BC5C-67AD-6E64E95CE8AE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BA478-1E32-780C-7237-1C6DC3BFF61F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Vodafone</a:t>
            </a:r>
          </a:p>
          <a:p>
            <a:pPr algn="ctr" defTabSz="609585"/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Internet and Mobile</a:t>
            </a:r>
          </a:p>
        </p:txBody>
      </p:sp>
      <p:pic>
        <p:nvPicPr>
          <p:cNvPr id="2" name="Picture 1" descr="New_VF_Icon_CMYK_RED.eps">
            <a:extLst>
              <a:ext uri="{FF2B5EF4-FFF2-40B4-BE49-F238E27FC236}">
                <a16:creationId xmlns:a16="http://schemas.microsoft.com/office/drawing/2014/main" id="{3780568B-7D08-AE6B-3042-0265F3CF4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3" y="160858"/>
            <a:ext cx="775523" cy="7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BC7F21-1446-E652-0A8A-84C1F9D3A105}"/>
              </a:ext>
            </a:extLst>
          </p:cNvPr>
          <p:cNvGrpSpPr/>
          <p:nvPr/>
        </p:nvGrpSpPr>
        <p:grpSpPr>
          <a:xfrm>
            <a:off x="402601" y="2866173"/>
            <a:ext cx="2173111" cy="1108236"/>
            <a:chOff x="5007" y="2505846"/>
            <a:chExt cx="2173111" cy="110823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E6E5E9-6704-0D9E-B786-1B166CF45F69}"/>
                </a:ext>
              </a:extLst>
            </p:cNvPr>
            <p:cNvSpPr/>
            <p:nvPr/>
          </p:nvSpPr>
          <p:spPr>
            <a:xfrm>
              <a:off x="5007" y="2505846"/>
              <a:ext cx="2173111" cy="11082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44D903-3F68-7D6D-F876-4991C7CF33B2}"/>
                </a:ext>
              </a:extLst>
            </p:cNvPr>
            <p:cNvSpPr txBox="1"/>
            <p:nvPr/>
          </p:nvSpPr>
          <p:spPr>
            <a:xfrm>
              <a:off x="5007" y="2505846"/>
              <a:ext cx="2173111" cy="110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600" b="1" kern="1200" dirty="0"/>
                <a:t>5G Network</a:t>
              </a:r>
            </a:p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5G network is rolling out to selected areas of major Australian cities. </a:t>
              </a:r>
              <a:endParaRPr lang="en-US" sz="1600" b="1" kern="1200" dirty="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F0EB63E-9B6D-8FE5-DEA1-B0C83BF97669}"/>
              </a:ext>
            </a:extLst>
          </p:cNvPr>
          <p:cNvSpPr/>
          <p:nvPr/>
        </p:nvSpPr>
        <p:spPr>
          <a:xfrm>
            <a:off x="1141109" y="2050980"/>
            <a:ext cx="696093" cy="696093"/>
          </a:xfrm>
          <a:prstGeom prst="rect">
            <a:avLst/>
          </a:prstGeom>
          <a:blipFill>
            <a:blip r:embed="rId2"/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5600C9-7BAF-F537-ECFC-DF278D18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Choose Vodafone?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9CB158-FF1C-F7EE-EF4E-AC8F427F265D}"/>
              </a:ext>
            </a:extLst>
          </p:cNvPr>
          <p:cNvGrpSpPr/>
          <p:nvPr/>
        </p:nvGrpSpPr>
        <p:grpSpPr>
          <a:xfrm>
            <a:off x="2916338" y="2018506"/>
            <a:ext cx="2092102" cy="2122766"/>
            <a:chOff x="3125347" y="2018506"/>
            <a:chExt cx="2092102" cy="212276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75424C-8750-A7C3-8669-F4CCE2E85427}"/>
                </a:ext>
              </a:extLst>
            </p:cNvPr>
            <p:cNvSpPr/>
            <p:nvPr/>
          </p:nvSpPr>
          <p:spPr>
            <a:xfrm>
              <a:off x="3823351" y="2018506"/>
              <a:ext cx="696093" cy="696093"/>
            </a:xfrm>
            <a:prstGeom prst="rect">
              <a:avLst/>
            </a:prstGeom>
            <a:blipFill>
              <a:blip r:embed="rId3"/>
              <a:srcRect/>
              <a:stretch>
                <a:fillRect t="-4000" b="-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52800F-7F7A-7D52-B986-506AC3DE18A2}"/>
                </a:ext>
              </a:extLst>
            </p:cNvPr>
            <p:cNvGrpSpPr/>
            <p:nvPr/>
          </p:nvGrpSpPr>
          <p:grpSpPr>
            <a:xfrm>
              <a:off x="3125347" y="3033036"/>
              <a:ext cx="2092102" cy="1108236"/>
              <a:chOff x="2448822" y="2505846"/>
              <a:chExt cx="2092102" cy="110823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41307DE-036A-5176-7D71-69B85921DFBB}"/>
                  </a:ext>
                </a:extLst>
              </p:cNvPr>
              <p:cNvSpPr/>
              <p:nvPr/>
            </p:nvSpPr>
            <p:spPr>
              <a:xfrm>
                <a:off x="2448822" y="2505846"/>
                <a:ext cx="2092102" cy="110823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8D0441-52BC-7909-E72B-EB0567A66F89}"/>
                  </a:ext>
                </a:extLst>
              </p:cNvPr>
              <p:cNvSpPr txBox="1"/>
              <p:nvPr/>
            </p:nvSpPr>
            <p:spPr>
              <a:xfrm>
                <a:off x="2448822" y="2505846"/>
                <a:ext cx="2092102" cy="11082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AU" sz="1600" b="1" kern="1200" dirty="0"/>
                  <a:t>Network Satisfaction Guarantee</a:t>
                </a:r>
              </a:p>
              <a:p>
                <a:pPr marL="0" lvl="0" indent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kern="1200" dirty="0"/>
                  <a:t>30-day money back guarantee.</a:t>
                </a:r>
                <a:endParaRPr lang="en-US" sz="1600" b="1" kern="1200" dirty="0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46FD0C-DD7F-1A81-AC28-F2505C1122FC}"/>
              </a:ext>
            </a:extLst>
          </p:cNvPr>
          <p:cNvGrpSpPr/>
          <p:nvPr/>
        </p:nvGrpSpPr>
        <p:grpSpPr>
          <a:xfrm>
            <a:off x="5212459" y="2018506"/>
            <a:ext cx="2262413" cy="2122766"/>
            <a:chOff x="5212459" y="2018506"/>
            <a:chExt cx="2262413" cy="21227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047FA3-7F19-B47C-A220-880B7BC1B8B4}"/>
                </a:ext>
              </a:extLst>
            </p:cNvPr>
            <p:cNvSpPr/>
            <p:nvPr/>
          </p:nvSpPr>
          <p:spPr>
            <a:xfrm>
              <a:off x="5995618" y="2018506"/>
              <a:ext cx="696093" cy="696093"/>
            </a:xfrm>
            <a:prstGeom prst="rect">
              <a:avLst/>
            </a:prstGeom>
            <a:blipFill>
              <a:blip r:embed="rId4"/>
              <a:srcRect/>
              <a:stretch>
                <a:fillRect l="-11000" r="-1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2790FF-D6A4-D3E1-D600-826BBAD7203C}"/>
                </a:ext>
              </a:extLst>
            </p:cNvPr>
            <p:cNvGrpSpPr/>
            <p:nvPr/>
          </p:nvGrpSpPr>
          <p:grpSpPr>
            <a:xfrm>
              <a:off x="5212459" y="3033036"/>
              <a:ext cx="2262413" cy="1108236"/>
              <a:chOff x="4811627" y="2505846"/>
              <a:chExt cx="2262413" cy="110823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9ED35F5-E446-6BCA-FD10-2AA763E03216}"/>
                  </a:ext>
                </a:extLst>
              </p:cNvPr>
              <p:cNvSpPr/>
              <p:nvPr/>
            </p:nvSpPr>
            <p:spPr>
              <a:xfrm>
                <a:off x="4811627" y="2505846"/>
                <a:ext cx="1991709" cy="110823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AU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21563B4-FCF2-E582-B6BC-8F555EC53C16}"/>
                  </a:ext>
                </a:extLst>
              </p:cNvPr>
              <p:cNvSpPr txBox="1"/>
              <p:nvPr/>
            </p:nvSpPr>
            <p:spPr>
              <a:xfrm>
                <a:off x="4811627" y="2505846"/>
                <a:ext cx="2262413" cy="11082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AU" sz="1600" b="1" kern="1200" dirty="0"/>
                  <a:t>$5 Roaming</a:t>
                </a:r>
                <a:br>
                  <a:rPr lang="en-AU" sz="1600" b="1" kern="1200" dirty="0"/>
                </a:br>
                <a:br>
                  <a:rPr lang="en-AU" sz="1600" b="1" kern="1200" dirty="0"/>
                </a:br>
                <a:r>
                  <a:rPr lang="en-US" sz="1600" b="0" i="0" kern="1200" dirty="0"/>
                  <a:t>Use included data, calls and texts in over 100 countries for $5 extra a day. Excludes speed capped data.</a:t>
                </a:r>
                <a:endParaRPr lang="en-US" sz="1600" b="1" kern="1200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3E7251-4C0E-BBD3-68A4-AAFCD0CE96E9}"/>
              </a:ext>
            </a:extLst>
          </p:cNvPr>
          <p:cNvGrpSpPr/>
          <p:nvPr/>
        </p:nvGrpSpPr>
        <p:grpSpPr>
          <a:xfrm>
            <a:off x="7666464" y="3033036"/>
            <a:ext cx="1953331" cy="1108236"/>
            <a:chOff x="7074040" y="2505846"/>
            <a:chExt cx="1953331" cy="110823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A61BB4B-1E3A-313B-9E53-BCB4E5647D32}"/>
                </a:ext>
              </a:extLst>
            </p:cNvPr>
            <p:cNvSpPr/>
            <p:nvPr/>
          </p:nvSpPr>
          <p:spPr>
            <a:xfrm>
              <a:off x="7074040" y="2505846"/>
              <a:ext cx="1953331" cy="110823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EB0B91-DD87-755E-BCA0-9B3ABD175FD7}"/>
                </a:ext>
              </a:extLst>
            </p:cNvPr>
            <p:cNvSpPr txBox="1"/>
            <p:nvPr/>
          </p:nvSpPr>
          <p:spPr>
            <a:xfrm>
              <a:off x="7074040" y="2505846"/>
              <a:ext cx="1953331" cy="110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1600" b="1" kern="1200" dirty="0"/>
                <a:t>Interest Free Handsets</a:t>
              </a:r>
            </a:p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Interest-free handset repayments over 12, 24 or 36 months</a:t>
              </a:r>
              <a:endParaRPr lang="en-US" sz="1600" b="1" kern="12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B850EA-ADDF-8403-06BD-7F5DD08331F7}"/>
              </a:ext>
            </a:extLst>
          </p:cNvPr>
          <p:cNvGrpSpPr/>
          <p:nvPr/>
        </p:nvGrpSpPr>
        <p:grpSpPr>
          <a:xfrm>
            <a:off x="9698907" y="2018506"/>
            <a:ext cx="2166877" cy="2122766"/>
            <a:chOff x="9698907" y="2018506"/>
            <a:chExt cx="2166877" cy="212276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BC344B-C878-562A-4AB2-AB450098C9AE}"/>
                </a:ext>
              </a:extLst>
            </p:cNvPr>
            <p:cNvSpPr/>
            <p:nvPr/>
          </p:nvSpPr>
          <p:spPr>
            <a:xfrm>
              <a:off x="10434299" y="2018506"/>
              <a:ext cx="696093" cy="696093"/>
            </a:xfrm>
            <a:prstGeom prst="rect">
              <a:avLst/>
            </a:prstGeom>
            <a:blipFill>
              <a:blip r:embed="rId5"/>
              <a:srcRect/>
              <a:stretch>
                <a:fillRect t="-8000" b="-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B18FC4B-CDD2-5F51-76FB-B91461404572}"/>
                </a:ext>
              </a:extLst>
            </p:cNvPr>
            <p:cNvGrpSpPr/>
            <p:nvPr/>
          </p:nvGrpSpPr>
          <p:grpSpPr>
            <a:xfrm>
              <a:off x="9698907" y="3033036"/>
              <a:ext cx="2166877" cy="1108236"/>
              <a:chOff x="9298075" y="2505846"/>
              <a:chExt cx="2166877" cy="110823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B9AA28D-8918-E700-AFF5-76B8767F4E1F}"/>
                  </a:ext>
                </a:extLst>
              </p:cNvPr>
              <p:cNvSpPr/>
              <p:nvPr/>
            </p:nvSpPr>
            <p:spPr>
              <a:xfrm>
                <a:off x="9298075" y="2505846"/>
                <a:ext cx="2166877" cy="110823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AU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C987D8-4734-A395-370F-56D3786CCCE7}"/>
                  </a:ext>
                </a:extLst>
              </p:cNvPr>
              <p:cNvSpPr txBox="1"/>
              <p:nvPr/>
            </p:nvSpPr>
            <p:spPr>
              <a:xfrm>
                <a:off x="9298075" y="2505846"/>
                <a:ext cx="2166877" cy="11082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AU" sz="1600" b="1" kern="1200" dirty="0"/>
                  <a:t>Concerts</a:t>
                </a:r>
              </a:p>
              <a:p>
                <a:pPr marL="0" lvl="0" indent="0" algn="ctr" defTabSz="7112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600" b="0" i="0" kern="1200" dirty="0"/>
                  <a:t>Vodafone customers enjoy presale tickets access to local and global artists touring Australia.</a:t>
                </a:r>
                <a:endParaRPr lang="en-US" sz="1600" b="1" kern="1200" dirty="0"/>
              </a:p>
            </p:txBody>
          </p:sp>
        </p:grpSp>
      </p:grpSp>
      <p:pic>
        <p:nvPicPr>
          <p:cNvPr id="40" name="Picture 39" descr="New_VF_Icon_CMYK_RED.eps">
            <a:extLst>
              <a:ext uri="{FF2B5EF4-FFF2-40B4-BE49-F238E27FC236}">
                <a16:creationId xmlns:a16="http://schemas.microsoft.com/office/drawing/2014/main" id="{09CAC53D-D1E4-7A90-7584-B3829053D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08" y="131960"/>
            <a:ext cx="472418" cy="47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BA45E-9867-02DA-E0C9-48572B242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874" y="2050980"/>
            <a:ext cx="480509" cy="66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8D9A-EE04-E29B-54C7-DC932BFC1D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57150"/>
            <a:ext cx="11763375" cy="962025"/>
          </a:xfrm>
        </p:spPr>
        <p:txBody>
          <a:bodyPr/>
          <a:lstStyle/>
          <a:p>
            <a:r>
              <a:rPr lang="en-AU" dirty="0">
                <a:solidFill>
                  <a:srgbClr val="016B76"/>
                </a:solidFill>
                <a:latin typeface="+mn-lt"/>
              </a:rPr>
              <a:t>Why Honey?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231A233-66E6-0218-0147-D0600BB4F38D}"/>
              </a:ext>
            </a:extLst>
          </p:cNvPr>
          <p:cNvSpPr txBox="1">
            <a:spLocks/>
          </p:cNvSpPr>
          <p:nvPr/>
        </p:nvSpPr>
        <p:spPr>
          <a:xfrm>
            <a:off x="1546657" y="2559801"/>
            <a:ext cx="1764076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Aussie-based support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EB9E0B-938E-0F1A-78A6-C5FA8E0A1722}"/>
              </a:ext>
            </a:extLst>
          </p:cNvPr>
          <p:cNvSpPr txBox="1">
            <a:spLocks/>
          </p:cNvSpPr>
          <p:nvPr/>
        </p:nvSpPr>
        <p:spPr>
          <a:xfrm>
            <a:off x="1775375" y="5117602"/>
            <a:ext cx="1306640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Award winning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FAD753-CA61-F155-CE88-3E69B3ACC8F1}"/>
              </a:ext>
            </a:extLst>
          </p:cNvPr>
          <p:cNvSpPr txBox="1">
            <a:spLocks/>
          </p:cNvSpPr>
          <p:nvPr/>
        </p:nvSpPr>
        <p:spPr>
          <a:xfrm>
            <a:off x="8182012" y="2559801"/>
            <a:ext cx="1764076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Lower premium for being smarter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B282FD-1BE0-E54B-DA47-B97166C73BDB}"/>
              </a:ext>
            </a:extLst>
          </p:cNvPr>
          <p:cNvSpPr txBox="1">
            <a:spLocks/>
          </p:cNvSpPr>
          <p:nvPr/>
        </p:nvSpPr>
        <p:spPr>
          <a:xfrm>
            <a:off x="7857870" y="5117602"/>
            <a:ext cx="2258051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Get up to 8% off every year with Honey’s sensors*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5C1220-20BD-F1A8-59EE-E99E9FB818B3}"/>
              </a:ext>
            </a:extLst>
          </p:cNvPr>
          <p:cNvSpPr txBox="1">
            <a:spLocks/>
          </p:cNvSpPr>
          <p:nvPr/>
        </p:nvSpPr>
        <p:spPr>
          <a:xfrm>
            <a:off x="4910809" y="2559801"/>
            <a:ext cx="1764076" cy="375795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$250 invested in your safety from day dot</a:t>
            </a:r>
            <a:endParaRPr lang="en-AU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FBEFB1-1FD3-4D63-6FA8-609DCB4F29F4}"/>
              </a:ext>
            </a:extLst>
          </p:cNvPr>
          <p:cNvSpPr txBox="1">
            <a:spLocks/>
          </p:cNvSpPr>
          <p:nvPr/>
        </p:nvSpPr>
        <p:spPr>
          <a:xfrm>
            <a:off x="5139527" y="5117602"/>
            <a:ext cx="1306640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Insured in 3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637347-231B-6789-B383-080920FAD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645" y="1616075"/>
            <a:ext cx="1054100" cy="74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AEA592-69CA-3632-AE32-5E862DB2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45" y="3937443"/>
            <a:ext cx="774700" cy="1054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CEF454-F928-96D1-66F8-85C5228D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528" y="1019175"/>
            <a:ext cx="1282700" cy="1346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907B3E-12AE-F1E3-406A-F3FCDAB4B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911" y="1207307"/>
            <a:ext cx="16510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87F7A5-FD5A-3986-C1DE-9B15517E2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477" y="4000943"/>
            <a:ext cx="812800" cy="990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CB4E97-FF04-5308-F5F7-18C0AB46C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0911" y="3912043"/>
            <a:ext cx="1397000" cy="1079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957267-9205-AC2C-30FF-910A8F74B5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6503" y="269748"/>
            <a:ext cx="1595887" cy="598459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B24D3ACC-BF00-0CFE-47F0-09356A4C9495}"/>
              </a:ext>
            </a:extLst>
          </p:cNvPr>
          <p:cNvSpPr txBox="1">
            <a:spLocks/>
          </p:cNvSpPr>
          <p:nvPr/>
        </p:nvSpPr>
        <p:spPr>
          <a:xfrm>
            <a:off x="231300" y="6104221"/>
            <a:ext cx="7397280" cy="200055"/>
          </a:xfrm>
          <a:prstGeom prst="rect">
            <a:avLst/>
          </a:prstGeom>
        </p:spPr>
        <p:txBody>
          <a:bodyPr vert="horz" lIns="91440" tIns="45720" rIns="91440" bIns="45720" anchor="t"/>
          <a:lstStyle>
            <a:lvl1pPr marL="403225" indent="-403225" algn="l" rtl="0" eaLnBrk="1" fontAlgn="base" hangingPunct="1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Font typeface="Arial" charset="0"/>
              <a:buChar char="•"/>
              <a:defRPr sz="2400" b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defRPr>
            </a:lvl1pPr>
            <a:lvl2pPr marL="806450" indent="-4032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90000"/>
              <a:buFont typeface="Courier New" charset="0"/>
              <a:buChar char="o"/>
              <a:defRPr sz="2200" b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defRPr>
            </a:lvl2pPr>
            <a:lvl3pPr marL="1143000" indent="-3365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90000"/>
              <a:buFont typeface="Courier New" charset="0"/>
              <a:buChar char="o"/>
              <a:defRPr sz="2000" b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defRPr>
            </a:lvl3pPr>
            <a:lvl4pPr marL="1492250" indent="-3492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90000"/>
              <a:buFont typeface="Courier New" charset="0"/>
              <a:buChar char="o"/>
              <a:defRPr b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defRPr>
            </a:lvl4pPr>
            <a:lvl5pPr marL="1828800" indent="-3365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90000"/>
              <a:buFont typeface="Courier New" charset="0"/>
              <a:buChar char="o"/>
              <a:defRPr b="0" kern="120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+mn-cs"/>
              </a:defRPr>
            </a:lvl5pPr>
            <a:lvl6pPr marL="2173288" indent="-344488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Courier New"/>
              <a:buChar char="o"/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516188" indent="-344488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Courier New"/>
              <a:buChar char="o"/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860675" indent="-344488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Courier New"/>
              <a:buChar char="o"/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205163" indent="-344488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Courier New"/>
              <a:buChar char="o"/>
              <a:defRPr lang="en-US"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800" baseline="30000" dirty="0">
                <a:solidFill>
                  <a:schemeClr val="tx2"/>
                </a:solidFill>
                <a:ea typeface="ＭＳ Ｐゴシック"/>
                <a:cs typeface="Arial" panose="020B0604020202020204" pitchFamily="34" charset="0"/>
              </a:rPr>
              <a:t>*</a:t>
            </a:r>
            <a:r>
              <a:rPr lang="en-US" sz="800" dirty="0">
                <a:solidFill>
                  <a:schemeClr val="tx2"/>
                </a:solidFill>
                <a:ea typeface="ＭＳ Ｐゴシック"/>
                <a:cs typeface="Arial" panose="020B0604020202020204" pitchFamily="34" charset="0"/>
              </a:rPr>
              <a:t> T&amp;Cs apply. </a:t>
            </a:r>
          </a:p>
        </p:txBody>
      </p:sp>
    </p:spTree>
    <p:extLst>
      <p:ext uri="{BB962C8B-B14F-4D97-AF65-F5344CB8AC3E}">
        <p14:creationId xmlns:p14="http://schemas.microsoft.com/office/powerpoint/2010/main" val="1018277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DE18F-D774-D567-5108-72D29CEB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Vodafone Products</a:t>
            </a:r>
          </a:p>
        </p:txBody>
      </p:sp>
      <p:pic>
        <p:nvPicPr>
          <p:cNvPr id="16" name="Picture 15" descr="New_VF_Icon_CMYK_RED.eps">
            <a:extLst>
              <a:ext uri="{FF2B5EF4-FFF2-40B4-BE49-F238E27FC236}">
                <a16:creationId xmlns:a16="http://schemas.microsoft.com/office/drawing/2014/main" id="{D52F3037-6A4D-41D6-5CFD-3396090C0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08" y="131960"/>
            <a:ext cx="472418" cy="4724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0AA11C-7563-EFC0-E5DE-55793F5A8FC8}"/>
              </a:ext>
            </a:extLst>
          </p:cNvPr>
          <p:cNvSpPr txBox="1"/>
          <p:nvPr/>
        </p:nvSpPr>
        <p:spPr>
          <a:xfrm>
            <a:off x="1046022" y="3427484"/>
            <a:ext cx="2962367" cy="9848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SIM  Only Plans</a:t>
            </a:r>
          </a:p>
          <a:p>
            <a:pPr algn="ctr"/>
            <a:r>
              <a:rPr lang="en-US" sz="1400" dirty="0"/>
              <a:t>If data allocated runs out, customers</a:t>
            </a:r>
            <a:r>
              <a:rPr lang="en-US" sz="1400" b="0" i="0" dirty="0">
                <a:effectLst/>
              </a:rPr>
              <a:t> can keep using data in</a:t>
            </a:r>
            <a:r>
              <a:rPr lang="en-US" sz="1400" dirty="0"/>
              <a:t> Australia </a:t>
            </a:r>
            <a:r>
              <a:rPr lang="en-US" sz="1400" b="0" i="0" dirty="0">
                <a:effectLst/>
              </a:rPr>
              <a:t>at </a:t>
            </a:r>
            <a:r>
              <a:rPr lang="en-US" sz="1400" b="0" i="0" u="sng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slower speeds</a:t>
            </a:r>
            <a:r>
              <a:rPr lang="en-US" sz="1400" b="0" i="0" dirty="0">
                <a:effectLst/>
              </a:rPr>
              <a:t>. </a:t>
            </a:r>
            <a:endParaRPr lang="en-A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12AF3-8652-FD6A-F53A-B4DD2952934E}"/>
              </a:ext>
            </a:extLst>
          </p:cNvPr>
          <p:cNvSpPr txBox="1"/>
          <p:nvPr/>
        </p:nvSpPr>
        <p:spPr>
          <a:xfrm>
            <a:off x="4720270" y="3427484"/>
            <a:ext cx="2537460" cy="12385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00" b="1" i="0" dirty="0">
                <a:effectLst/>
              </a:rPr>
              <a:t>Home Internet </a:t>
            </a:r>
          </a:p>
          <a:p>
            <a:pPr algn="ctr">
              <a:lnSpc>
                <a:spcPts val="1800"/>
              </a:lnSpc>
            </a:pPr>
            <a:r>
              <a:rPr lang="en-US" sz="1400" b="0" i="0" dirty="0">
                <a:effectLst/>
              </a:rPr>
              <a:t>Save on 4G and 5G plans or get a speed upgrade on </a:t>
            </a:r>
            <a:r>
              <a:rPr lang="en-US" sz="1400" b="0" i="0" dirty="0" err="1">
                <a:effectLst/>
              </a:rPr>
              <a:t>nbn</a:t>
            </a:r>
            <a:r>
              <a:rPr lang="en-US" sz="1400" b="0" i="0" baseline="30000" dirty="0">
                <a:effectLst/>
              </a:rPr>
              <a:t>®</a:t>
            </a:r>
            <a:r>
              <a:rPr lang="en-US" sz="1400" b="0" i="0" dirty="0">
                <a:effectLst/>
              </a:rPr>
              <a:t> plans when you have a mobile plan with Vodafone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8C0C0D-E068-8C3D-557A-2C8193979121}"/>
              </a:ext>
            </a:extLst>
          </p:cNvPr>
          <p:cNvSpPr txBox="1"/>
          <p:nvPr/>
        </p:nvSpPr>
        <p:spPr>
          <a:xfrm>
            <a:off x="7969612" y="3427484"/>
            <a:ext cx="2766059" cy="9848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Handset Plans</a:t>
            </a:r>
            <a:br>
              <a:rPr lang="en-US" sz="1400" dirty="0"/>
            </a:br>
            <a:r>
              <a:rPr lang="en-US" sz="1400" dirty="0"/>
              <a:t>P</a:t>
            </a:r>
            <a:r>
              <a:rPr lang="en-US" sz="1400" b="0" i="0" dirty="0">
                <a:effectLst/>
              </a:rPr>
              <a:t>ay for your new </a:t>
            </a:r>
            <a:r>
              <a:rPr lang="en-US" sz="1400" b="1" i="0" dirty="0">
                <a:effectLst/>
              </a:rPr>
              <a:t>phone, iPad </a:t>
            </a:r>
            <a:r>
              <a:rPr lang="en-US" sz="1400" i="0" dirty="0">
                <a:effectLst/>
              </a:rPr>
              <a:t>or </a:t>
            </a:r>
            <a:r>
              <a:rPr lang="en-US" sz="1400" b="1" dirty="0"/>
              <a:t>t</a:t>
            </a:r>
            <a:r>
              <a:rPr lang="en-US" sz="1400" b="1" i="0" dirty="0">
                <a:effectLst/>
              </a:rPr>
              <a:t>ablet</a:t>
            </a:r>
            <a:r>
              <a:rPr lang="en-US" sz="1400" b="0" i="0" dirty="0">
                <a:effectLst/>
              </a:rPr>
              <a:t> interest free over 12, 24 or 36 months.</a:t>
            </a:r>
            <a:endParaRPr lang="en-AU" sz="14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FDB3338-8F82-AE77-6843-1CBEC426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9568D-CC76-6E1B-F513-C5DAFCC54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22" b="97580" l="9959" r="98601">
                        <a14:foregroundMark x1="29712" y1="14268" x2="14568" y2="29618"/>
                        <a14:foregroundMark x1="14568" y1="29618" x2="12593" y2="50828"/>
                        <a14:foregroundMark x1="37531" y1="6178" x2="88395" y2="7197"/>
                        <a14:foregroundMark x1="88395" y1="7197" x2="96296" y2="42739"/>
                        <a14:foregroundMark x1="96296" y1="42739" x2="92593" y2="86306"/>
                        <a14:foregroundMark x1="92593" y1="86306" x2="56379" y2="97580"/>
                        <a14:foregroundMark x1="56379" y1="97580" x2="16708" y2="92611"/>
                        <a14:foregroundMark x1="93333" y1="6178" x2="92016" y2="78726"/>
                        <a14:foregroundMark x1="92016" y1="78726" x2="94897" y2="27707"/>
                        <a14:foregroundMark x1="94897" y1="27707" x2="91770" y2="4268"/>
                        <a14:foregroundMark x1="91770" y1="4268" x2="30453" y2="3885"/>
                        <a14:foregroundMark x1="67325" y1="40191" x2="34897" y2="37197"/>
                        <a14:foregroundMark x1="34897" y1="37197" x2="22469" y2="50764"/>
                        <a14:foregroundMark x1="22469" y1="50764" x2="46502" y2="61783"/>
                        <a14:foregroundMark x1="46502" y1="61783" x2="71934" y2="59172"/>
                        <a14:foregroundMark x1="71934" y1="59172" x2="79835" y2="43185"/>
                        <a14:foregroundMark x1="79835" y1="43185" x2="81893" y2="73567"/>
                        <a14:foregroundMark x1="81893" y1="73567" x2="53416" y2="82866"/>
                        <a14:foregroundMark x1="53416" y1="82866" x2="30288" y2="82866"/>
                        <a14:foregroundMark x1="30288" y1="82866" x2="26337" y2="63248"/>
                        <a14:foregroundMark x1="26337" y1="63248" x2="32675" y2="42803"/>
                        <a14:foregroundMark x1="32675" y1="42803" x2="40823" y2="61975"/>
                        <a14:foregroundMark x1="40823" y1="61975" x2="58436" y2="50446"/>
                        <a14:foregroundMark x1="58436" y1="50446" x2="59835" y2="53439"/>
                        <a14:foregroundMark x1="98601" y1="11911" x2="97119" y2="11911"/>
                        <a14:foregroundMark x1="94486" y1="11911" x2="98272" y2="38981"/>
                        <a14:foregroundMark x1="98272" y1="38981" x2="96379" y2="485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398" y="1955785"/>
            <a:ext cx="777917" cy="1005210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B39508-CD4A-3DFF-E612-4F1617191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5161" y="1854197"/>
            <a:ext cx="874960" cy="1208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D9FB56-4E33-0037-134B-2D4E873E5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4592" y="1757420"/>
            <a:ext cx="1236813" cy="120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95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9D05-9006-AB3C-06BD-942E0FB1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SIM Only Plans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4DA13D-92BE-A15F-3CC9-CD769422A9E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77543" y="1922813"/>
            <a:ext cx="2080367" cy="3972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430458-22AF-1010-2A67-17D45037E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50" y="1917698"/>
            <a:ext cx="2080367" cy="3949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E5591-EA8C-4816-52C8-B62C8792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358" y="1917697"/>
            <a:ext cx="2080368" cy="3949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New_VF_Icon_CMYK_RED.eps">
            <a:extLst>
              <a:ext uri="{FF2B5EF4-FFF2-40B4-BE49-F238E27FC236}">
                <a16:creationId xmlns:a16="http://schemas.microsoft.com/office/drawing/2014/main" id="{7CEBBAB4-004E-7028-9058-627C35310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08" y="131960"/>
            <a:ext cx="472418" cy="4724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FF6378-969E-0B7F-B331-4BADCAC508FB}"/>
              </a:ext>
            </a:extLst>
          </p:cNvPr>
          <p:cNvSpPr txBox="1"/>
          <p:nvPr/>
        </p:nvSpPr>
        <p:spPr>
          <a:xfrm>
            <a:off x="1787193" y="1294967"/>
            <a:ext cx="8398933" cy="40862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Save $10/month on Plan Fees for 12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E23C4-E735-A309-5B38-2F07F917E049}"/>
              </a:ext>
            </a:extLst>
          </p:cNvPr>
          <p:cNvSpPr txBox="1"/>
          <p:nvPr/>
        </p:nvSpPr>
        <p:spPr>
          <a:xfrm>
            <a:off x="2990967" y="6042773"/>
            <a:ext cx="61383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839">
              <a:defRPr/>
            </a:pPr>
            <a:r>
              <a:rPr lang="en-US" sz="8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www.vodafone.com.au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D4BCA4-A006-99D1-43D4-E45F0E07AEBE}"/>
              </a:ext>
            </a:extLst>
          </p:cNvPr>
          <p:cNvSpPr/>
          <p:nvPr/>
        </p:nvSpPr>
        <p:spPr>
          <a:xfrm>
            <a:off x="3898313" y="1817731"/>
            <a:ext cx="632858" cy="59633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2C2F0-9676-348E-58B0-99096C3696D4}"/>
              </a:ext>
            </a:extLst>
          </p:cNvPr>
          <p:cNvSpPr/>
          <p:nvPr/>
        </p:nvSpPr>
        <p:spPr>
          <a:xfrm>
            <a:off x="6948377" y="1817731"/>
            <a:ext cx="632858" cy="59633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E64358-A406-F6DF-AD17-308944F61574}"/>
              </a:ext>
            </a:extLst>
          </p:cNvPr>
          <p:cNvSpPr/>
          <p:nvPr/>
        </p:nvSpPr>
        <p:spPr>
          <a:xfrm>
            <a:off x="9980614" y="1817730"/>
            <a:ext cx="632858" cy="59633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29239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CCAC2-F86A-2681-35A2-B571DDCC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375" y="214681"/>
            <a:ext cx="11853092" cy="962025"/>
          </a:xfrm>
        </p:spPr>
        <p:txBody>
          <a:bodyPr/>
          <a:lstStyle/>
          <a:p>
            <a:r>
              <a:rPr lang="en-AU" dirty="0"/>
              <a:t>Home Internet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32F9BF-DC4D-CCD1-D5E0-25E870CBBAE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rcRect b="7709"/>
          <a:stretch/>
        </p:blipFill>
        <p:spPr>
          <a:xfrm>
            <a:off x="2823501" y="2005253"/>
            <a:ext cx="2031271" cy="3315086"/>
          </a:xfrm>
        </p:spPr>
      </p:pic>
      <p:pic>
        <p:nvPicPr>
          <p:cNvPr id="4" name="Picture 3" descr="New_VF_Icon_CMYK_RED.eps">
            <a:extLst>
              <a:ext uri="{FF2B5EF4-FFF2-40B4-BE49-F238E27FC236}">
                <a16:creationId xmlns:a16="http://schemas.microsoft.com/office/drawing/2014/main" id="{56C2617B-EDA6-4A46-F5E9-EE4C7DA52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508" y="131960"/>
            <a:ext cx="472418" cy="47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B1DE8C-8E91-DAA5-69E1-8963BB291D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895"/>
          <a:stretch/>
        </p:blipFill>
        <p:spPr>
          <a:xfrm>
            <a:off x="5075433" y="2088980"/>
            <a:ext cx="1931916" cy="3206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8B5F75-EC75-403A-CCA7-512C974B43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419"/>
          <a:stretch/>
        </p:blipFill>
        <p:spPr>
          <a:xfrm>
            <a:off x="7299223" y="2056838"/>
            <a:ext cx="1842326" cy="32082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8EF546-E218-C5DD-C1C6-9EA0DE81E08D}"/>
              </a:ext>
            </a:extLst>
          </p:cNvPr>
          <p:cNvSpPr txBox="1"/>
          <p:nvPr/>
        </p:nvSpPr>
        <p:spPr>
          <a:xfrm>
            <a:off x="741135" y="6047446"/>
            <a:ext cx="11030582" cy="215429"/>
          </a:xfrm>
          <a:prstGeom prst="rect">
            <a:avLst/>
          </a:prstGeom>
          <a:noFill/>
        </p:spPr>
        <p:txBody>
          <a:bodyPr wrap="square" lIns="91425" tIns="45713" rIns="91425" bIns="45713" anchor="t">
            <a:spAutoFit/>
          </a:bodyPr>
          <a:lstStyle/>
          <a:p>
            <a:pPr algn="ctr"/>
            <a:r>
              <a:rPr lang="en-US" sz="800" dirty="0">
                <a:latin typeface="+mj-lt"/>
                <a:ea typeface="+mn-ea"/>
                <a:cs typeface="+mn-cs"/>
              </a:rPr>
              <a:t>See full terms and conditions at </a:t>
            </a:r>
            <a:r>
              <a:rPr lang="en-US" sz="800" b="1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www.vodafone.com.au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2AA8E5-DF8A-D3BB-9442-7A07A3077404}"/>
              </a:ext>
            </a:extLst>
          </p:cNvPr>
          <p:cNvSpPr/>
          <p:nvPr/>
        </p:nvSpPr>
        <p:spPr>
          <a:xfrm>
            <a:off x="4469315" y="1746302"/>
            <a:ext cx="579100" cy="54316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A1EEBF-124F-8B94-0271-755F93638125}"/>
              </a:ext>
            </a:extLst>
          </p:cNvPr>
          <p:cNvSpPr/>
          <p:nvPr/>
        </p:nvSpPr>
        <p:spPr>
          <a:xfrm>
            <a:off x="6631240" y="1758305"/>
            <a:ext cx="579100" cy="54316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76D184B-AE17-43AA-13DD-80C3764DB6C1}"/>
              </a:ext>
            </a:extLst>
          </p:cNvPr>
          <p:cNvSpPr/>
          <p:nvPr/>
        </p:nvSpPr>
        <p:spPr>
          <a:xfrm>
            <a:off x="8793165" y="1804441"/>
            <a:ext cx="579100" cy="543163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noProof="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b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kumimoji="0" lang="en-AU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2D1093-31D7-32FF-C77E-1539A7242678}"/>
              </a:ext>
            </a:extLst>
          </p:cNvPr>
          <p:cNvSpPr txBox="1"/>
          <p:nvPr/>
        </p:nvSpPr>
        <p:spPr>
          <a:xfrm>
            <a:off x="2835937" y="1176706"/>
            <a:ext cx="2031271" cy="51077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bg1"/>
                </a:solidFill>
              </a:rPr>
              <a:t>$10 off</a:t>
            </a:r>
            <a:br>
              <a:rPr lang="en-AU" b="1" dirty="0">
                <a:solidFill>
                  <a:schemeClr val="bg1"/>
                </a:solidFill>
              </a:rPr>
            </a:br>
            <a:r>
              <a:rPr lang="en-AU" sz="800" b="1" dirty="0">
                <a:solidFill>
                  <a:schemeClr val="bg1"/>
                </a:solidFill>
              </a:rPr>
              <a:t>(</a:t>
            </a:r>
            <a:r>
              <a:rPr lang="en-AU" sz="600" b="1" dirty="0">
                <a:solidFill>
                  <a:schemeClr val="bg1"/>
                </a:solidFill>
              </a:rPr>
              <a:t>When you have a Mobile Plan with Vodafone)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A22BBB-0B44-E02B-0E5F-81F7DAAA62ED}"/>
              </a:ext>
            </a:extLst>
          </p:cNvPr>
          <p:cNvSpPr txBox="1"/>
          <p:nvPr/>
        </p:nvSpPr>
        <p:spPr>
          <a:xfrm>
            <a:off x="5029829" y="1178864"/>
            <a:ext cx="4233979" cy="5278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bg1"/>
                </a:solidFill>
              </a:rPr>
              <a:t>$5 off</a:t>
            </a:r>
            <a:br>
              <a:rPr lang="en-AU" sz="2000" b="1" dirty="0">
                <a:solidFill>
                  <a:schemeClr val="bg1"/>
                </a:solidFill>
              </a:rPr>
            </a:br>
            <a:r>
              <a:rPr lang="en-AU" sz="900" b="1" dirty="0">
                <a:solidFill>
                  <a:schemeClr val="bg1"/>
                </a:solidFill>
              </a:rPr>
              <a:t>(</a:t>
            </a:r>
            <a:r>
              <a:rPr lang="en-AU" sz="700" b="1" dirty="0">
                <a:solidFill>
                  <a:schemeClr val="bg1"/>
                </a:solidFill>
              </a:rPr>
              <a:t>When you have a Mobile Plan with Vodafone</a:t>
            </a:r>
            <a:r>
              <a:rPr lang="en-AU" sz="800" b="1" dirty="0">
                <a:solidFill>
                  <a:schemeClr val="bg1"/>
                </a:solidFill>
              </a:rPr>
              <a:t>)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B58D49-C778-2F50-FA9B-79DC4DFB97F8}"/>
              </a:ext>
            </a:extLst>
          </p:cNvPr>
          <p:cNvSpPr txBox="1"/>
          <p:nvPr/>
        </p:nvSpPr>
        <p:spPr>
          <a:xfrm>
            <a:off x="2789139" y="5517484"/>
            <a:ext cx="6474670" cy="408623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$10 off for first 6 months</a:t>
            </a:r>
            <a:endParaRPr lang="en-A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9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97281-8BEC-2E06-1287-97F5D6EB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E1540113-9840-5960-D6ED-7776C268F06F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4E96EA38-3CDC-D415-46B0-2E1777189F6A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AED08-1409-053B-1CCC-83C2FB88895B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NMI </a:t>
            </a:r>
          </a:p>
          <a:p>
            <a:pPr algn="ctr" defTabSz="825479" hangingPunct="0">
              <a:defRPr/>
            </a:pPr>
            <a:r>
              <a:rPr lang="en-US" sz="2400" dirty="0">
                <a:solidFill>
                  <a:prstClr val="white"/>
                </a:solidFill>
              </a:rPr>
              <a:t>Payment Processing for businesses</a:t>
            </a:r>
          </a:p>
        </p:txBody>
      </p:sp>
      <p:pic>
        <p:nvPicPr>
          <p:cNvPr id="4" name="Picture 3" descr="A white and green logo&#10;&#10;Description automatically generated">
            <a:extLst>
              <a:ext uri="{FF2B5EF4-FFF2-40B4-BE49-F238E27FC236}">
                <a16:creationId xmlns:a16="http://schemas.microsoft.com/office/drawing/2014/main" id="{6F94AD25-7C5B-7ED3-6800-7E4D55261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59" y="502694"/>
            <a:ext cx="1699577" cy="5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A5ED-AE93-BE55-1C2A-4C0EBD7E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+mn-lt"/>
              </a:rPr>
              <a:t>Why NMI?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EC479-5041-C6CF-19E2-EBD2EC6673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2" y="1174750"/>
            <a:ext cx="7494195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AU" sz="3100" b="1" dirty="0">
                <a:solidFill>
                  <a:schemeClr val="tx1"/>
                </a:solidFill>
                <a:latin typeface="+mn-lt"/>
              </a:rPr>
              <a:t>Payment processor for small to medium sized businesses in Australia</a:t>
            </a:r>
          </a:p>
          <a:p>
            <a:pPr>
              <a:lnSpc>
                <a:spcPct val="120000"/>
              </a:lnSpc>
            </a:pPr>
            <a:r>
              <a:rPr lang="en-AU" sz="3067" dirty="0">
                <a:solidFill>
                  <a:schemeClr val="tx1"/>
                </a:solidFill>
                <a:latin typeface="+mn-lt"/>
              </a:rPr>
              <a:t>Now partnered with </a:t>
            </a:r>
            <a:r>
              <a:rPr lang="en-AU" sz="3067" b="1" dirty="0">
                <a:solidFill>
                  <a:schemeClr val="tx1"/>
                </a:solidFill>
                <a:latin typeface="+mn-lt"/>
              </a:rPr>
              <a:t>Tyro</a:t>
            </a:r>
            <a:r>
              <a:rPr lang="en-AU" sz="3067" dirty="0">
                <a:solidFill>
                  <a:schemeClr val="tx1"/>
                </a:solidFill>
                <a:latin typeface="+mn-lt"/>
              </a:rPr>
              <a:t> the largest EFTPOS provider outside of the Big 4 to provide competitive pricing, excellent customer service and a variety of products and features to fit your customers’ needs!</a:t>
            </a:r>
          </a:p>
          <a:p>
            <a:pPr>
              <a:lnSpc>
                <a:spcPct val="120000"/>
              </a:lnSpc>
            </a:pPr>
            <a:r>
              <a:rPr lang="en-AU" sz="3067" dirty="0">
                <a:solidFill>
                  <a:schemeClr val="tx1"/>
                </a:solidFill>
                <a:latin typeface="+mn-lt"/>
              </a:rPr>
              <a:t>Specialises in hospitality, healthcare, retail and service</a:t>
            </a:r>
          </a:p>
          <a:p>
            <a:pPr>
              <a:lnSpc>
                <a:spcPct val="120000"/>
              </a:lnSpc>
            </a:pPr>
            <a:r>
              <a:rPr lang="en-AU" sz="3067" dirty="0">
                <a:solidFill>
                  <a:schemeClr val="tx1"/>
                </a:solidFill>
                <a:latin typeface="+mn-lt"/>
              </a:rPr>
              <a:t>Ability to accept all major cards via countertop and mobile terminals</a:t>
            </a:r>
          </a:p>
          <a:p>
            <a:pPr>
              <a:lnSpc>
                <a:spcPct val="120000"/>
              </a:lnSpc>
            </a:pPr>
            <a:r>
              <a:rPr lang="en-AU" sz="3067" dirty="0">
                <a:solidFill>
                  <a:schemeClr val="tx1"/>
                </a:solidFill>
                <a:latin typeface="+mn-lt"/>
              </a:rPr>
              <a:t>Over 300+ Point of Sale/Practice Management Software integrations</a:t>
            </a:r>
          </a:p>
          <a:p>
            <a:pPr>
              <a:lnSpc>
                <a:spcPct val="120000"/>
              </a:lnSpc>
            </a:pPr>
            <a:r>
              <a:rPr lang="en-AU" sz="3067" dirty="0">
                <a:solidFill>
                  <a:schemeClr val="tx1"/>
                </a:solidFill>
                <a:latin typeface="+mn-lt"/>
              </a:rPr>
              <a:t>Competitive pricing with no lock-in contracts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9A5FB5-FEE3-D76A-DA10-F9A6221124AA}"/>
              </a:ext>
            </a:extLst>
          </p:cNvPr>
          <p:cNvGrpSpPr/>
          <p:nvPr/>
        </p:nvGrpSpPr>
        <p:grpSpPr>
          <a:xfrm>
            <a:off x="9016590" y="1179341"/>
            <a:ext cx="2314290" cy="803010"/>
            <a:chOff x="8797793" y="1095022"/>
            <a:chExt cx="2800291" cy="9716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C96EAC-C46C-BB88-670B-6ED08C2E9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7793" y="1095022"/>
              <a:ext cx="1090135" cy="9716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851686-6B7F-CFF9-2F09-87E42CC39F8E}"/>
                </a:ext>
              </a:extLst>
            </p:cNvPr>
            <p:cNvSpPr txBox="1"/>
            <p:nvPr/>
          </p:nvSpPr>
          <p:spPr>
            <a:xfrm>
              <a:off x="10066094" y="1143332"/>
              <a:ext cx="1531990" cy="86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351" b="1" dirty="0"/>
                <a:t>Low Processing Rates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7855DC-3FA5-51A1-402D-EE820A7BA9AC}"/>
              </a:ext>
            </a:extLst>
          </p:cNvPr>
          <p:cNvGrpSpPr/>
          <p:nvPr/>
        </p:nvGrpSpPr>
        <p:grpSpPr>
          <a:xfrm>
            <a:off x="9207808" y="2408453"/>
            <a:ext cx="2123075" cy="1111167"/>
            <a:chOff x="9020105" y="2440101"/>
            <a:chExt cx="2568920" cy="13445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0E6936-036C-3E26-EB9D-E0986740D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0105" y="2440101"/>
              <a:ext cx="685268" cy="134451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E0EBF3-5C56-1940-E1B1-1231877DE26B}"/>
                </a:ext>
              </a:extLst>
            </p:cNvPr>
            <p:cNvSpPr txBox="1"/>
            <p:nvPr/>
          </p:nvSpPr>
          <p:spPr>
            <a:xfrm>
              <a:off x="10066094" y="2440101"/>
              <a:ext cx="1522931" cy="86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351" b="1" dirty="0"/>
                <a:t>Payment Acceptable Solutions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29157F-6650-C517-BE0B-F564260B3981}"/>
              </a:ext>
            </a:extLst>
          </p:cNvPr>
          <p:cNvGrpSpPr/>
          <p:nvPr/>
        </p:nvGrpSpPr>
        <p:grpSpPr>
          <a:xfrm>
            <a:off x="9070047" y="3945722"/>
            <a:ext cx="2260836" cy="940109"/>
            <a:chOff x="8853413" y="4154161"/>
            <a:chExt cx="2735612" cy="11375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2E5AE2-5418-0B56-86A2-34E532EC9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3413" y="4154161"/>
              <a:ext cx="1084211" cy="11375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C2DBDA-95DE-8C34-9DD7-44509406EEB2}"/>
                </a:ext>
              </a:extLst>
            </p:cNvPr>
            <p:cNvSpPr txBox="1"/>
            <p:nvPr/>
          </p:nvSpPr>
          <p:spPr>
            <a:xfrm>
              <a:off x="10066095" y="4154161"/>
              <a:ext cx="1522930" cy="866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351" b="1" dirty="0"/>
                <a:t>24/7/365 Customer Service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A8EAB6-82B3-D6CC-2D34-D388DEB25322}"/>
              </a:ext>
            </a:extLst>
          </p:cNvPr>
          <p:cNvGrpSpPr/>
          <p:nvPr/>
        </p:nvGrpSpPr>
        <p:grpSpPr>
          <a:xfrm>
            <a:off x="9095358" y="5311930"/>
            <a:ext cx="2235525" cy="715965"/>
            <a:chOff x="8884040" y="5601225"/>
            <a:chExt cx="2704985" cy="8663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327AF9-DD0D-6732-2E68-0B7E4739D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040" y="5661241"/>
              <a:ext cx="1068305" cy="7162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431AAD-3DB6-8C62-0AF2-C154F2FFD668}"/>
                </a:ext>
              </a:extLst>
            </p:cNvPr>
            <p:cNvSpPr txBox="1"/>
            <p:nvPr/>
          </p:nvSpPr>
          <p:spPr>
            <a:xfrm>
              <a:off x="10066095" y="5601225"/>
              <a:ext cx="1522930" cy="86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351" b="1" dirty="0"/>
                <a:t>Highly Secure Processing</a:t>
              </a:r>
            </a:p>
          </p:txBody>
        </p:sp>
      </p:grpSp>
      <p:pic>
        <p:nvPicPr>
          <p:cNvPr id="4" name="Picture 4" descr="NMI Acquires Sphere's Commercial Division, Simplifying Payments for Partners">
            <a:extLst>
              <a:ext uri="{FF2B5EF4-FFF2-40B4-BE49-F238E27FC236}">
                <a16:creationId xmlns:a16="http://schemas.microsoft.com/office/drawing/2014/main" id="{E5DA6A6D-1FD5-C9B3-8328-15334A55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946" y="226194"/>
            <a:ext cx="1577140" cy="5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347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6FE4D75-FDB3-3549-B6F3-989BCC320893}"/>
              </a:ext>
            </a:extLst>
          </p:cNvPr>
          <p:cNvSpPr/>
          <p:nvPr/>
        </p:nvSpPr>
        <p:spPr>
          <a:xfrm>
            <a:off x="3224722" y="2040775"/>
            <a:ext cx="2722601" cy="3699164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943334F-7111-47B0-8131-66E9771F3315}"/>
              </a:ext>
            </a:extLst>
          </p:cNvPr>
          <p:cNvSpPr/>
          <p:nvPr/>
        </p:nvSpPr>
        <p:spPr>
          <a:xfrm>
            <a:off x="6216685" y="2040775"/>
            <a:ext cx="2722601" cy="3699164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E1E3D45-834A-0369-16E0-0049FA74A48F}"/>
              </a:ext>
            </a:extLst>
          </p:cNvPr>
          <p:cNvSpPr/>
          <p:nvPr/>
        </p:nvSpPr>
        <p:spPr>
          <a:xfrm>
            <a:off x="9208649" y="2040775"/>
            <a:ext cx="2722601" cy="3699164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5BD58E0-897C-307F-8255-5BFC12DD8B8C}"/>
              </a:ext>
            </a:extLst>
          </p:cNvPr>
          <p:cNvSpPr/>
          <p:nvPr/>
        </p:nvSpPr>
        <p:spPr>
          <a:xfrm>
            <a:off x="232758" y="2040775"/>
            <a:ext cx="2722601" cy="3699164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67D57-07C8-DC23-4EE5-8889B80070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97" y="199129"/>
            <a:ext cx="11763375" cy="962025"/>
          </a:xfrm>
        </p:spPr>
        <p:txBody>
          <a:bodyPr/>
          <a:lstStyle/>
          <a:p>
            <a:r>
              <a:rPr lang="en-AU" dirty="0">
                <a:latin typeface="+mn-lt"/>
              </a:rPr>
              <a:t>Who to Target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EA591-CCB4-AB7B-B288-FF65361D37B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46270" y="3230563"/>
            <a:ext cx="2695575" cy="22653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2400" dirty="0">
                <a:solidFill>
                  <a:srgbClr val="92D050"/>
                </a:solidFill>
                <a:latin typeface="+mn-lt"/>
              </a:rPr>
              <a:t>Restaurants</a:t>
            </a:r>
          </a:p>
          <a:p>
            <a:pPr marL="0" indent="0" algn="ctr">
              <a:buNone/>
            </a:pPr>
            <a:r>
              <a:rPr lang="en-AU" sz="1867" dirty="0">
                <a:latin typeface="+mn-lt"/>
              </a:rPr>
              <a:t>How about your favourite diner or your go-to date night restaurant?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E1E3F5-22A7-CA64-0E8D-4B91B1111D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90634" y="3230563"/>
            <a:ext cx="2390775" cy="22653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dirty="0">
                <a:solidFill>
                  <a:srgbClr val="92D050"/>
                </a:solidFill>
                <a:latin typeface="+mn-lt"/>
              </a:rPr>
              <a:t>Salons</a:t>
            </a:r>
          </a:p>
          <a:p>
            <a:pPr marL="0" indent="0" algn="ctr">
              <a:buNone/>
            </a:pPr>
            <a:r>
              <a:rPr lang="en-AU" sz="1867" dirty="0">
                <a:solidFill>
                  <a:schemeClr val="tx2"/>
                </a:solidFill>
                <a:latin typeface="+mn-lt"/>
              </a:rPr>
              <a:t>Does your hairdresser or nail technician accept credit cards?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BFFF7E4-F058-1CE8-4889-55A99C212515}"/>
              </a:ext>
            </a:extLst>
          </p:cNvPr>
          <p:cNvSpPr txBox="1">
            <a:spLocks/>
          </p:cNvSpPr>
          <p:nvPr/>
        </p:nvSpPr>
        <p:spPr>
          <a:xfrm>
            <a:off x="6348538" y="3230619"/>
            <a:ext cx="2497596" cy="1903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Automotive</a:t>
            </a:r>
          </a:p>
          <a:p>
            <a:pPr marL="0" indent="0" algn="ctr">
              <a:buNone/>
            </a:pPr>
            <a:r>
              <a:rPr lang="en-AU" sz="1867" dirty="0">
                <a:latin typeface="+mn-lt"/>
                <a:cs typeface="Arial" panose="020B0604020202020204" pitchFamily="34" charset="0"/>
              </a:rPr>
              <a:t>Does your hairdresser or nail technician accept credit cards?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B109A4D-CD93-DBAD-9B57-7BF8F813BE96}"/>
              </a:ext>
            </a:extLst>
          </p:cNvPr>
          <p:cNvSpPr txBox="1">
            <a:spLocks/>
          </p:cNvSpPr>
          <p:nvPr/>
        </p:nvSpPr>
        <p:spPr>
          <a:xfrm>
            <a:off x="9335386" y="3230620"/>
            <a:ext cx="2497596" cy="2145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Medical</a:t>
            </a:r>
          </a:p>
          <a:p>
            <a:pPr marL="0" indent="0" algn="ctr">
              <a:buNone/>
            </a:pPr>
            <a:r>
              <a:rPr lang="en-AU" sz="1867" dirty="0">
                <a:latin typeface="+mn-lt"/>
                <a:cs typeface="Arial" panose="020B0604020202020204" pitchFamily="34" charset="0"/>
              </a:rPr>
              <a:t>Don’t forget about your primary care physician or family specialist!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E58482-4C7E-0F82-2BD1-F1FDE55CA827}"/>
              </a:ext>
            </a:extLst>
          </p:cNvPr>
          <p:cNvGrpSpPr/>
          <p:nvPr/>
        </p:nvGrpSpPr>
        <p:grpSpPr>
          <a:xfrm>
            <a:off x="891633" y="1562795"/>
            <a:ext cx="1404851" cy="1404851"/>
            <a:chOff x="891632" y="1562794"/>
            <a:chExt cx="1404851" cy="1404851"/>
          </a:xfrm>
          <a:solidFill>
            <a:srgbClr val="32165D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6EFFEB-EE62-BA9F-E6D1-25C8CE896373}"/>
                </a:ext>
              </a:extLst>
            </p:cNvPr>
            <p:cNvSpPr/>
            <p:nvPr/>
          </p:nvSpPr>
          <p:spPr>
            <a:xfrm>
              <a:off x="891632" y="1562794"/>
              <a:ext cx="1404851" cy="1404851"/>
            </a:xfrm>
            <a:prstGeom prst="ellipse">
              <a:avLst/>
            </a:prstGeom>
            <a:grpFill/>
            <a:ln w="19050"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D4D8B0-E2F3-47A7-8DD7-8A6DBA1C2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421" y="1881155"/>
              <a:ext cx="1015273" cy="659730"/>
            </a:xfrm>
            <a:prstGeom prst="rect">
              <a:avLst/>
            </a:prstGeom>
            <a:grpFill/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60DC48-AA7C-7B6B-F894-31A96D78D76B}"/>
              </a:ext>
            </a:extLst>
          </p:cNvPr>
          <p:cNvGrpSpPr/>
          <p:nvPr/>
        </p:nvGrpSpPr>
        <p:grpSpPr>
          <a:xfrm>
            <a:off x="3883597" y="1562795"/>
            <a:ext cx="1404851" cy="1404851"/>
            <a:chOff x="3883596" y="1562794"/>
            <a:chExt cx="1404851" cy="1404851"/>
          </a:xfrm>
          <a:solidFill>
            <a:srgbClr val="32165D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C0E55-CE16-A52C-51D0-3E319BC471BD}"/>
                </a:ext>
              </a:extLst>
            </p:cNvPr>
            <p:cNvSpPr/>
            <p:nvPr/>
          </p:nvSpPr>
          <p:spPr>
            <a:xfrm>
              <a:off x="3883596" y="1562794"/>
              <a:ext cx="1404851" cy="1404851"/>
            </a:xfrm>
            <a:prstGeom prst="ellipse">
              <a:avLst/>
            </a:prstGeom>
            <a:grpFill/>
            <a:ln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AEFB8F-3926-0AF2-788D-5D22A171A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6353" y="1957953"/>
              <a:ext cx="759336" cy="614533"/>
            </a:xfrm>
            <a:prstGeom prst="rect">
              <a:avLst/>
            </a:prstGeom>
            <a:grp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281081-BC90-FF14-82F2-114A05DA7528}"/>
              </a:ext>
            </a:extLst>
          </p:cNvPr>
          <p:cNvGrpSpPr/>
          <p:nvPr/>
        </p:nvGrpSpPr>
        <p:grpSpPr>
          <a:xfrm>
            <a:off x="6875560" y="1562795"/>
            <a:ext cx="1404851" cy="1404851"/>
            <a:chOff x="6875559" y="1562794"/>
            <a:chExt cx="1404851" cy="1404851"/>
          </a:xfrm>
          <a:solidFill>
            <a:srgbClr val="32165D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10E596-1F6C-616C-4389-E816AD12B077}"/>
                </a:ext>
              </a:extLst>
            </p:cNvPr>
            <p:cNvSpPr/>
            <p:nvPr/>
          </p:nvSpPr>
          <p:spPr>
            <a:xfrm>
              <a:off x="6875559" y="1562794"/>
              <a:ext cx="1404851" cy="1404851"/>
            </a:xfrm>
            <a:prstGeom prst="ellipse">
              <a:avLst/>
            </a:prstGeom>
            <a:grpFill/>
            <a:ln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7B7743B-3669-5A9E-92DD-3A8B0592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2065" y="1992417"/>
              <a:ext cx="991838" cy="545232"/>
            </a:xfrm>
            <a:prstGeom prst="rect">
              <a:avLst/>
            </a:prstGeom>
            <a:grp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28FEB0-A3F3-F5DD-8012-4AB7F051C8F4}"/>
              </a:ext>
            </a:extLst>
          </p:cNvPr>
          <p:cNvGrpSpPr/>
          <p:nvPr/>
        </p:nvGrpSpPr>
        <p:grpSpPr>
          <a:xfrm>
            <a:off x="9867523" y="1562795"/>
            <a:ext cx="1404851" cy="1404851"/>
            <a:chOff x="9867522" y="1562794"/>
            <a:chExt cx="1404851" cy="1404851"/>
          </a:xfrm>
          <a:solidFill>
            <a:srgbClr val="32165D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57723B-C0B7-4121-3505-8E8E6402BDEB}"/>
                </a:ext>
              </a:extLst>
            </p:cNvPr>
            <p:cNvSpPr/>
            <p:nvPr/>
          </p:nvSpPr>
          <p:spPr>
            <a:xfrm>
              <a:off x="9867522" y="1562794"/>
              <a:ext cx="1404851" cy="1404851"/>
            </a:xfrm>
            <a:prstGeom prst="ellipse">
              <a:avLst/>
            </a:prstGeom>
            <a:grpFill/>
            <a:ln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4AEFF11-F093-C53B-53BA-856D62AD0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6446" y="1907852"/>
              <a:ext cx="707002" cy="789892"/>
            </a:xfrm>
            <a:prstGeom prst="rect">
              <a:avLst/>
            </a:prstGeom>
            <a:grpFill/>
          </p:spPr>
        </p:pic>
      </p:grpSp>
      <p:pic>
        <p:nvPicPr>
          <p:cNvPr id="4" name="Picture 4" descr="NMI Acquires Sphere's Commercial Division, Simplifying Payments for Partners">
            <a:extLst>
              <a:ext uri="{FF2B5EF4-FFF2-40B4-BE49-F238E27FC236}">
                <a16:creationId xmlns:a16="http://schemas.microsoft.com/office/drawing/2014/main" id="{E8819860-9B62-9255-4035-F4832E5C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946" y="226194"/>
            <a:ext cx="1577140" cy="5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76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063E6-D4FC-83F3-0CBC-F1C22396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048C7EA-5DE9-7C22-1FD2-C5A016B0AD70}"/>
              </a:ext>
            </a:extLst>
          </p:cNvPr>
          <p:cNvSpPr/>
          <p:nvPr/>
        </p:nvSpPr>
        <p:spPr>
          <a:xfrm>
            <a:off x="4732557" y="2326524"/>
            <a:ext cx="2722601" cy="3711635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35D9862-CA38-EE54-E103-30D44598BAC9}"/>
              </a:ext>
            </a:extLst>
          </p:cNvPr>
          <p:cNvSpPr/>
          <p:nvPr/>
        </p:nvSpPr>
        <p:spPr>
          <a:xfrm>
            <a:off x="9145897" y="2326524"/>
            <a:ext cx="2722601" cy="3711635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F8F5C41-9167-FFEB-382D-D0F10F35FDE6}"/>
              </a:ext>
            </a:extLst>
          </p:cNvPr>
          <p:cNvSpPr/>
          <p:nvPr/>
        </p:nvSpPr>
        <p:spPr>
          <a:xfrm>
            <a:off x="277949" y="2326524"/>
            <a:ext cx="2722601" cy="3711635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F12C806-BBBC-AB2E-FC4D-874D2858C4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57150"/>
            <a:ext cx="11763375" cy="962025"/>
          </a:xfrm>
        </p:spPr>
        <p:txBody>
          <a:bodyPr/>
          <a:lstStyle/>
          <a:p>
            <a:r>
              <a:rPr lang="en-AU" dirty="0">
                <a:latin typeface="+mn-lt"/>
              </a:rPr>
              <a:t>How it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5D574-7D81-BD48-D196-1CFCC744E0C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3502" y="3518476"/>
            <a:ext cx="2663825" cy="2452688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AU" sz="2133" dirty="0">
                <a:solidFill>
                  <a:srgbClr val="95C93D"/>
                </a:solidFill>
                <a:latin typeface="+mn-lt"/>
              </a:rPr>
              <a:t>Lead submitted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AU" sz="1867" dirty="0">
                <a:latin typeface="+mn-lt"/>
              </a:rPr>
              <a:t>Don’t forget to attach a merchant statement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8A712-7E79-7219-A9CF-F98497A459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55594" y="3515555"/>
            <a:ext cx="2676525" cy="22653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2133" dirty="0">
                <a:solidFill>
                  <a:srgbClr val="92D050"/>
                </a:solidFill>
                <a:latin typeface="+mn-lt"/>
              </a:rPr>
              <a:t>NMI will contact your customer with a proposal</a:t>
            </a:r>
          </a:p>
          <a:p>
            <a:pPr marL="0" indent="0" algn="ctr">
              <a:buNone/>
            </a:pPr>
            <a:r>
              <a:rPr lang="en-AU" sz="1867" dirty="0">
                <a:solidFill>
                  <a:schemeClr val="tx2"/>
                </a:solidFill>
                <a:latin typeface="+mn-lt"/>
              </a:rPr>
              <a:t>NMI’s account executive will phone/email within</a:t>
            </a:r>
            <a:br>
              <a:rPr lang="en-AU" sz="1867" dirty="0">
                <a:solidFill>
                  <a:schemeClr val="tx2"/>
                </a:solidFill>
                <a:latin typeface="+mn-lt"/>
              </a:rPr>
            </a:br>
            <a:r>
              <a:rPr lang="en-AU" sz="1867" dirty="0">
                <a:solidFill>
                  <a:schemeClr val="tx2"/>
                </a:solidFill>
                <a:latin typeface="+mn-lt"/>
              </a:rPr>
              <a:t>2 business days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40C7C58-8E57-7B96-33F1-D5982545E694}"/>
              </a:ext>
            </a:extLst>
          </p:cNvPr>
          <p:cNvSpPr txBox="1">
            <a:spLocks/>
          </p:cNvSpPr>
          <p:nvPr/>
        </p:nvSpPr>
        <p:spPr>
          <a:xfrm>
            <a:off x="9180299" y="3517919"/>
            <a:ext cx="2722601" cy="2264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133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Equipment shipped,</a:t>
            </a:r>
            <a:br>
              <a:rPr lang="en-AU" sz="2133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</a:br>
            <a:r>
              <a:rPr lang="en-AU" sz="2133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service up and running!</a:t>
            </a:r>
          </a:p>
          <a:p>
            <a:pPr marL="0" indent="0" algn="ctr">
              <a:buNone/>
            </a:pPr>
            <a:r>
              <a:rPr lang="en-AU" sz="1867" dirty="0">
                <a:latin typeface="+mn-lt"/>
                <a:cs typeface="Arial" panose="020B0604020202020204" pitchFamily="34" charset="0"/>
              </a:rPr>
              <a:t>Your customer will receive a welcome kit, and your terminal will be shipped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608123-891E-729A-EDAB-EAC8FAE91F1F}"/>
              </a:ext>
            </a:extLst>
          </p:cNvPr>
          <p:cNvGrpSpPr/>
          <p:nvPr/>
        </p:nvGrpSpPr>
        <p:grpSpPr>
          <a:xfrm>
            <a:off x="936824" y="1848545"/>
            <a:ext cx="1404851" cy="1404851"/>
            <a:chOff x="891632" y="1562794"/>
            <a:chExt cx="1404851" cy="14048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E28636-D97B-3317-0910-73867D8F477B}"/>
                </a:ext>
              </a:extLst>
            </p:cNvPr>
            <p:cNvSpPr/>
            <p:nvPr/>
          </p:nvSpPr>
          <p:spPr>
            <a:xfrm>
              <a:off x="891632" y="1562794"/>
              <a:ext cx="1404851" cy="1404851"/>
            </a:xfrm>
            <a:prstGeom prst="ellipse">
              <a:avLst/>
            </a:prstGeom>
            <a:solidFill>
              <a:srgbClr val="32165D"/>
            </a:solidFill>
            <a:ln w="19050"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CCB355-299E-53A7-88AA-96085AC7C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281" y="1663574"/>
              <a:ext cx="859552" cy="107968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31A3AB-93D4-5E63-124E-09DB8F365F67}"/>
              </a:ext>
            </a:extLst>
          </p:cNvPr>
          <p:cNvGrpSpPr/>
          <p:nvPr/>
        </p:nvGrpSpPr>
        <p:grpSpPr>
          <a:xfrm>
            <a:off x="5391432" y="1848545"/>
            <a:ext cx="1404851" cy="1404851"/>
            <a:chOff x="5346240" y="1562794"/>
            <a:chExt cx="1404851" cy="1404851"/>
          </a:xfrm>
          <a:solidFill>
            <a:srgbClr val="32165D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0F11AF-39C8-C4A4-29D2-D777DA2132EF}"/>
                </a:ext>
              </a:extLst>
            </p:cNvPr>
            <p:cNvSpPr/>
            <p:nvPr/>
          </p:nvSpPr>
          <p:spPr>
            <a:xfrm>
              <a:off x="5346240" y="1562794"/>
              <a:ext cx="1404851" cy="1404851"/>
            </a:xfrm>
            <a:prstGeom prst="ellipse">
              <a:avLst/>
            </a:prstGeom>
            <a:grpFill/>
            <a:ln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23E605-DE75-A020-FBE2-735F03E5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4084" y="1924543"/>
              <a:ext cx="1049162" cy="681352"/>
            </a:xfrm>
            <a:prstGeom prst="rect">
              <a:avLst/>
            </a:prstGeom>
            <a:grp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AB121-C013-B8E4-77EB-3AE8B2ADC85A}"/>
              </a:ext>
            </a:extLst>
          </p:cNvPr>
          <p:cNvGrpSpPr/>
          <p:nvPr/>
        </p:nvGrpSpPr>
        <p:grpSpPr>
          <a:xfrm>
            <a:off x="9804771" y="1848545"/>
            <a:ext cx="1404851" cy="1404851"/>
            <a:chOff x="9759579" y="1562794"/>
            <a:chExt cx="1404851" cy="1404851"/>
          </a:xfrm>
          <a:solidFill>
            <a:srgbClr val="32165D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CF7BA3-4CDF-A09C-4282-A298B102311E}"/>
                </a:ext>
              </a:extLst>
            </p:cNvPr>
            <p:cNvSpPr/>
            <p:nvPr/>
          </p:nvSpPr>
          <p:spPr>
            <a:xfrm>
              <a:off x="9759579" y="1562794"/>
              <a:ext cx="1404851" cy="1404851"/>
            </a:xfrm>
            <a:prstGeom prst="ellipse">
              <a:avLst/>
            </a:prstGeom>
            <a:grpFill/>
            <a:ln>
              <a:noFill/>
            </a:ln>
            <a:effectLst>
              <a:outerShdw blurRad="38099" dist="36986" dir="1560000" sx="99072" sy="99072" algn="tl" rotWithShape="0">
                <a:prstClr val="black">
                  <a:alpha val="38892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1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D1B371-0383-17C6-8301-B692A9B8E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9392" y="1924543"/>
              <a:ext cx="720661" cy="749487"/>
            </a:xfrm>
            <a:prstGeom prst="rect">
              <a:avLst/>
            </a:prstGeom>
            <a:grpFill/>
          </p:spPr>
        </p:pic>
      </p:grpSp>
      <p:sp>
        <p:nvSpPr>
          <p:cNvPr id="6" name="Triangle 5">
            <a:extLst>
              <a:ext uri="{FF2B5EF4-FFF2-40B4-BE49-F238E27FC236}">
                <a16:creationId xmlns:a16="http://schemas.microsoft.com/office/drawing/2014/main" id="{2384DD9A-B10B-CD0D-64FE-9065514FFBBB}"/>
              </a:ext>
            </a:extLst>
          </p:cNvPr>
          <p:cNvSpPr/>
          <p:nvPr/>
        </p:nvSpPr>
        <p:spPr>
          <a:xfrm rot="5400000">
            <a:off x="3539819" y="3906226"/>
            <a:ext cx="742037" cy="359087"/>
          </a:xfrm>
          <a:prstGeom prst="triangle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83085423-4DEA-D427-7136-24B616AD79AC}"/>
              </a:ext>
            </a:extLst>
          </p:cNvPr>
          <p:cNvSpPr/>
          <p:nvPr/>
        </p:nvSpPr>
        <p:spPr>
          <a:xfrm rot="5400000">
            <a:off x="8006952" y="3906226"/>
            <a:ext cx="742037" cy="359087"/>
          </a:xfrm>
          <a:prstGeom prst="triangle">
            <a:avLst/>
          </a:prstGeom>
          <a:noFill/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E9EDDF-7314-E00E-634F-479AF6D143F2}"/>
              </a:ext>
            </a:extLst>
          </p:cNvPr>
          <p:cNvSpPr txBox="1"/>
          <p:nvPr/>
        </p:nvSpPr>
        <p:spPr>
          <a:xfrm>
            <a:off x="231300" y="1136333"/>
            <a:ext cx="1159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06354C"/>
                </a:solidFill>
              </a:rPr>
              <a:t>Submitted a lead? Here’s what you should expect:</a:t>
            </a:r>
          </a:p>
        </p:txBody>
      </p:sp>
      <p:pic>
        <p:nvPicPr>
          <p:cNvPr id="17" name="Picture 4" descr="NMI Acquires Sphere's Commercial Division, Simplifying Payments for Partners">
            <a:extLst>
              <a:ext uri="{FF2B5EF4-FFF2-40B4-BE49-F238E27FC236}">
                <a16:creationId xmlns:a16="http://schemas.microsoft.com/office/drawing/2014/main" id="{6ADDBB22-A220-8226-D226-134EA827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946" y="226194"/>
            <a:ext cx="1577140" cy="5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49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938D-3D73-0565-2BF1-49353001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Cost EFTPOS w/ Tyro Pro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881CB-FA7C-E1A6-2415-A6941A719EA3}"/>
              </a:ext>
            </a:extLst>
          </p:cNvPr>
          <p:cNvSpPr txBox="1"/>
          <p:nvPr/>
        </p:nvSpPr>
        <p:spPr>
          <a:xfrm>
            <a:off x="516991" y="3429000"/>
            <a:ext cx="30060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/>
              <a:t>$0 monthly bills</a:t>
            </a:r>
          </a:p>
          <a:p>
            <a:pPr algn="ctr"/>
            <a:endParaRPr lang="en-AU" sz="1800" b="1" baseline="30000" dirty="0"/>
          </a:p>
          <a:p>
            <a:pPr algn="ctr"/>
            <a:r>
              <a:rPr lang="en-AU" sz="1600" dirty="0"/>
              <a:t>Say goodbye to bill shock with nothing to pay at the of the month.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669B9-3FCD-58A7-AEC2-33BADA81BEFA}"/>
              </a:ext>
            </a:extLst>
          </p:cNvPr>
          <p:cNvSpPr txBox="1"/>
          <p:nvPr/>
        </p:nvSpPr>
        <p:spPr>
          <a:xfrm>
            <a:off x="3992461" y="3318229"/>
            <a:ext cx="3642919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600" b="1" dirty="0"/>
              <a:t>No machine rental costs or lock-in contract for merchants doing $10,000+ per month</a:t>
            </a:r>
          </a:p>
          <a:p>
            <a:pPr algn="ctr"/>
            <a:endParaRPr lang="en-AU" sz="1600" b="1" baseline="30000" dirty="0"/>
          </a:p>
          <a:p>
            <a:pPr algn="ctr"/>
            <a:r>
              <a:rPr lang="en-AU" sz="1600" dirty="0"/>
              <a:t>No Cost-EFTPOS means you can take transactions on your Tyro Pro machine without the rental fee.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09718-E5F3-96DE-814A-B4B563189B9D}"/>
              </a:ext>
            </a:extLst>
          </p:cNvPr>
          <p:cNvSpPr txBox="1"/>
          <p:nvPr/>
        </p:nvSpPr>
        <p:spPr>
          <a:xfrm>
            <a:off x="8297412" y="3318229"/>
            <a:ext cx="3312951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600" b="1" dirty="0"/>
              <a:t>Simple surcharging set up &amp; pricing</a:t>
            </a:r>
            <a:endParaRPr lang="en-AU" sz="1600" b="1" baseline="30000" dirty="0"/>
          </a:p>
          <a:p>
            <a:pPr algn="ctr"/>
            <a:endParaRPr lang="en-AU" sz="1600" b="1" baseline="30000" dirty="0"/>
          </a:p>
          <a:p>
            <a:pPr algn="ctr"/>
            <a:r>
              <a:rPr lang="en-AU" sz="1600" dirty="0"/>
              <a:t>Simply enable surcharging on your device and we’ll do the rest.</a:t>
            </a:r>
          </a:p>
        </p:txBody>
      </p:sp>
      <p:pic>
        <p:nvPicPr>
          <p:cNvPr id="10" name="Graphic 9" descr="Piggy Bank with solid fill">
            <a:extLst>
              <a:ext uri="{FF2B5EF4-FFF2-40B4-BE49-F238E27FC236}">
                <a16:creationId xmlns:a16="http://schemas.microsoft.com/office/drawing/2014/main" id="{E912A233-0E88-6268-11E2-F25615402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136" y="1796691"/>
            <a:ext cx="1201723" cy="1201723"/>
          </a:xfrm>
          <a:prstGeom prst="rect">
            <a:avLst/>
          </a:prstGeom>
        </p:spPr>
      </p:pic>
      <p:pic>
        <p:nvPicPr>
          <p:cNvPr id="12" name="Graphic 11" descr="Unlock with solid fill">
            <a:extLst>
              <a:ext uri="{FF2B5EF4-FFF2-40B4-BE49-F238E27FC236}">
                <a16:creationId xmlns:a16="http://schemas.microsoft.com/office/drawing/2014/main" id="{0E2DD5FA-6256-8A6C-5DD0-8B64683FE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0777" y="1940353"/>
            <a:ext cx="914400" cy="914400"/>
          </a:xfrm>
          <a:prstGeom prst="rect">
            <a:avLst/>
          </a:prstGeom>
        </p:spPr>
      </p:pic>
      <p:pic>
        <p:nvPicPr>
          <p:cNvPr id="16" name="Graphic 15" descr="Credit card with solid fill">
            <a:extLst>
              <a:ext uri="{FF2B5EF4-FFF2-40B4-BE49-F238E27FC236}">
                <a16:creationId xmlns:a16="http://schemas.microsoft.com/office/drawing/2014/main" id="{17BE2B5C-B3E4-AB58-A345-9F2CBE51E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64180" y="19403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B703E2-EECF-0E2A-68C4-B9F1CE22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647804E6-7A5D-1A21-00DC-817B9B09CA13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259CC441-54D9-B077-8AFA-59F90B2F2624}"/>
              </a:ext>
            </a:extLst>
          </p:cNvPr>
          <p:cNvSpPr/>
          <p:nvPr/>
        </p:nvSpPr>
        <p:spPr>
          <a:xfrm>
            <a:off x="1914524" y="4333899"/>
            <a:ext cx="8343901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02ED2-BFAC-815C-496A-F3CE3E07D714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 err="1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Vonex</a:t>
            </a:r>
            <a:endParaRPr lang="en-US" sz="3600" b="1" dirty="0">
              <a:solidFill>
                <a:srgbClr val="FFFF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algn="ctr" defTabSz="609585"/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Business Customer Connectivity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96FCC-BCFB-0B85-9880-0FB2470572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7" y="443808"/>
            <a:ext cx="1860650" cy="6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01AF4F-1AF1-E8F1-04AB-8DF213086860}"/>
              </a:ext>
            </a:extLst>
          </p:cNvPr>
          <p:cNvSpPr/>
          <p:nvPr/>
        </p:nvSpPr>
        <p:spPr>
          <a:xfrm>
            <a:off x="0" y="1"/>
            <a:ext cx="12192000" cy="6296025"/>
          </a:xfrm>
          <a:prstGeom prst="rect">
            <a:avLst/>
          </a:prstGeom>
          <a:solidFill>
            <a:srgbClr val="002B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F809E-9C35-2FD1-30A2-C2A5062BAFB2}"/>
              </a:ext>
            </a:extLst>
          </p:cNvPr>
          <p:cNvSpPr txBox="1"/>
          <p:nvPr/>
        </p:nvSpPr>
        <p:spPr>
          <a:xfrm>
            <a:off x="1058238" y="2487419"/>
            <a:ext cx="512087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The </a:t>
            </a:r>
            <a:r>
              <a:rPr lang="en-US" sz="3200" dirty="0">
                <a:solidFill>
                  <a:srgbClr val="00B0F0"/>
                </a:solidFill>
                <a:latin typeface="Aptos" panose="020B0004020202020204" pitchFamily="34" charset="0"/>
              </a:rPr>
              <a:t>NEW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rgbClr val="00B0F0"/>
                </a:solidFill>
                <a:latin typeface="Aptos" panose="020B0004020202020204" pitchFamily="34" charset="0"/>
              </a:rPr>
              <a:t> “One-Stop-Shop”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for Business Customer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" panose="020B0004020202020204" pitchFamily="34" charset="0"/>
              </a:rPr>
              <a:t>Connectivity!</a:t>
            </a:r>
            <a:endParaRPr lang="en-AU" sz="3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 descr="A picture containing text, tableware, dishware, clipart&#10;&#10;Description automatically generated">
            <a:extLst>
              <a:ext uri="{FF2B5EF4-FFF2-40B4-BE49-F238E27FC236}">
                <a16:creationId xmlns:a16="http://schemas.microsoft.com/office/drawing/2014/main" id="{645D189B-BB17-03DE-4103-AA51E5EA54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879" y="1210513"/>
            <a:ext cx="2863587" cy="1033803"/>
          </a:xfrm>
          <a:prstGeom prst="rect">
            <a:avLst/>
          </a:prstGeom>
        </p:spPr>
      </p:pic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EEFB30AB-A57D-A975-745B-84B17CDC5925}"/>
              </a:ext>
            </a:extLst>
          </p:cNvPr>
          <p:cNvSpPr/>
          <p:nvPr/>
        </p:nvSpPr>
        <p:spPr>
          <a:xfrm>
            <a:off x="6658294" y="1210513"/>
            <a:ext cx="4580313" cy="864000"/>
          </a:xfrm>
          <a:prstGeom prst="round2DiagRect">
            <a:avLst/>
          </a:prstGeom>
          <a:solidFill>
            <a:srgbClr val="002B52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Business Phone </a:t>
            </a:r>
          </a:p>
          <a:p>
            <a:pPr algn="ctr"/>
            <a:r>
              <a:rPr lang="en-US" sz="2400" dirty="0" err="1">
                <a:latin typeface="Aptos" panose="020B0004020202020204" pitchFamily="34" charset="0"/>
              </a:rPr>
              <a:t>Lineshare</a:t>
            </a:r>
            <a:r>
              <a:rPr lang="en-US" sz="2400" dirty="0">
                <a:latin typeface="Aptos" panose="020B0004020202020204" pitchFamily="34" charset="0"/>
              </a:rPr>
              <a:t> + </a:t>
            </a:r>
            <a:r>
              <a:rPr lang="en-US" sz="2400" dirty="0" err="1">
                <a:latin typeface="Aptos" panose="020B0004020202020204" pitchFamily="34" charset="0"/>
              </a:rPr>
              <a:t>OnDesk</a:t>
            </a:r>
            <a:r>
              <a:rPr lang="en-US" sz="2400" dirty="0">
                <a:latin typeface="Aptos" panose="020B0004020202020204" pitchFamily="34" charset="0"/>
              </a:rPr>
              <a:t> + </a:t>
            </a:r>
            <a:r>
              <a:rPr lang="en-US" sz="2400" dirty="0" err="1">
                <a:latin typeface="Aptos" panose="020B0004020202020204" pitchFamily="34" charset="0"/>
              </a:rPr>
              <a:t>OnSip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02616929-7FC5-09A7-CDB8-34032D12B1CC}"/>
              </a:ext>
            </a:extLst>
          </p:cNvPr>
          <p:cNvSpPr/>
          <p:nvPr/>
        </p:nvSpPr>
        <p:spPr>
          <a:xfrm>
            <a:off x="6658293" y="2339404"/>
            <a:ext cx="4580313" cy="864000"/>
          </a:xfrm>
          <a:prstGeom prst="round2DiagRect">
            <a:avLst/>
          </a:prstGeom>
          <a:solidFill>
            <a:srgbClr val="002B52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 Business </a:t>
            </a:r>
            <a:r>
              <a:rPr lang="en-US" sz="2400" dirty="0" err="1">
                <a:latin typeface="Aptos" panose="020B0004020202020204" pitchFamily="34" charset="0"/>
              </a:rPr>
              <a:t>nbn</a:t>
            </a:r>
            <a:r>
              <a:rPr lang="en-US" sz="2400" dirty="0">
                <a:solidFill>
                  <a:srgbClr val="FFFFFF"/>
                </a:solidFill>
                <a:latin typeface="Aptos" panose="020B0004020202020204" pitchFamily="34" charset="0"/>
                <a:cs typeface="Candara"/>
              </a:rPr>
              <a:t>™</a:t>
            </a:r>
            <a:r>
              <a:rPr lang="en-US" sz="2400" dirty="0">
                <a:latin typeface="Aptos" panose="020B0004020202020204" pitchFamily="34" charset="0"/>
              </a:rPr>
              <a:t> &amp; Advanced Assure </a:t>
            </a:r>
            <a:r>
              <a:rPr lang="en-US" sz="2400" dirty="0" err="1">
                <a:latin typeface="Aptos" panose="020B0004020202020204" pitchFamily="34" charset="0"/>
              </a:rPr>
              <a:t>nbn</a:t>
            </a:r>
            <a:r>
              <a:rPr lang="en-US" sz="2400" dirty="0">
                <a:solidFill>
                  <a:srgbClr val="FFFFFF"/>
                </a:solidFill>
                <a:latin typeface="Aptos" panose="020B0004020202020204" pitchFamily="34" charset="0"/>
                <a:cs typeface="Candara"/>
              </a:rPr>
              <a:t>™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99C774C6-0A14-F811-141C-621213349D1C}"/>
              </a:ext>
            </a:extLst>
          </p:cNvPr>
          <p:cNvSpPr/>
          <p:nvPr/>
        </p:nvSpPr>
        <p:spPr>
          <a:xfrm>
            <a:off x="6658293" y="3468295"/>
            <a:ext cx="4580313" cy="864000"/>
          </a:xfrm>
          <a:prstGeom prst="round2DiagRect">
            <a:avLst/>
          </a:prstGeom>
          <a:solidFill>
            <a:srgbClr val="002B52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Business Mobile &amp; </a:t>
            </a:r>
          </a:p>
          <a:p>
            <a:pPr algn="ctr"/>
            <a:r>
              <a:rPr lang="en-US" sz="2400" dirty="0">
                <a:latin typeface="Aptos" panose="020B0004020202020204" pitchFamily="34" charset="0"/>
              </a:rPr>
              <a:t>Business Mobile Fleet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61B8AF4-2002-9B47-CFB5-B9C937CA737B}"/>
              </a:ext>
            </a:extLst>
          </p:cNvPr>
          <p:cNvSpPr/>
          <p:nvPr/>
        </p:nvSpPr>
        <p:spPr>
          <a:xfrm>
            <a:off x="6658293" y="4597187"/>
            <a:ext cx="4580313" cy="864000"/>
          </a:xfrm>
          <a:prstGeom prst="round2DiagRect">
            <a:avLst/>
          </a:prstGeom>
          <a:solidFill>
            <a:srgbClr val="002B52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latin typeface="Aptos" panose="020B0004020202020204" pitchFamily="34" charset="0"/>
              </a:rPr>
              <a:t>Business 4G &amp; 5G Broadband</a:t>
            </a:r>
          </a:p>
        </p:txBody>
      </p:sp>
    </p:spTree>
    <p:extLst>
      <p:ext uri="{BB962C8B-B14F-4D97-AF65-F5344CB8AC3E}">
        <p14:creationId xmlns:p14="http://schemas.microsoft.com/office/powerpoint/2010/main" val="3708659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7D55-82A8-3027-7EBE-9A35CCEAE4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57150"/>
            <a:ext cx="11763375" cy="96202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016B76"/>
                </a:solidFill>
                <a:latin typeface="+mn-lt"/>
              </a:rPr>
              <a:t>Honey Insurance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15DAE-290C-F175-41E9-B3BDA8941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03" y="269748"/>
            <a:ext cx="1595887" cy="5984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2AE6B15-6035-BED9-B565-5F43A21183A2}"/>
              </a:ext>
            </a:extLst>
          </p:cNvPr>
          <p:cNvGrpSpPr/>
          <p:nvPr/>
        </p:nvGrpSpPr>
        <p:grpSpPr>
          <a:xfrm>
            <a:off x="1347797" y="2269455"/>
            <a:ext cx="1990736" cy="1990736"/>
            <a:chOff x="981455" y="3547258"/>
            <a:chExt cx="1482701" cy="14827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57285D-ED7C-547B-38A3-7DC66399BF34}"/>
                </a:ext>
              </a:extLst>
            </p:cNvPr>
            <p:cNvSpPr/>
            <p:nvPr/>
          </p:nvSpPr>
          <p:spPr>
            <a:xfrm>
              <a:off x="1301639" y="3921456"/>
              <a:ext cx="847743" cy="849600"/>
            </a:xfrm>
            <a:prstGeom prst="ellipse">
              <a:avLst/>
            </a:prstGeom>
            <a:solidFill>
              <a:srgbClr val="FF504C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F052A8C-0CFD-327B-E6F8-C2882143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1455" y="3547258"/>
              <a:ext cx="1482701" cy="1482701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343DE1-DC57-4079-DD98-FEB102AD84A9}"/>
              </a:ext>
            </a:extLst>
          </p:cNvPr>
          <p:cNvSpPr txBox="1">
            <a:spLocks/>
          </p:cNvSpPr>
          <p:nvPr/>
        </p:nvSpPr>
        <p:spPr>
          <a:xfrm>
            <a:off x="906976" y="1599738"/>
            <a:ext cx="2872379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Homeowners Insurance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E32B8A-BB7D-71B3-AD08-2DD2E826C4D2}"/>
              </a:ext>
            </a:extLst>
          </p:cNvPr>
          <p:cNvSpPr txBox="1">
            <a:spLocks/>
          </p:cNvSpPr>
          <p:nvPr/>
        </p:nvSpPr>
        <p:spPr>
          <a:xfrm>
            <a:off x="8732167" y="1599738"/>
            <a:ext cx="2366716" cy="538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chemeClr val="tx2"/>
                </a:solidFill>
                <a:latin typeface="+mn-lt"/>
              </a:rPr>
              <a:t>Landlord Insurance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23A226-C2C8-B54C-CC12-C3C43465603F}"/>
              </a:ext>
            </a:extLst>
          </p:cNvPr>
          <p:cNvSpPr txBox="1"/>
          <p:nvPr/>
        </p:nvSpPr>
        <p:spPr>
          <a:xfrm>
            <a:off x="1123965" y="4422925"/>
            <a:ext cx="2438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504C"/>
                </a:solidFill>
              </a:rPr>
              <a:t>Protecting the essentials of your castle, big or small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7826F-D286-8C43-71E1-600CC6221B77}"/>
              </a:ext>
            </a:extLst>
          </p:cNvPr>
          <p:cNvSpPr txBox="1"/>
          <p:nvPr/>
        </p:nvSpPr>
        <p:spPr>
          <a:xfrm>
            <a:off x="8410576" y="4422925"/>
            <a:ext cx="3009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504C"/>
                </a:solidFill>
              </a:rPr>
              <a:t>Protecting your investments, big or small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A24B37-D530-44F9-BA09-D762D44C4DA4}"/>
              </a:ext>
            </a:extLst>
          </p:cNvPr>
          <p:cNvGrpSpPr/>
          <p:nvPr/>
        </p:nvGrpSpPr>
        <p:grpSpPr>
          <a:xfrm>
            <a:off x="8920156" y="2195607"/>
            <a:ext cx="1990736" cy="1990736"/>
            <a:chOff x="6359660" y="3456113"/>
            <a:chExt cx="1482701" cy="14827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A65FE30-7273-3F19-6B06-1682C5407AD5}"/>
                </a:ext>
              </a:extLst>
            </p:cNvPr>
            <p:cNvSpPr/>
            <p:nvPr/>
          </p:nvSpPr>
          <p:spPr>
            <a:xfrm>
              <a:off x="6677138" y="3772663"/>
              <a:ext cx="847743" cy="849600"/>
            </a:xfrm>
            <a:prstGeom prst="ellipse">
              <a:avLst/>
            </a:prstGeom>
            <a:solidFill>
              <a:srgbClr val="FF504C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1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A2626CD-0958-D8C1-37DA-DC6308609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59660" y="3456113"/>
              <a:ext cx="1482701" cy="148270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22CD3A-7DED-5444-AB95-93492CA9F412}"/>
              </a:ext>
            </a:extLst>
          </p:cNvPr>
          <p:cNvGrpSpPr/>
          <p:nvPr/>
        </p:nvGrpSpPr>
        <p:grpSpPr>
          <a:xfrm>
            <a:off x="4505326" y="1599738"/>
            <a:ext cx="3181351" cy="3838850"/>
            <a:chOff x="4486276" y="1599737"/>
            <a:chExt cx="3181350" cy="3838849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3206B315-AE4D-DA93-68CE-5B7DA866F7F0}"/>
                </a:ext>
              </a:extLst>
            </p:cNvPr>
            <p:cNvSpPr txBox="1">
              <a:spLocks/>
            </p:cNvSpPr>
            <p:nvPr/>
          </p:nvSpPr>
          <p:spPr>
            <a:xfrm>
              <a:off x="4829897" y="1599737"/>
              <a:ext cx="2494109" cy="375795"/>
            </a:xfrm>
            <a:prstGeom prst="rect">
              <a:avLst/>
            </a:prstGeom>
          </p:spPr>
          <p:txBody>
            <a:bodyPr vert="horz" lIns="68580" tIns="34291" rIns="68580" bIns="34291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DB898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DB898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DB898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DB898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6DB898"/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ndara" panose="020E0502030303020204" pitchFamily="34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85766">
                <a:spcBef>
                  <a:spcPts val="1200"/>
                </a:spcBef>
                <a:spcAft>
                  <a:spcPts val="1200"/>
                </a:spcAft>
                <a:buNone/>
                <a:defRPr/>
              </a:pPr>
              <a:r>
                <a:rPr lang="en-US" sz="2000" dirty="0">
                  <a:solidFill>
                    <a:schemeClr val="tx2"/>
                  </a:solidFill>
                  <a:latin typeface="+mn-lt"/>
                </a:rPr>
                <a:t>Renters Insurance</a:t>
              </a:r>
              <a:endParaRPr lang="en-AU" sz="200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2E5255-4515-6B1E-8044-55BEAAF73DBB}"/>
                </a:ext>
              </a:extLst>
            </p:cNvPr>
            <p:cNvSpPr txBox="1"/>
            <p:nvPr/>
          </p:nvSpPr>
          <p:spPr>
            <a:xfrm>
              <a:off x="4486276" y="4422923"/>
              <a:ext cx="318135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504C"/>
                  </a:solidFill>
                </a:rPr>
                <a:t>Protecting your essentials and those things you can’t bear to live without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C4E464-E21E-0EDA-0C0E-86C4BB7CF59B}"/>
                </a:ext>
              </a:extLst>
            </p:cNvPr>
            <p:cNvGrpSpPr/>
            <p:nvPr/>
          </p:nvGrpSpPr>
          <p:grpSpPr>
            <a:xfrm>
              <a:off x="5081583" y="2263525"/>
              <a:ext cx="1990736" cy="1990736"/>
              <a:chOff x="3830649" y="3459791"/>
              <a:chExt cx="1482701" cy="1482701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5D9CCF8-AEB9-6855-E661-B3B0BF93062D}"/>
                  </a:ext>
                </a:extLst>
              </p:cNvPr>
              <p:cNvSpPr/>
              <p:nvPr/>
            </p:nvSpPr>
            <p:spPr>
              <a:xfrm>
                <a:off x="4139147" y="3772663"/>
                <a:ext cx="847743" cy="849600"/>
              </a:xfrm>
              <a:prstGeom prst="ellipse">
                <a:avLst/>
              </a:prstGeom>
              <a:solidFill>
                <a:srgbClr val="FF504C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1" dirty="0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3576D0E-AEE3-39D1-58AC-AAF6EC859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830649" y="3459791"/>
                <a:ext cx="1482701" cy="14827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74839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DC64B-E272-6DEE-A72E-EFF73FC9C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0CF7B3B-8EBF-D0CA-6640-3C80EC976223}"/>
              </a:ext>
            </a:extLst>
          </p:cNvPr>
          <p:cNvSpPr/>
          <p:nvPr/>
        </p:nvSpPr>
        <p:spPr>
          <a:xfrm>
            <a:off x="4732557" y="2326524"/>
            <a:ext cx="2722601" cy="3559925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CF27FC-6386-41A8-B97D-D93D04C791C8}"/>
              </a:ext>
            </a:extLst>
          </p:cNvPr>
          <p:cNvSpPr/>
          <p:nvPr/>
        </p:nvSpPr>
        <p:spPr>
          <a:xfrm>
            <a:off x="9145897" y="2326525"/>
            <a:ext cx="2722601" cy="3559927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91A019D-E6B8-9F22-4970-6268FDA08277}"/>
              </a:ext>
            </a:extLst>
          </p:cNvPr>
          <p:cNvSpPr/>
          <p:nvPr/>
        </p:nvSpPr>
        <p:spPr>
          <a:xfrm>
            <a:off x="277949" y="2326525"/>
            <a:ext cx="2722601" cy="3559924"/>
          </a:xfrm>
          <a:prstGeom prst="roundRect">
            <a:avLst>
              <a:gd name="adj" fmla="val 5310"/>
            </a:avLst>
          </a:prstGeom>
          <a:solidFill>
            <a:schemeClr val="bg1">
              <a:alpha val="83877"/>
            </a:schemeClr>
          </a:solidFill>
          <a:ln>
            <a:noFill/>
          </a:ln>
          <a:effectLst>
            <a:outerShdw blurRad="36089" dist="16300" dir="600000" algn="tl" rotWithShape="0">
              <a:prstClr val="black">
                <a:alpha val="35213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25C98D-D8E9-D4E5-FFC7-32E8FAFADE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57150"/>
            <a:ext cx="11763375" cy="962025"/>
          </a:xfrm>
        </p:spPr>
        <p:txBody>
          <a:bodyPr/>
          <a:lstStyle/>
          <a:p>
            <a:r>
              <a:rPr lang="en-AU" dirty="0">
                <a:latin typeface="+mn-lt"/>
              </a:rPr>
              <a:t>How it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8C3F5-E23B-9AC7-1DB7-36A40992E7F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1718" y="3503943"/>
            <a:ext cx="2633663" cy="2263775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AU" sz="1867" dirty="0">
                <a:latin typeface="+mn-lt"/>
              </a:rPr>
              <a:t>Simply visit </a:t>
            </a:r>
            <a:r>
              <a:rPr lang="en-AU" sz="1800" dirty="0" err="1">
                <a:solidFill>
                  <a:srgbClr val="00B0F0"/>
                </a:solidFill>
                <a:latin typeface="+mn-lt"/>
              </a:rPr>
              <a:t>acnpacific.com</a:t>
            </a:r>
            <a:r>
              <a:rPr lang="en-AU" sz="1800" dirty="0">
                <a:solidFill>
                  <a:srgbClr val="00B0F0"/>
                </a:solidFill>
                <a:latin typeface="+mn-lt"/>
              </a:rPr>
              <a:t>/</a:t>
            </a:r>
            <a:r>
              <a:rPr lang="en-AU" sz="1800" dirty="0" err="1">
                <a:solidFill>
                  <a:srgbClr val="00B0F0"/>
                </a:solidFill>
                <a:latin typeface="+mn-lt"/>
              </a:rPr>
              <a:t>vonex</a:t>
            </a:r>
            <a:endParaRPr lang="en-AU" sz="18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FF4F93-CF04-FE34-8858-9C8E0C13496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46877" y="3516313"/>
            <a:ext cx="2532062" cy="2265362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tx1"/>
              </a:buClr>
              <a:buNone/>
            </a:pPr>
            <a:r>
              <a:rPr lang="en-AU" sz="1867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Fill in the online form with as much information as possible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1680303-F338-8921-66F6-54E38262EF0B}"/>
              </a:ext>
            </a:extLst>
          </p:cNvPr>
          <p:cNvSpPr txBox="1">
            <a:spLocks/>
          </p:cNvSpPr>
          <p:nvPr/>
        </p:nvSpPr>
        <p:spPr>
          <a:xfrm>
            <a:off x="9187165" y="3516313"/>
            <a:ext cx="2722601" cy="226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867" dirty="0">
                <a:latin typeface="+mn-lt"/>
                <a:cs typeface="Arial" panose="020B0604020202020204" pitchFamily="34" charset="0"/>
              </a:rPr>
              <a:t>Our dedicated </a:t>
            </a:r>
            <a:r>
              <a:rPr lang="en-AU" sz="1867" dirty="0" err="1">
                <a:latin typeface="+mn-lt"/>
                <a:cs typeface="Arial" panose="020B0604020202020204" pitchFamily="34" charset="0"/>
              </a:rPr>
              <a:t>Vonex</a:t>
            </a:r>
            <a:r>
              <a:rPr lang="en-AU" sz="1867" dirty="0">
                <a:latin typeface="+mn-lt"/>
                <a:cs typeface="Arial" panose="020B0604020202020204" pitchFamily="34" charset="0"/>
              </a:rPr>
              <a:t> Account Manager will contact the customer, explore their needs, discuss the options, provide a quote and close the deal.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16F1CCE-1F08-D6C1-7DBD-2DFA78321150}"/>
              </a:ext>
            </a:extLst>
          </p:cNvPr>
          <p:cNvSpPr/>
          <p:nvPr/>
        </p:nvSpPr>
        <p:spPr>
          <a:xfrm>
            <a:off x="936824" y="1848545"/>
            <a:ext cx="1404851" cy="1404851"/>
          </a:xfrm>
          <a:prstGeom prst="ellipse">
            <a:avLst/>
          </a:prstGeom>
          <a:solidFill>
            <a:srgbClr val="002B52"/>
          </a:solidFill>
          <a:ln w="19050">
            <a:noFill/>
          </a:ln>
          <a:effectLst>
            <a:outerShdw blurRad="38099" dist="36986" dir="1560000" sx="99072" sy="99072" algn="tl" rotWithShape="0">
              <a:prstClr val="black">
                <a:alpha val="388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7214C9-B51D-3F31-B842-B124C0566A5D}"/>
              </a:ext>
            </a:extLst>
          </p:cNvPr>
          <p:cNvSpPr/>
          <p:nvPr/>
        </p:nvSpPr>
        <p:spPr>
          <a:xfrm>
            <a:off x="5391432" y="1848545"/>
            <a:ext cx="1404851" cy="1404851"/>
          </a:xfrm>
          <a:prstGeom prst="ellipse">
            <a:avLst/>
          </a:prstGeom>
          <a:solidFill>
            <a:srgbClr val="002B52"/>
          </a:solidFill>
          <a:ln>
            <a:noFill/>
          </a:ln>
          <a:effectLst>
            <a:outerShdw blurRad="38099" dist="36986" dir="1560000" sx="99072" sy="99072" algn="tl" rotWithShape="0">
              <a:prstClr val="black">
                <a:alpha val="388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D0649D-E155-0F80-E8BB-C10AE7A09ACB}"/>
              </a:ext>
            </a:extLst>
          </p:cNvPr>
          <p:cNvSpPr/>
          <p:nvPr/>
        </p:nvSpPr>
        <p:spPr>
          <a:xfrm>
            <a:off x="9804771" y="1848545"/>
            <a:ext cx="1404851" cy="1404851"/>
          </a:xfrm>
          <a:prstGeom prst="ellipse">
            <a:avLst/>
          </a:prstGeom>
          <a:solidFill>
            <a:srgbClr val="002B52"/>
          </a:solidFill>
          <a:ln>
            <a:noFill/>
          </a:ln>
          <a:effectLst>
            <a:outerShdw blurRad="38099" dist="36986" dir="1560000" sx="99072" sy="99072" algn="tl" rotWithShape="0">
              <a:prstClr val="black">
                <a:alpha val="388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FC5A3FF-9809-FD13-3882-550040004570}"/>
              </a:ext>
            </a:extLst>
          </p:cNvPr>
          <p:cNvSpPr/>
          <p:nvPr/>
        </p:nvSpPr>
        <p:spPr>
          <a:xfrm rot="5400000">
            <a:off x="3539819" y="3906226"/>
            <a:ext cx="742037" cy="359087"/>
          </a:xfrm>
          <a:prstGeom prst="triangle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4EA7CE6-1DD4-4B55-BBB5-302CC1845D4F}"/>
              </a:ext>
            </a:extLst>
          </p:cNvPr>
          <p:cNvSpPr/>
          <p:nvPr/>
        </p:nvSpPr>
        <p:spPr>
          <a:xfrm rot="5400000">
            <a:off x="8006952" y="3906226"/>
            <a:ext cx="742037" cy="359087"/>
          </a:xfrm>
          <a:prstGeom prst="triangle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1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67BEFF-CCDD-046C-D7F1-89A9B976E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474" y="1967224"/>
            <a:ext cx="859551" cy="1079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ED488-8C6B-BCBD-39E9-7D55DB68C7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5898" y="2140023"/>
            <a:ext cx="914020" cy="906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21AE07-0047-A454-452E-B7692C9224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4536" y="1887112"/>
            <a:ext cx="1143977" cy="11395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220703-43EC-0054-8D31-C4F3D672A8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089" y="271459"/>
            <a:ext cx="1270849" cy="447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370E6-5EF2-ECBA-FFE2-853D9DB79B06}"/>
              </a:ext>
            </a:extLst>
          </p:cNvPr>
          <p:cNvSpPr txBox="1"/>
          <p:nvPr/>
        </p:nvSpPr>
        <p:spPr>
          <a:xfrm>
            <a:off x="231300" y="1136333"/>
            <a:ext cx="11592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tx2"/>
                </a:solidFill>
                <a:cs typeface="Arial" panose="020B0604020202020204" pitchFamily="34" charset="0"/>
              </a:rPr>
              <a:t>Submitted a lead? Here’s what you should expect:</a:t>
            </a:r>
          </a:p>
        </p:txBody>
      </p:sp>
    </p:spTree>
    <p:extLst>
      <p:ext uri="{BB962C8B-B14F-4D97-AF65-F5344CB8AC3E}">
        <p14:creationId xmlns:p14="http://schemas.microsoft.com/office/powerpoint/2010/main" val="909423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6552" y="1735787"/>
            <a:ext cx="3937819" cy="3747491"/>
          </a:xfrm>
          <a:custGeom>
            <a:avLst/>
            <a:gdLst/>
            <a:ahLst/>
            <a:cxnLst/>
            <a:rect l="l" t="t" r="r" b="b"/>
            <a:pathLst>
              <a:path w="5906729" h="5621237">
                <a:moveTo>
                  <a:pt x="0" y="0"/>
                </a:moveTo>
                <a:lnTo>
                  <a:pt x="5906729" y="0"/>
                </a:lnTo>
                <a:lnTo>
                  <a:pt x="5906729" y="5621237"/>
                </a:lnTo>
                <a:lnTo>
                  <a:pt x="0" y="562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Freeform 3">
            <a:hlinkClick r:id="rId4"/>
          </p:cNvPr>
          <p:cNvSpPr/>
          <p:nvPr/>
        </p:nvSpPr>
        <p:spPr>
          <a:xfrm>
            <a:off x="3132185" y="2886313"/>
            <a:ext cx="585680" cy="585680"/>
          </a:xfrm>
          <a:custGeom>
            <a:avLst/>
            <a:gdLst/>
            <a:ahLst/>
            <a:cxnLst/>
            <a:rect l="l" t="t" r="r" b="b"/>
            <a:pathLst>
              <a:path w="878520" h="878520">
                <a:moveTo>
                  <a:pt x="0" y="0"/>
                </a:moveTo>
                <a:lnTo>
                  <a:pt x="878520" y="0"/>
                </a:lnTo>
                <a:lnTo>
                  <a:pt x="878520" y="878519"/>
                </a:lnTo>
                <a:lnTo>
                  <a:pt x="0" y="878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8" name="TextBox 8"/>
          <p:cNvSpPr txBox="1"/>
          <p:nvPr/>
        </p:nvSpPr>
        <p:spPr>
          <a:xfrm>
            <a:off x="4523531" y="3471993"/>
            <a:ext cx="2523857" cy="7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3"/>
              </a:lnSpc>
            </a:pPr>
            <a:r>
              <a:rPr lang="en-US" sz="2067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Training &amp; Resources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3418" y="2889164"/>
            <a:ext cx="161898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Conxxion Resources</a:t>
            </a:r>
            <a:endParaRPr lang="en-US"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55397" y="5541622"/>
            <a:ext cx="147837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Conxxion YouTube</a:t>
            </a:r>
            <a:endParaRPr lang="en-US"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64762" y="5508324"/>
            <a:ext cx="162363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Conxxion Instagram</a:t>
            </a:r>
            <a:endParaRPr lang="en-US"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035027" y="1072378"/>
            <a:ext cx="157889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9"/>
              </a:rPr>
              <a:t>Conxxion Facebook</a:t>
            </a:r>
            <a:endParaRPr lang="en-US"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19826" y="2779496"/>
            <a:ext cx="255991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The Conxxion Community</a:t>
            </a:r>
          </a:p>
          <a:p>
            <a:pPr algn="ctr">
              <a:lnSpc>
                <a:spcPts val="176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10"/>
              </a:rPr>
              <a:t>Facebook Group</a:t>
            </a:r>
            <a:endParaRPr lang="en-US"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itle 46">
            <a:extLst>
              <a:ext uri="{FF2B5EF4-FFF2-40B4-BE49-F238E27FC236}">
                <a16:creationId xmlns:a16="http://schemas.microsoft.com/office/drawing/2014/main" id="{B14A1D6D-37CD-95F3-B1B4-BDF9814E4C0B}"/>
              </a:ext>
            </a:extLst>
          </p:cNvPr>
          <p:cNvSpPr txBox="1">
            <a:spLocks/>
          </p:cNvSpPr>
          <p:nvPr/>
        </p:nvSpPr>
        <p:spPr>
          <a:xfrm>
            <a:off x="214312" y="51501"/>
            <a:ext cx="11763375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16B76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AU" dirty="0"/>
              <a:t>Don’t forget to like, share, follow and subscribe!</a:t>
            </a:r>
          </a:p>
        </p:txBody>
      </p:sp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502C92CB-D5B9-0D32-46C4-46F31B8B59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8846" y="5465800"/>
            <a:ext cx="789378" cy="546717"/>
          </a:xfrm>
          <a:prstGeom prst="rect">
            <a:avLst/>
          </a:prstGeom>
        </p:spPr>
      </p:pic>
      <p:pic>
        <p:nvPicPr>
          <p:cNvPr id="18" name="Picture 17">
            <a:hlinkClick r:id="rId9"/>
            <a:extLst>
              <a:ext uri="{FF2B5EF4-FFF2-40B4-BE49-F238E27FC236}">
                <a16:creationId xmlns:a16="http://schemas.microsoft.com/office/drawing/2014/main" id="{5CC87B62-A334-582A-52E9-EFB5AD69FD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5890" y="1053641"/>
            <a:ext cx="499137" cy="499137"/>
          </a:xfrm>
          <a:prstGeom prst="rect">
            <a:avLst/>
          </a:prstGeom>
        </p:spPr>
      </p:pic>
      <p:pic>
        <p:nvPicPr>
          <p:cNvPr id="20" name="Picture 19">
            <a:hlinkClick r:id="rId10"/>
            <a:extLst>
              <a:ext uri="{FF2B5EF4-FFF2-40B4-BE49-F238E27FC236}">
                <a16:creationId xmlns:a16="http://schemas.microsoft.com/office/drawing/2014/main" id="{5EF71B8C-77D8-B992-37CD-93B686D20F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120" y="2717183"/>
            <a:ext cx="830460" cy="830460"/>
          </a:xfrm>
          <a:prstGeom prst="rect">
            <a:avLst/>
          </a:prstGeom>
        </p:spPr>
      </p:pic>
      <p:pic>
        <p:nvPicPr>
          <p:cNvPr id="21" name="Picture 20">
            <a:hlinkClick r:id="rId8"/>
            <a:extLst>
              <a:ext uri="{FF2B5EF4-FFF2-40B4-BE49-F238E27FC236}">
                <a16:creationId xmlns:a16="http://schemas.microsoft.com/office/drawing/2014/main" id="{E5F9F1CB-9B55-1CB1-A802-FDA041F868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883" y="5375670"/>
            <a:ext cx="726975" cy="7269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C393C1-2114-5824-4E3F-A88CE7DF5D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600" b="1" dirty="0">
                <a:latin typeface="+mn-lt"/>
              </a:rPr>
              <a:t>Honey Strive For 5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>
                <a:latin typeface="+mn-lt"/>
              </a:rPr>
              <a:t>Refer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5 customers </a:t>
            </a:r>
            <a:r>
              <a:rPr lang="en-US" sz="3200" dirty="0">
                <a:latin typeface="+mn-lt"/>
              </a:rPr>
              <a:t>to get a quote with Honey in a calendar month, and you’ll receive a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$50 </a:t>
            </a:r>
            <a:r>
              <a:rPr lang="en-US" sz="3200" dirty="0" err="1">
                <a:solidFill>
                  <a:srgbClr val="EF5A45"/>
                </a:solidFill>
                <a:latin typeface="+mn-lt"/>
              </a:rPr>
              <a:t>Prezzee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 Gift Card!*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AB123-14EB-0E3E-92AA-136624999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3458" y="1131943"/>
            <a:ext cx="5248932" cy="5248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DD340-E932-E3DE-3187-227B0E254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503" y="269748"/>
            <a:ext cx="1595887" cy="598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CBDE33-CBF0-6524-8BAE-5CFDC0FBBC63}"/>
              </a:ext>
            </a:extLst>
          </p:cNvPr>
          <p:cNvSpPr txBox="1"/>
          <p:nvPr/>
        </p:nvSpPr>
        <p:spPr>
          <a:xfrm>
            <a:off x="153411" y="6079705"/>
            <a:ext cx="8495780" cy="2154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*T&amp;Cs apply. Download the </a:t>
            </a:r>
            <a:r>
              <a:rPr lang="en-US" sz="800" dirty="0">
                <a:solidFill>
                  <a:srgbClr val="F1732B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Strive For Flyer</a:t>
            </a:r>
            <a:r>
              <a:rPr lang="en-US" sz="800" dirty="0">
                <a:solidFill>
                  <a:srgbClr val="F1732B"/>
                </a:solidFill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for full Terms and Conditions.</a:t>
            </a:r>
          </a:p>
        </p:txBody>
      </p:sp>
    </p:spTree>
    <p:extLst>
      <p:ext uri="{BB962C8B-B14F-4D97-AF65-F5344CB8AC3E}">
        <p14:creationId xmlns:p14="http://schemas.microsoft.com/office/powerpoint/2010/main" val="265585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F2C80-5A58-8A96-DEFA-91CA90118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98275F-0B6B-872F-575F-17A5C3374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088" y="466725"/>
            <a:ext cx="5700712" cy="5053129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sz="3600" b="1" dirty="0">
                <a:latin typeface="+mn-lt"/>
              </a:rPr>
              <a:t>Sweet Rewards Program</a:t>
            </a:r>
            <a:endParaRPr lang="en-US" sz="3600" b="1" dirty="0">
              <a:latin typeface="+mn-lt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>
                <a:latin typeface="+mn-lt"/>
              </a:rPr>
              <a:t>Reach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25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50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100</a:t>
            </a:r>
            <a:r>
              <a:rPr lang="en-US" sz="3200" dirty="0">
                <a:latin typeface="+mn-lt"/>
              </a:rPr>
              <a:t> or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150 active customers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3200" dirty="0">
                <a:latin typeface="+mn-lt"/>
              </a:rPr>
              <a:t>with Honey, you'll earn 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Bronze</a:t>
            </a:r>
            <a:r>
              <a:rPr lang="en-US" sz="3200" dirty="0">
                <a:latin typeface="+mn-lt"/>
              </a:rPr>
              <a:t>,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Silver</a:t>
            </a:r>
            <a:r>
              <a:rPr lang="en-US" sz="3200" dirty="0">
                <a:latin typeface="+mn-lt"/>
              </a:rPr>
              <a:t>,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Gold</a:t>
            </a:r>
            <a:r>
              <a:rPr lang="en-US" sz="3200" dirty="0">
                <a:solidFill>
                  <a:srgbClr val="63C7C8"/>
                </a:solidFill>
                <a:latin typeface="+mn-lt"/>
              </a:rPr>
              <a:t> </a:t>
            </a:r>
            <a:r>
              <a:rPr lang="en-US" sz="3200" dirty="0">
                <a:latin typeface="+mn-lt"/>
              </a:rPr>
              <a:t>or </a:t>
            </a:r>
            <a:r>
              <a:rPr lang="en-US" sz="3200" dirty="0">
                <a:solidFill>
                  <a:srgbClr val="EF5A45"/>
                </a:solidFill>
                <a:latin typeface="+mn-lt"/>
              </a:rPr>
              <a:t>Platinum</a:t>
            </a:r>
            <a:r>
              <a:rPr lang="en-US" sz="3200" dirty="0">
                <a:latin typeface="+mn-lt"/>
              </a:rPr>
              <a:t> Status and unlock Exclusive Rewards!*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EDA87-0321-EBF4-B1E4-ADACE8FE5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503" y="269748"/>
            <a:ext cx="1595887" cy="598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557C2-91FC-999A-8CEA-A4B400A24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737" y="1381087"/>
            <a:ext cx="5308652" cy="3894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6CAD1-4E95-860E-C6A5-9A0E37E1761F}"/>
              </a:ext>
            </a:extLst>
          </p:cNvPr>
          <p:cNvSpPr txBox="1"/>
          <p:nvPr/>
        </p:nvSpPr>
        <p:spPr>
          <a:xfrm>
            <a:off x="152401" y="6082189"/>
            <a:ext cx="8495780" cy="2154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*T&amp;Cs apply</a:t>
            </a:r>
            <a:r>
              <a:rPr lang="en-US" sz="800" dirty="0">
                <a:solidFill>
                  <a:srgbClr val="63C7C8"/>
                </a:solidFill>
                <a:cs typeface="Arial" panose="020B0604020202020204" pitchFamily="34" charset="0"/>
              </a:rPr>
              <a:t>. </a:t>
            </a:r>
            <a:r>
              <a:rPr lang="en-US" sz="800" dirty="0">
                <a:solidFill>
                  <a:srgbClr val="63C7C8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full T&amp;Cs</a:t>
            </a:r>
            <a:r>
              <a:rPr lang="en-US" sz="800" dirty="0">
                <a:solidFill>
                  <a:srgbClr val="63C7C8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840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38717A-D321-3705-6C46-37EDB24E0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5CEA0895-78E8-B1D5-2FCC-B429008A1D5C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AEDA287-A8AA-5A18-E907-B8DA973EF480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latin typeface="Aptos" panose="020B00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A5DF3-43BD-CB98-82D6-BDB103763CD2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Alinta Energy</a:t>
            </a:r>
          </a:p>
          <a:p>
            <a:pPr algn="ctr" defTabSz="609585"/>
            <a:r>
              <a:rPr lang="en-US" sz="2400" dirty="0">
                <a:solidFill>
                  <a:prstClr val="white"/>
                </a:solidFill>
                <a:latin typeface="Aptos" panose="020B0004020202020204" pitchFamily="34" charset="0"/>
              </a:rPr>
              <a:t>Electricity &amp; Gas</a:t>
            </a:r>
          </a:p>
        </p:txBody>
      </p:sp>
      <p:pic>
        <p:nvPicPr>
          <p:cNvPr id="4" name="Picture 3" descr="A logo with orange and yellow dots&#10;&#10;Description automatically generated">
            <a:extLst>
              <a:ext uri="{FF2B5EF4-FFF2-40B4-BE49-F238E27FC236}">
                <a16:creationId xmlns:a16="http://schemas.microsoft.com/office/drawing/2014/main" id="{9AFBD6E6-8442-78D5-68F7-C331ED601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2" y="369051"/>
            <a:ext cx="1202776" cy="11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7812-8CF2-ED27-03E7-051CB8F5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24" y="118834"/>
            <a:ext cx="11853092" cy="96202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016B76"/>
                </a:solidFill>
              </a:rPr>
              <a:t>Why Alinta Energy?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DF72FE-D7F3-62E4-DDD9-D73C654C2986}"/>
              </a:ext>
            </a:extLst>
          </p:cNvPr>
          <p:cNvSpPr txBox="1">
            <a:spLocks/>
          </p:cNvSpPr>
          <p:nvPr/>
        </p:nvSpPr>
        <p:spPr>
          <a:xfrm>
            <a:off x="1041058" y="2721156"/>
            <a:ext cx="2749479" cy="839955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rgbClr val="016B76"/>
                </a:solidFill>
                <a:latin typeface="Aptos" panose="020B0004020202020204" pitchFamily="34" charset="0"/>
              </a:rPr>
              <a:t>Aussie-based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7E57A-4282-624E-569E-0543323E31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059" y="1458735"/>
            <a:ext cx="1061475" cy="106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FF92C-59BF-0B47-CE6D-357AD60AB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674" y="3711054"/>
            <a:ext cx="1110247" cy="111024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AE0117-3D3D-A596-5588-4818B95709C5}"/>
              </a:ext>
            </a:extLst>
          </p:cNvPr>
          <p:cNvSpPr txBox="1">
            <a:spLocks/>
          </p:cNvSpPr>
          <p:nvPr/>
        </p:nvSpPr>
        <p:spPr>
          <a:xfrm>
            <a:off x="1397535" y="4961157"/>
            <a:ext cx="2036523" cy="839955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rgbClr val="016B76"/>
                </a:solidFill>
                <a:latin typeface="Aptos" panose="020B0004020202020204" pitchFamily="34" charset="0"/>
              </a:rPr>
              <a:t>Award winning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7F93-83C6-E5BE-21F0-1C2C84B9F8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733" y="1599435"/>
            <a:ext cx="985156" cy="98515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824B961-EEAB-CA25-7538-E45B9AD97325}"/>
              </a:ext>
            </a:extLst>
          </p:cNvPr>
          <p:cNvSpPr txBox="1">
            <a:spLocks/>
          </p:cNvSpPr>
          <p:nvPr/>
        </p:nvSpPr>
        <p:spPr>
          <a:xfrm>
            <a:off x="8373617" y="2721156"/>
            <a:ext cx="2339383" cy="839955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rgbClr val="016B76"/>
                </a:solidFill>
                <a:latin typeface="Aptos" panose="020B0004020202020204" pitchFamily="34" charset="0"/>
              </a:rPr>
              <a:t>No credit card fees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EEB11A-78B3-49BF-A391-4240F540A0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9610" y="3790694"/>
            <a:ext cx="927404" cy="92740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6418E2B-FDF0-37C5-E184-06F0C83C4CAA}"/>
              </a:ext>
            </a:extLst>
          </p:cNvPr>
          <p:cNvSpPr txBox="1">
            <a:spLocks/>
          </p:cNvSpPr>
          <p:nvPr/>
        </p:nvSpPr>
        <p:spPr>
          <a:xfrm>
            <a:off x="8335041" y="4961157"/>
            <a:ext cx="2416537" cy="839955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rgbClr val="016B76"/>
                </a:solidFill>
                <a:latin typeface="Aptos" panose="020B0004020202020204" pitchFamily="34" charset="0"/>
              </a:rPr>
              <a:t>No lock-in contracts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D23B454-1402-B77B-F3B5-452535D740AE}"/>
              </a:ext>
            </a:extLst>
          </p:cNvPr>
          <p:cNvSpPr txBox="1">
            <a:spLocks/>
          </p:cNvSpPr>
          <p:nvPr/>
        </p:nvSpPr>
        <p:spPr>
          <a:xfrm>
            <a:off x="5110577" y="2726361"/>
            <a:ext cx="2152343" cy="585712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rgbClr val="016B76"/>
                </a:solidFill>
                <a:latin typeface="Aptos" panose="020B0004020202020204" pitchFamily="34" charset="0"/>
              </a:rPr>
              <a:t>Access to Alinta Energy Rewards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984D68-A5F7-3CC0-0483-6EFAC80792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6013" y="1449381"/>
            <a:ext cx="1061473" cy="10614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852668-5B72-1EB7-4CC2-5BE3AF52F6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563" y="3789213"/>
            <a:ext cx="930371" cy="93037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221198F-A71A-A089-76DC-EE7E8AEFC84C}"/>
              </a:ext>
            </a:extLst>
          </p:cNvPr>
          <p:cNvSpPr txBox="1">
            <a:spLocks/>
          </p:cNvSpPr>
          <p:nvPr/>
        </p:nvSpPr>
        <p:spPr>
          <a:xfrm>
            <a:off x="4978477" y="4961157"/>
            <a:ext cx="2416539" cy="839955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DB89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lang="en-AU" sz="2000" dirty="0">
                <a:solidFill>
                  <a:srgbClr val="016B76"/>
                </a:solidFill>
                <a:latin typeface="Aptos" panose="020B0004020202020204" pitchFamily="34" charset="0"/>
              </a:rPr>
              <a:t>Switch in minutes</a:t>
            </a:r>
          </a:p>
        </p:txBody>
      </p:sp>
      <p:pic>
        <p:nvPicPr>
          <p:cNvPr id="6" name="Picture 5" descr="A logo with orange and yellow dots&#10;&#10;Description automatically generated">
            <a:extLst>
              <a:ext uri="{FF2B5EF4-FFF2-40B4-BE49-F238E27FC236}">
                <a16:creationId xmlns:a16="http://schemas.microsoft.com/office/drawing/2014/main" id="{8A33F302-E549-F7FF-0453-D2CE357E6A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046" y="251716"/>
            <a:ext cx="746830" cy="69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0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32AC2C-AB26-A624-6CE9-BBB5389B0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AE14FDC-25C1-B753-0EFB-7C9EAE913AA9}"/>
              </a:ext>
            </a:extLst>
          </p:cNvPr>
          <p:cNvSpPr/>
          <p:nvPr/>
        </p:nvSpPr>
        <p:spPr>
          <a:xfrm>
            <a:off x="1619251" y="4132386"/>
            <a:ext cx="8934451" cy="185517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0DC38EA-0BDC-980B-356C-F0EADFF36B5C}"/>
              </a:ext>
            </a:extLst>
          </p:cNvPr>
          <p:cNvSpPr/>
          <p:nvPr/>
        </p:nvSpPr>
        <p:spPr>
          <a:xfrm>
            <a:off x="0" y="0"/>
            <a:ext cx="12192000" cy="2503504"/>
          </a:xfrm>
          <a:prstGeom prst="rect">
            <a:avLst/>
          </a:prstGeom>
          <a:gradFill>
            <a:gsLst>
              <a:gs pos="17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701ED4F5-FC20-0F70-155A-0CF6762926E5}"/>
              </a:ext>
            </a:extLst>
          </p:cNvPr>
          <p:cNvSpPr/>
          <p:nvPr/>
        </p:nvSpPr>
        <p:spPr>
          <a:xfrm>
            <a:off x="1948071" y="4333899"/>
            <a:ext cx="8279295" cy="1447800"/>
          </a:xfrm>
          <a:prstGeom prst="rect">
            <a:avLst/>
          </a:prstGeom>
          <a:ln w="12700">
            <a:solidFill>
              <a:srgbClr val="FFFFFF"/>
            </a:solidFill>
          </a:ln>
          <a:effectLst/>
        </p:spPr>
        <p:txBody>
          <a:bodyPr lIns="71433" tIns="71433" rIns="71433" bIns="71433" anchor="ctr"/>
          <a:lstStyle/>
          <a:p>
            <a:pPr defTabSz="609585">
              <a:defRPr/>
            </a:pPr>
            <a:endParaRPr sz="24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E2264-D884-AF6A-2D44-7BA8CA22F053}"/>
              </a:ext>
            </a:extLst>
          </p:cNvPr>
          <p:cNvSpPr txBox="1"/>
          <p:nvPr/>
        </p:nvSpPr>
        <p:spPr>
          <a:xfrm>
            <a:off x="384839" y="4564486"/>
            <a:ext cx="1142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5479" hangingPunct="0">
              <a:defRPr/>
            </a:pPr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SUMO</a:t>
            </a:r>
          </a:p>
          <a:p>
            <a:pPr algn="ctr" defTabSz="609585"/>
            <a:r>
              <a:rPr lang="en-US" sz="2400" dirty="0">
                <a:solidFill>
                  <a:prstClr val="white"/>
                </a:solidFill>
              </a:rPr>
              <a:t>Electricity &amp; Gas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3F75834-6332-C23D-3E03-040D9D9188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77" y="436420"/>
            <a:ext cx="1273683" cy="3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4E7BBA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0938B2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26021</TotalTime>
  <Words>1925</Words>
  <Application>Microsoft Macintosh PowerPoint</Application>
  <PresentationFormat>Widescreen</PresentationFormat>
  <Paragraphs>406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ＭＳ Ｐゴシック</vt:lpstr>
      <vt:lpstr>Aptos</vt:lpstr>
      <vt:lpstr>Arial</vt:lpstr>
      <vt:lpstr>Calibri</vt:lpstr>
      <vt:lpstr>Candara</vt:lpstr>
      <vt:lpstr>Helvetica Light</vt:lpstr>
      <vt:lpstr>Montserrat</vt:lpstr>
      <vt:lpstr>Montserrat Bold</vt:lpstr>
      <vt:lpstr>Myriad Pro Light</vt:lpstr>
      <vt:lpstr>Verdana</vt:lpstr>
      <vt:lpstr>Office Theme</vt:lpstr>
      <vt:lpstr>1_Office Theme</vt:lpstr>
      <vt:lpstr>PowerPoint Presentation</vt:lpstr>
      <vt:lpstr>PowerPoint Presentation</vt:lpstr>
      <vt:lpstr>Why Honey?</vt:lpstr>
      <vt:lpstr>Honey Insurance Products</vt:lpstr>
      <vt:lpstr>PowerPoint Presentation</vt:lpstr>
      <vt:lpstr>PowerPoint Presentation</vt:lpstr>
      <vt:lpstr>PowerPoint Presentation</vt:lpstr>
      <vt:lpstr>Why Alinta Energy?</vt:lpstr>
      <vt:lpstr>PowerPoint Presentation</vt:lpstr>
      <vt:lpstr>PowerPoint Presentation</vt:lpstr>
      <vt:lpstr>PowerPoint Presentation</vt:lpstr>
      <vt:lpstr>Why MATE?</vt:lpstr>
      <vt:lpstr>MATE Products</vt:lpstr>
      <vt:lpstr>Offers</vt:lpstr>
      <vt:lpstr>Offers</vt:lpstr>
      <vt:lpstr>NBN Plans</vt:lpstr>
      <vt:lpstr>Mobile Plans</vt:lpstr>
      <vt:lpstr>PowerPoint Presentation</vt:lpstr>
      <vt:lpstr>PowerPoint Presentation</vt:lpstr>
      <vt:lpstr>PowerPoint Presentation</vt:lpstr>
      <vt:lpstr>amaysim Products</vt:lpstr>
      <vt:lpstr>Offers</vt:lpstr>
      <vt:lpstr>Offers</vt:lpstr>
      <vt:lpstr>28 Days SIM Plans</vt:lpstr>
      <vt:lpstr>12 Month SIM Plans</vt:lpstr>
      <vt:lpstr>7 Days SIM Plans</vt:lpstr>
      <vt:lpstr>PowerPoint Presentation</vt:lpstr>
      <vt:lpstr>PowerPoint Presentation</vt:lpstr>
      <vt:lpstr>Why Choose Vodafone?</vt:lpstr>
      <vt:lpstr>Vodafone Products</vt:lpstr>
      <vt:lpstr>SIM Only Plans</vt:lpstr>
      <vt:lpstr>Home Internet</vt:lpstr>
      <vt:lpstr>PowerPoint Presentation</vt:lpstr>
      <vt:lpstr>Why NMI?</vt:lpstr>
      <vt:lpstr>Who to Target</vt:lpstr>
      <vt:lpstr>How it Works</vt:lpstr>
      <vt:lpstr>No Cost EFTPOS w/ Tyro Pro</vt:lpstr>
      <vt:lpstr>PowerPoint Presentation</vt:lpstr>
      <vt:lpstr>PowerPoint Presentation</vt:lpstr>
      <vt:lpstr>How it Works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</dc:creator>
  <cp:lastModifiedBy>Kate Spence</cp:lastModifiedBy>
  <cp:revision>1780</cp:revision>
  <cp:lastPrinted>2019-02-01T12:14:13Z</cp:lastPrinted>
  <dcterms:created xsi:type="dcterms:W3CDTF">2014-10-14T06:21:58Z</dcterms:created>
  <dcterms:modified xsi:type="dcterms:W3CDTF">2024-12-30T09:24:02Z</dcterms:modified>
</cp:coreProperties>
</file>