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15"/>
  </p:notesMasterIdLst>
  <p:handoutMasterIdLst>
    <p:handoutMasterId r:id="rId16"/>
  </p:handoutMasterIdLst>
  <p:sldIdLst>
    <p:sldId id="4693" r:id="rId2"/>
    <p:sldId id="279" r:id="rId3"/>
    <p:sldId id="397" r:id="rId4"/>
    <p:sldId id="4709" r:id="rId5"/>
    <p:sldId id="269" r:id="rId6"/>
    <p:sldId id="4694" r:id="rId7"/>
    <p:sldId id="261" r:id="rId8"/>
    <p:sldId id="4695" r:id="rId9"/>
    <p:sldId id="4696" r:id="rId10"/>
    <p:sldId id="4697" r:id="rId11"/>
    <p:sldId id="4698" r:id="rId12"/>
    <p:sldId id="4699" r:id="rId13"/>
    <p:sldId id="4700" r:id="rId14"/>
  </p:sldIdLst>
  <p:sldSz cx="12192000" cy="6858000"/>
  <p:notesSz cx="6858000" cy="9144000"/>
  <p:defaultTextStyle>
    <a:defPPr>
      <a:defRPr lang="en-U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A12E"/>
    <a:srgbClr val="016B76"/>
    <a:srgbClr val="63C7C8"/>
    <a:srgbClr val="06354C"/>
    <a:srgbClr val="00B088"/>
    <a:srgbClr val="01A2C3"/>
    <a:srgbClr val="C49A6C"/>
    <a:srgbClr val="F1732B"/>
    <a:srgbClr val="002B52"/>
    <a:srgbClr val="63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06" autoAdjust="0"/>
    <p:restoredTop sz="91781" autoAdjust="0"/>
  </p:normalViewPr>
  <p:slideViewPr>
    <p:cSldViewPr snapToGrid="0">
      <p:cViewPr varScale="1">
        <p:scale>
          <a:sx n="116" d="100"/>
          <a:sy n="116" d="100"/>
        </p:scale>
        <p:origin x="132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9" d="100"/>
        <a:sy n="69" d="100"/>
      </p:scale>
      <p:origin x="0" y="-2560"/>
    </p:cViewPr>
  </p:sorterViewPr>
  <p:notesViewPr>
    <p:cSldViewPr snapToGrid="0">
      <p:cViewPr varScale="1">
        <p:scale>
          <a:sx n="159" d="100"/>
          <a:sy n="159" d="100"/>
        </p:scale>
        <p:origin x="485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b="1" dirty="0">
              <a:latin typeface="Myriad Pro Light" panose="020B06030304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385A9-19D8-454E-881B-EC9DC2CA071D}" type="datetimeFigureOut">
              <a:rPr lang="en-US" b="1" smtClean="0">
                <a:latin typeface="Myriad Pro Light" panose="020B0603030403020204" pitchFamily="34" charset="0"/>
              </a:rPr>
              <a:t>2/27/25</a:t>
            </a:fld>
            <a:endParaRPr lang="en-US" b="1" dirty="0">
              <a:latin typeface="Myriad Pro Light" panose="020B06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b="1" dirty="0">
              <a:latin typeface="Myriad Pro Light" panose="020B06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0298A-A03F-418F-998A-F7CA54F8BFE9}" type="slidenum">
              <a:rPr lang="en-US" b="1" smtClean="0">
                <a:latin typeface="Myriad Pro Light" panose="020B0603030403020204" pitchFamily="34" charset="0"/>
              </a:rPr>
              <a:t>‹#›</a:t>
            </a:fld>
            <a:endParaRPr lang="en-US" b="1" dirty="0"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489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ptos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ptos" panose="020B0004020202020204" pitchFamily="34" charset="0"/>
              </a:defRPr>
            </a:lvl1pPr>
          </a:lstStyle>
          <a:p>
            <a:fld id="{9CCBFCDA-31AB-2045-BFF1-A4EAA4ED94AB}" type="datetimeFigureOut">
              <a:rPr lang="en-US" smtClean="0"/>
              <a:pPr/>
              <a:t>2/27/25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ptos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ptos" panose="020B0004020202020204" pitchFamily="34" charset="0"/>
              </a:defRPr>
            </a:lvl1pPr>
          </a:lstStyle>
          <a:p>
            <a:fld id="{4B046C15-D264-D248-97BB-DD0DFD1AAA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97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633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04FE2-4591-C48F-DCA3-ACF2F508A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AF0E11-17D6-A808-241A-940CF3CAAF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A31184-01CF-0BE4-275D-D16D7E07C1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84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6C15-D264-D248-97BB-DD0DFD1AAAA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380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6C15-D264-D248-97BB-DD0DFD1AAAA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590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147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5AA3B-24B0-0C9E-4F93-C871DBC11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7E61FF-FDB9-9E86-9C12-7EE98EEB49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C3C508-F364-782D-B00E-1E9D443B3F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183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3EE02-2889-3728-C511-332E30705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B55572-82D6-74A6-64FA-C997F9B50E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00C3AC-FF5C-E987-8E16-F2E229BDB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31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89ECF-FB15-B937-C49E-D2E24CE45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CCD34A-925D-2593-A93F-742FE3BAEC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988D90-6115-83A5-919F-EA49D4C50C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298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F9D81-A3BE-F8F0-1B47-9AB21C607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5355EC-8CB1-2B63-BB18-285DE09E7F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47B7DA-1F13-30F2-62B1-98A550A102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574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DC691-EE85-AC4F-8401-030802474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85992C-08EB-ED2A-536A-43B7C52231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34767D-4C40-F8BA-578D-244CB5161E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425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A450D9D-7C27-8F1F-C403-5CA508C8F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57729" y="2816220"/>
            <a:ext cx="8514522" cy="835379"/>
          </a:xfrm>
        </p:spPr>
        <p:txBody>
          <a:bodyPr>
            <a:noAutofit/>
          </a:bodyPr>
          <a:lstStyle>
            <a:lvl1pPr marL="0" indent="0" algn="l">
              <a:buNone/>
              <a:defRPr sz="5400"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206" indent="0" algn="ctr">
              <a:buNone/>
              <a:defRPr/>
            </a:lvl2pPr>
            <a:lvl3pPr marL="914412" indent="0" algn="ctr">
              <a:buNone/>
              <a:defRPr/>
            </a:lvl3pPr>
            <a:lvl4pPr marL="1371617" indent="0" algn="ctr">
              <a:buNone/>
              <a:defRPr/>
            </a:lvl4pPr>
            <a:lvl5pPr marL="1828823" indent="0" algn="ctr">
              <a:buNone/>
              <a:defRPr/>
            </a:lvl5pPr>
          </a:lstStyle>
          <a:p>
            <a:pPr lvl="0"/>
            <a:r>
              <a:rPr lang="en-US" dirty="0"/>
              <a:t>Heading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33A82-4502-D364-FA83-2AD97C45BF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02733" y="3740265"/>
            <a:ext cx="8513585" cy="62018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 marL="457206" indent="0" algn="ctr">
              <a:buNone/>
              <a:defRPr sz="2400">
                <a:solidFill>
                  <a:srgbClr val="251675"/>
                </a:solidFill>
              </a:defRPr>
            </a:lvl2pPr>
            <a:lvl3pPr marL="914412" indent="0" algn="ctr">
              <a:buNone/>
              <a:defRPr sz="2400">
                <a:solidFill>
                  <a:srgbClr val="251675"/>
                </a:solidFill>
              </a:defRPr>
            </a:lvl3pPr>
            <a:lvl4pPr marL="1371617" indent="0" algn="ctr">
              <a:buNone/>
              <a:defRPr sz="2400">
                <a:solidFill>
                  <a:srgbClr val="251675"/>
                </a:solidFill>
              </a:defRPr>
            </a:lvl4pPr>
            <a:lvl5pPr marL="1828823" indent="0" algn="ctr">
              <a:buNone/>
              <a:defRPr sz="2400">
                <a:solidFill>
                  <a:srgbClr val="251675"/>
                </a:solidFill>
              </a:defRPr>
            </a:lvl5pPr>
          </a:lstStyle>
          <a:p>
            <a:pPr lvl="0"/>
            <a:r>
              <a:rPr lang="en-US" dirty="0"/>
              <a:t>Name and title</a:t>
            </a:r>
          </a:p>
        </p:txBody>
      </p:sp>
      <p:pic>
        <p:nvPicPr>
          <p:cNvPr id="8" name="Picture 7" descr="A logo with white text&#10;&#10;Description automatically generated">
            <a:extLst>
              <a:ext uri="{FF2B5EF4-FFF2-40B4-BE49-F238E27FC236}">
                <a16:creationId xmlns:a16="http://schemas.microsoft.com/office/drawing/2014/main" id="{C46BA6DB-EEEF-BA99-E44D-286E5FE548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248" y="-1319648"/>
            <a:ext cx="2081825" cy="1040914"/>
          </a:xfrm>
          <a:prstGeom prst="rect">
            <a:avLst/>
          </a:prstGeom>
        </p:spPr>
      </p:pic>
      <p:pic>
        <p:nvPicPr>
          <p:cNvPr id="5" name="Picture 4" descr="A yellow and black logo&#10;&#10;AI-generated content may be incorrect.">
            <a:extLst>
              <a:ext uri="{FF2B5EF4-FFF2-40B4-BE49-F238E27FC236}">
                <a16:creationId xmlns:a16="http://schemas.microsoft.com/office/drawing/2014/main" id="{11134AAE-119C-A5B8-FF18-778F0E5DAB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7657" y="486775"/>
            <a:ext cx="3063041" cy="82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8609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39328-D534-434C-0110-CEB4B3BF6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207E3C-E09C-1116-3761-DFBB7216E8E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2741" y="1174750"/>
            <a:ext cx="11469961" cy="510540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5148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6A93B3A-4DC5-DC6F-041D-74026C2907FC}"/>
              </a:ext>
            </a:extLst>
          </p:cNvPr>
          <p:cNvCxnSpPr>
            <a:cxnSpLocks/>
          </p:cNvCxnSpPr>
          <p:nvPr userDrawn="1"/>
        </p:nvCxnSpPr>
        <p:spPr>
          <a:xfrm>
            <a:off x="160421" y="2612185"/>
            <a:ext cx="11847095" cy="0"/>
          </a:xfrm>
          <a:prstGeom prst="line">
            <a:avLst/>
          </a:prstGeom>
          <a:ln>
            <a:solidFill>
              <a:srgbClr val="63C8C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4BD4F68-F158-13A8-A280-B695B67C6C7F}"/>
              </a:ext>
            </a:extLst>
          </p:cNvPr>
          <p:cNvCxnSpPr>
            <a:cxnSpLocks/>
          </p:cNvCxnSpPr>
          <p:nvPr userDrawn="1"/>
        </p:nvCxnSpPr>
        <p:spPr>
          <a:xfrm>
            <a:off x="160421" y="3162518"/>
            <a:ext cx="11847095" cy="0"/>
          </a:xfrm>
          <a:prstGeom prst="line">
            <a:avLst/>
          </a:prstGeom>
          <a:ln>
            <a:solidFill>
              <a:srgbClr val="63C8C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8B762FBA-9DE3-E5A4-8F71-1AD840555D14}"/>
              </a:ext>
            </a:extLst>
          </p:cNvPr>
          <p:cNvGrpSpPr/>
          <p:nvPr userDrawn="1"/>
        </p:nvGrpSpPr>
        <p:grpSpPr>
          <a:xfrm>
            <a:off x="8470390" y="1383340"/>
            <a:ext cx="2997628" cy="3028291"/>
            <a:chOff x="1518834" y="1672860"/>
            <a:chExt cx="3642914" cy="368017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4775BC7-78C5-BDF8-428E-31E0A6FA4579}"/>
                </a:ext>
              </a:extLst>
            </p:cNvPr>
            <p:cNvSpPr/>
            <p:nvPr userDrawn="1"/>
          </p:nvSpPr>
          <p:spPr>
            <a:xfrm>
              <a:off x="1588815" y="1780105"/>
              <a:ext cx="3572933" cy="3572933"/>
            </a:xfrm>
            <a:prstGeom prst="ellipse">
              <a:avLst/>
            </a:prstGeom>
            <a:solidFill>
              <a:srgbClr val="C49A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i="0" dirty="0">
                <a:latin typeface="Candara" panose="020E050203030302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120E938-DF33-1528-DAE1-558E1EFA5F20}"/>
                </a:ext>
              </a:extLst>
            </p:cNvPr>
            <p:cNvSpPr/>
            <p:nvPr userDrawn="1"/>
          </p:nvSpPr>
          <p:spPr>
            <a:xfrm>
              <a:off x="1518834" y="1672860"/>
              <a:ext cx="3566715" cy="35949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i="0" dirty="0">
                <a:latin typeface="Candara" panose="020E0502030303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D928D63-B89D-C6A3-7D41-EDE0F2AF500B}"/>
                </a:ext>
              </a:extLst>
            </p:cNvPr>
            <p:cNvSpPr/>
            <p:nvPr userDrawn="1"/>
          </p:nvSpPr>
          <p:spPr>
            <a:xfrm>
              <a:off x="1603024" y="1772356"/>
              <a:ext cx="3420533" cy="3420533"/>
            </a:xfrm>
            <a:prstGeom prst="ellipse">
              <a:avLst/>
            </a:prstGeom>
            <a:solidFill>
              <a:srgbClr val="016B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i="0" dirty="0">
                <a:latin typeface="Candara" panose="020E0502030303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2D3A99-8A8C-C4BD-C997-FE0D316EC906}"/>
              </a:ext>
            </a:extLst>
          </p:cNvPr>
          <p:cNvGrpSpPr/>
          <p:nvPr userDrawn="1"/>
        </p:nvGrpSpPr>
        <p:grpSpPr>
          <a:xfrm>
            <a:off x="4495588" y="1383340"/>
            <a:ext cx="2997628" cy="3028291"/>
            <a:chOff x="1518834" y="1672860"/>
            <a:chExt cx="3642914" cy="368017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53197FE-2C33-1E31-6A2F-C97D2A5776B2}"/>
                </a:ext>
              </a:extLst>
            </p:cNvPr>
            <p:cNvSpPr/>
            <p:nvPr userDrawn="1"/>
          </p:nvSpPr>
          <p:spPr>
            <a:xfrm>
              <a:off x="1588815" y="1780105"/>
              <a:ext cx="3572933" cy="3572933"/>
            </a:xfrm>
            <a:prstGeom prst="ellipse">
              <a:avLst/>
            </a:prstGeom>
            <a:solidFill>
              <a:srgbClr val="C49A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0" i="0">
                  <a:latin typeface="Candara" panose="020E0502030303020204" pitchFamily="34" charset="0"/>
                </a:rPr>
                <a:t>¥</a:t>
              </a:r>
              <a:endParaRPr lang="en-US" sz="2400" b="0" i="0" dirty="0">
                <a:latin typeface="Candara" panose="020E0502030303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5B8A512-C6AA-061B-5B01-7362BE0AFBE8}"/>
                </a:ext>
              </a:extLst>
            </p:cNvPr>
            <p:cNvSpPr/>
            <p:nvPr userDrawn="1"/>
          </p:nvSpPr>
          <p:spPr>
            <a:xfrm>
              <a:off x="1518834" y="1672860"/>
              <a:ext cx="3566715" cy="35949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i="0" dirty="0">
                <a:latin typeface="Candara" panose="020E0502030303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10780A9-8B61-C625-CAD1-F73EF59902F3}"/>
                </a:ext>
              </a:extLst>
            </p:cNvPr>
            <p:cNvSpPr/>
            <p:nvPr userDrawn="1"/>
          </p:nvSpPr>
          <p:spPr>
            <a:xfrm>
              <a:off x="1603024" y="1772356"/>
              <a:ext cx="3420533" cy="3420533"/>
            </a:xfrm>
            <a:prstGeom prst="ellipse">
              <a:avLst/>
            </a:prstGeom>
            <a:solidFill>
              <a:srgbClr val="016B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i="0" dirty="0">
                <a:latin typeface="Candara" panose="020E0502030303020204" pitchFamily="34" charset="0"/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DB309B8A-A5A5-A465-F71D-1576A19EB03D}"/>
              </a:ext>
            </a:extLst>
          </p:cNvPr>
          <p:cNvSpPr/>
          <p:nvPr userDrawn="1"/>
        </p:nvSpPr>
        <p:spPr>
          <a:xfrm>
            <a:off x="730007" y="1471588"/>
            <a:ext cx="2940043" cy="2940043"/>
          </a:xfrm>
          <a:prstGeom prst="ellipse">
            <a:avLst/>
          </a:prstGeom>
          <a:solidFill>
            <a:srgbClr val="C49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Candara" panose="020E0502030303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B04091C-D2DD-9615-BCB7-99860F70A29D}"/>
              </a:ext>
            </a:extLst>
          </p:cNvPr>
          <p:cNvSpPr/>
          <p:nvPr userDrawn="1"/>
        </p:nvSpPr>
        <p:spPr>
          <a:xfrm>
            <a:off x="672422" y="1383340"/>
            <a:ext cx="2934926" cy="29581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Candara" panose="020E0502030303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EC5CAF6-B736-B088-1BA3-0DB4FA6DB398}"/>
              </a:ext>
            </a:extLst>
          </p:cNvPr>
          <p:cNvSpPr/>
          <p:nvPr userDrawn="1"/>
        </p:nvSpPr>
        <p:spPr>
          <a:xfrm>
            <a:off x="732566" y="1471588"/>
            <a:ext cx="2814638" cy="2814638"/>
          </a:xfrm>
          <a:prstGeom prst="ellipse">
            <a:avLst/>
          </a:prstGeom>
          <a:solidFill>
            <a:srgbClr val="016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Candara" panose="020E0502030303020204" pitchFamily="34" charset="0"/>
            </a:endParaRPr>
          </a:p>
        </p:txBody>
      </p:sp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DD41E879-9BED-9322-13A5-D74999D2252A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153279" y="4589962"/>
            <a:ext cx="1734971" cy="19259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 i="0" baseline="0">
                <a:solidFill>
                  <a:srgbClr val="06354C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PART THREE TOPIC</a:t>
            </a:r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A12A2C3D-9CEF-E2AB-066E-1AD260AD745A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126917" y="4581552"/>
            <a:ext cx="1734971" cy="19259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 i="0" baseline="0">
                <a:solidFill>
                  <a:srgbClr val="06354C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PART TWO TOPIC</a:t>
            </a:r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2E718F0A-4A95-984D-4C00-54DA7F9E5B94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303751" y="4601270"/>
            <a:ext cx="1734971" cy="19259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 i="0" baseline="0">
                <a:solidFill>
                  <a:srgbClr val="06354C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PART ONE TOPIC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557685A5-A4F8-11FE-8BCE-21CCD50EE6AA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584649" y="2266488"/>
            <a:ext cx="1230757" cy="126199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DC896C34-E9DD-2494-2691-378D19F13E8A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5407815" y="2266488"/>
            <a:ext cx="1230757" cy="126199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A62D9139-3E6D-5DC1-BB27-9920759DF8C8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9405385" y="2266487"/>
            <a:ext cx="1230757" cy="126199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885708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92F120E9-3843-19BB-4BB7-EAF05C194EAC}"/>
              </a:ext>
            </a:extLst>
          </p:cNvPr>
          <p:cNvGrpSpPr/>
          <p:nvPr userDrawn="1"/>
        </p:nvGrpSpPr>
        <p:grpSpPr>
          <a:xfrm>
            <a:off x="1518834" y="1672860"/>
            <a:ext cx="3642914" cy="3680178"/>
            <a:chOff x="1518834" y="1672860"/>
            <a:chExt cx="3642914" cy="3680178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AF8FCBD-BC02-FD9D-9F2F-2EE99F37A4B5}"/>
                </a:ext>
              </a:extLst>
            </p:cNvPr>
            <p:cNvSpPr/>
            <p:nvPr userDrawn="1"/>
          </p:nvSpPr>
          <p:spPr>
            <a:xfrm>
              <a:off x="1588815" y="1780105"/>
              <a:ext cx="3572933" cy="3572933"/>
            </a:xfrm>
            <a:prstGeom prst="ellipse">
              <a:avLst/>
            </a:prstGeom>
            <a:solidFill>
              <a:srgbClr val="C49A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i="0" dirty="0">
                <a:latin typeface="Candara" panose="020E050203030302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0FB8D7A-B4ED-8079-6DB1-10B1C3A3D788}"/>
                </a:ext>
              </a:extLst>
            </p:cNvPr>
            <p:cNvSpPr/>
            <p:nvPr userDrawn="1"/>
          </p:nvSpPr>
          <p:spPr>
            <a:xfrm>
              <a:off x="1518834" y="1672860"/>
              <a:ext cx="3566715" cy="35949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i="0" dirty="0">
                <a:latin typeface="Candara" panose="020E0502030303020204" pitchFamily="34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3314B11-016A-EE24-3181-DF16997D18C8}"/>
                </a:ext>
              </a:extLst>
            </p:cNvPr>
            <p:cNvSpPr/>
            <p:nvPr userDrawn="1"/>
          </p:nvSpPr>
          <p:spPr>
            <a:xfrm>
              <a:off x="1603024" y="1772356"/>
              <a:ext cx="3420533" cy="3420533"/>
            </a:xfrm>
            <a:prstGeom prst="ellipse">
              <a:avLst/>
            </a:prstGeom>
            <a:solidFill>
              <a:srgbClr val="016B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i="0" dirty="0">
                <a:latin typeface="Candara" panose="020E0502030303020204" pitchFamily="34" charset="0"/>
              </a:endParaRPr>
            </a:p>
          </p:txBody>
        </p:sp>
      </p:grpSp>
      <p:sp>
        <p:nvSpPr>
          <p:cNvPr id="45" name="Text Placeholder 14">
            <a:extLst>
              <a:ext uri="{FF2B5EF4-FFF2-40B4-BE49-F238E27FC236}">
                <a16:creationId xmlns:a16="http://schemas.microsoft.com/office/drawing/2014/main" id="{E24BFFD2-9219-F746-5750-84E357C9EE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31009" y="2597062"/>
            <a:ext cx="5859558" cy="1024124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06354C"/>
                </a:solidFill>
              </a:defRPr>
            </a:lvl1pPr>
            <a:lvl2pPr marL="457189" indent="0">
              <a:buNone/>
              <a:defRPr sz="3200" b="1">
                <a:solidFill>
                  <a:srgbClr val="251675"/>
                </a:solidFill>
              </a:defRPr>
            </a:lvl2pPr>
            <a:lvl3pPr marL="914377" indent="0">
              <a:buNone/>
              <a:defRPr sz="3200" b="1">
                <a:solidFill>
                  <a:srgbClr val="251675"/>
                </a:solidFill>
              </a:defRPr>
            </a:lvl3pPr>
            <a:lvl4pPr marL="1371566" indent="0">
              <a:buNone/>
              <a:defRPr sz="3200" b="1">
                <a:solidFill>
                  <a:srgbClr val="251675"/>
                </a:solidFill>
              </a:defRPr>
            </a:lvl4pPr>
            <a:lvl5pPr marL="1828754" indent="0">
              <a:buNone/>
              <a:defRPr sz="3200" b="1">
                <a:solidFill>
                  <a:srgbClr val="251675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  <a:p>
            <a:pPr lvl="0"/>
            <a:r>
              <a:rPr lang="en-US" dirty="0"/>
              <a:t>here</a:t>
            </a:r>
          </a:p>
        </p:txBody>
      </p:sp>
      <p:sp>
        <p:nvSpPr>
          <p:cNvPr id="46" name="Text Placeholder 16">
            <a:extLst>
              <a:ext uri="{FF2B5EF4-FFF2-40B4-BE49-F238E27FC236}">
                <a16:creationId xmlns:a16="http://schemas.microsoft.com/office/drawing/2014/main" id="{69E2559E-9BC5-CB9E-A587-C6E766CEE0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1010" y="3811723"/>
            <a:ext cx="5533769" cy="1024124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47" name="Text Placeholder 20">
            <a:extLst>
              <a:ext uri="{FF2B5EF4-FFF2-40B4-BE49-F238E27FC236}">
                <a16:creationId xmlns:a16="http://schemas.microsoft.com/office/drawing/2014/main" id="{21B2B68C-B0FF-62A8-980A-EA64038A1D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3024" y="2606738"/>
            <a:ext cx="3420535" cy="164676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66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BDD28E5-4399-470F-735E-FB9255D0BEBE}"/>
              </a:ext>
            </a:extLst>
          </p:cNvPr>
          <p:cNvCxnSpPr>
            <a:cxnSpLocks/>
          </p:cNvCxnSpPr>
          <p:nvPr userDrawn="1"/>
        </p:nvCxnSpPr>
        <p:spPr>
          <a:xfrm>
            <a:off x="6121667" y="3720041"/>
            <a:ext cx="554311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625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118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4B248046-5DDB-9550-87EE-33D6186F4E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38" y="6532769"/>
            <a:ext cx="1068305" cy="2913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8B8B3CF-7B53-727F-3F0B-1F91BE148BD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291749"/>
            <a:ext cx="12192000" cy="599704"/>
          </a:xfrm>
          <a:prstGeom prst="rect">
            <a:avLst/>
          </a:prstGeom>
          <a:solidFill>
            <a:srgbClr val="016B7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0" i="0" dirty="0">
              <a:solidFill>
                <a:schemeClr val="lt1"/>
              </a:solidFill>
              <a:latin typeface="Aptos" panose="020B0004020202020204" pitchFamily="34" charset="0"/>
              <a:ea typeface="+mn-ea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F1C87C5E-E751-A624-8D8F-45F6226E0B5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372321" y="6452141"/>
            <a:ext cx="78156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r>
              <a:rPr lang="en-US" altLang="en-US" sz="1200" b="0" i="0" baseline="0" dirty="0">
                <a:solidFill>
                  <a:schemeClr val="bg1"/>
                </a:solidFill>
                <a:latin typeface="Aptos" panose="020B0004020202020204" pitchFamily="34" charset="0"/>
              </a:rPr>
              <a:t>Australia’s largest direct seller of telecommunications and essential services</a:t>
            </a:r>
          </a:p>
        </p:txBody>
      </p:sp>
      <p:pic>
        <p:nvPicPr>
          <p:cNvPr id="6" name="Picture 5" descr="A yellow and black logo&#10;&#10;AI-generated content may be incorrect.">
            <a:extLst>
              <a:ext uri="{FF2B5EF4-FFF2-40B4-BE49-F238E27FC236}">
                <a16:creationId xmlns:a16="http://schemas.microsoft.com/office/drawing/2014/main" id="{A1EF8177-59C7-87AD-9543-DD99996A1C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66" y="6422443"/>
            <a:ext cx="1073577" cy="29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0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Blue AC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logo with black background&#10;&#10;Description automatically generated">
            <a:extLst>
              <a:ext uri="{FF2B5EF4-FFF2-40B4-BE49-F238E27FC236}">
                <a16:creationId xmlns:a16="http://schemas.microsoft.com/office/drawing/2014/main" id="{A2998796-70A8-9DFB-CA97-C2F62AA6A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4133" y="6347911"/>
            <a:ext cx="1481161" cy="40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63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copy">
    <p:bg>
      <p:bgPr>
        <a:gradFill flip="none" rotWithShape="1">
          <a:gsLst>
            <a:gs pos="0">
              <a:srgbClr val="123868"/>
            </a:gs>
            <a:gs pos="100000">
              <a:srgbClr val="091B32"/>
            </a:gs>
          </a:gsLst>
          <a:lin ang="528029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CN_Logo_White.png" descr="ACN_Logo_Whit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6258" y="6269679"/>
            <a:ext cx="748544" cy="194623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45599" y="6289041"/>
            <a:ext cx="136803" cy="134619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600" b="0" i="0">
                <a:latin typeface="Aptos" panose="020B0004020202020204" pitchFamily="34" charset="0"/>
              </a:defRPr>
            </a:lvl1pPr>
          </a:lstStyle>
          <a:p>
            <a:fld id="{86CB4B4D-7CA3-9044-876B-883B54F8677D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24A44352-5D1A-4A0F-BE77-CBFB205898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9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4105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F912785-208C-A841-9D10-3A4CAB6A84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41421"/>
            <a:ext cx="12192000" cy="599704"/>
          </a:xfrm>
          <a:prstGeom prst="rect">
            <a:avLst/>
          </a:prstGeom>
          <a:solidFill>
            <a:srgbClr val="016B7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0" i="0" dirty="0">
              <a:solidFill>
                <a:schemeClr val="lt1"/>
              </a:solidFill>
              <a:latin typeface="Aptos" panose="020B0004020202020204" pitchFamily="34" charset="0"/>
              <a:ea typeface="+mn-ea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E2E9B526-3A28-2049-9FB0-46FDF9F61C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372321" y="6498890"/>
            <a:ext cx="78156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r>
              <a:rPr lang="en-US" altLang="en-US" sz="1200" b="0" i="0" baseline="0" dirty="0">
                <a:solidFill>
                  <a:schemeClr val="bg1"/>
                </a:solidFill>
                <a:latin typeface="Aptos" panose="020B0004020202020204" pitchFamily="34" charset="0"/>
              </a:rPr>
              <a:t>Australia’s largest direct seller of telecommunications and essential services</a:t>
            </a:r>
          </a:p>
        </p:txBody>
      </p:sp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C2973D6B-3564-735B-44B6-C195C3E6BD5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69454" y="118835"/>
            <a:ext cx="11853092" cy="962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A39732-BD77-24C3-8242-31B6160BDA6B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7901" y="1253330"/>
            <a:ext cx="11554800" cy="4978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77249FE-22C3-47E0-C27B-A51ED52AEA45}"/>
              </a:ext>
            </a:extLst>
          </p:cNvPr>
          <p:cNvCxnSpPr/>
          <p:nvPr userDrawn="1"/>
        </p:nvCxnSpPr>
        <p:spPr>
          <a:xfrm flipH="1">
            <a:off x="169454" y="1080860"/>
            <a:ext cx="11853092" cy="0"/>
          </a:xfrm>
          <a:prstGeom prst="line">
            <a:avLst/>
          </a:prstGeom>
          <a:ln>
            <a:solidFill>
              <a:srgbClr val="016B7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A yellow and black logo&#10;&#10;AI-generated content may be incorrect.">
            <a:extLst>
              <a:ext uri="{FF2B5EF4-FFF2-40B4-BE49-F238E27FC236}">
                <a16:creationId xmlns:a16="http://schemas.microsoft.com/office/drawing/2014/main" id="{C22893DC-D55C-6CD8-4D46-65E6308908A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66" y="6489678"/>
            <a:ext cx="1073577" cy="29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6" r:id="rId2"/>
    <p:sldLayoutId id="2147483778" r:id="rId3"/>
    <p:sldLayoutId id="2147483779" r:id="rId4"/>
    <p:sldLayoutId id="2147483780" r:id="rId5"/>
    <p:sldLayoutId id="2147483781" r:id="rId6"/>
    <p:sldLayoutId id="2147483786" r:id="rId7"/>
    <p:sldLayoutId id="2147483782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6354C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49A6C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49A6C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49A6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49A6C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49A6C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6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64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emf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emf"/><Relationship Id="rId17" Type="http://schemas.openxmlformats.org/officeDocument/2006/relationships/image" Target="../media/image32.png"/><Relationship Id="rId25" Type="http://schemas.openxmlformats.org/officeDocument/2006/relationships/image" Target="../media/image40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1.emf"/><Relationship Id="rId20" Type="http://schemas.openxmlformats.org/officeDocument/2006/relationships/image" Target="../media/image35.png"/><Relationship Id="rId29" Type="http://schemas.openxmlformats.org/officeDocument/2006/relationships/image" Target="../media/image4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emf"/><Relationship Id="rId15" Type="http://schemas.openxmlformats.org/officeDocument/2006/relationships/image" Target="../media/image30.png"/><Relationship Id="rId23" Type="http://schemas.openxmlformats.org/officeDocument/2006/relationships/image" Target="../media/image38.svg"/><Relationship Id="rId28" Type="http://schemas.openxmlformats.org/officeDocument/2006/relationships/image" Target="../media/image43.png"/><Relationship Id="rId10" Type="http://schemas.openxmlformats.org/officeDocument/2006/relationships/image" Target="../media/image25.emf"/><Relationship Id="rId19" Type="http://schemas.openxmlformats.org/officeDocument/2006/relationships/image" Target="../media/image34.png"/><Relationship Id="rId4" Type="http://schemas.openxmlformats.org/officeDocument/2006/relationships/image" Target="../media/image19.emf"/><Relationship Id="rId9" Type="http://schemas.openxmlformats.org/officeDocument/2006/relationships/image" Target="../media/image24.emf"/><Relationship Id="rId14" Type="http://schemas.openxmlformats.org/officeDocument/2006/relationships/image" Target="../media/image29.emf"/><Relationship Id="rId22" Type="http://schemas.openxmlformats.org/officeDocument/2006/relationships/image" Target="../media/image37.png"/><Relationship Id="rId27" Type="http://schemas.openxmlformats.org/officeDocument/2006/relationships/image" Target="../media/image4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10" Type="http://schemas.openxmlformats.org/officeDocument/2006/relationships/image" Target="../media/image53.svg"/><Relationship Id="rId4" Type="http://schemas.openxmlformats.org/officeDocument/2006/relationships/image" Target="../media/image47.svg"/><Relationship Id="rId9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10" Type="http://schemas.openxmlformats.org/officeDocument/2006/relationships/image" Target="../media/image61.svg"/><Relationship Id="rId4" Type="http://schemas.openxmlformats.org/officeDocument/2006/relationships/image" Target="../media/image55.svg"/><Relationship Id="rId9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6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6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FD90DD-E225-CD55-2117-35F2F065F9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57729" y="2430630"/>
            <a:ext cx="8514522" cy="835379"/>
          </a:xfrm>
        </p:spPr>
        <p:txBody>
          <a:bodyPr/>
          <a:lstStyle/>
          <a:p>
            <a:r>
              <a:rPr lang="en-AU" dirty="0"/>
              <a:t>Opportunity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5DA61-BCF6-0796-7F50-DF0E4AC1E5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13750" y="3354675"/>
            <a:ext cx="8513585" cy="620184"/>
          </a:xfrm>
        </p:spPr>
        <p:txBody>
          <a:bodyPr/>
          <a:lstStyle/>
          <a:p>
            <a:r>
              <a:rPr lang="en-AU" dirty="0">
                <a:latin typeface="Aptos Light" panose="020B0004020202020204" pitchFamily="34" charset="0"/>
              </a:rPr>
              <a:t>Effective March 2025</a:t>
            </a:r>
          </a:p>
        </p:txBody>
      </p:sp>
    </p:spTree>
    <p:extLst>
      <p:ext uri="{BB962C8B-B14F-4D97-AF65-F5344CB8AC3E}">
        <p14:creationId xmlns:p14="http://schemas.microsoft.com/office/powerpoint/2010/main" val="195619140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12BED-DC33-26F6-F513-3F0741779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FEA2BB-FC4F-0B83-3E18-947DE8EF4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/>
              <a:t>Team Customer Acquisition Bonuses </a:t>
            </a:r>
            <a:r>
              <a:rPr lang="en-AU" sz="3200" b="0" dirty="0"/>
              <a:t>(CABs)</a:t>
            </a:r>
          </a:p>
        </p:txBody>
      </p:sp>
      <p:sp>
        <p:nvSpPr>
          <p:cNvPr id="4" name="Circle">
            <a:extLst>
              <a:ext uri="{FF2B5EF4-FFF2-40B4-BE49-F238E27FC236}">
                <a16:creationId xmlns:a16="http://schemas.microsoft.com/office/drawing/2014/main" id="{8EBE9F27-87CF-E123-197A-85188FBC16DB}"/>
              </a:ext>
            </a:extLst>
          </p:cNvPr>
          <p:cNvSpPr/>
          <p:nvPr/>
        </p:nvSpPr>
        <p:spPr>
          <a:xfrm>
            <a:off x="279400" y="279400"/>
            <a:ext cx="426790" cy="426790"/>
          </a:xfrm>
          <a:prstGeom prst="ellipse">
            <a:avLst/>
          </a:prstGeom>
          <a:solidFill>
            <a:srgbClr val="016B76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 kern="0">
              <a:solidFill>
                <a:srgbClr val="FFFFFF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6">
            <a:extLst>
              <a:ext uri="{FF2B5EF4-FFF2-40B4-BE49-F238E27FC236}">
                <a16:creationId xmlns:a16="http://schemas.microsoft.com/office/drawing/2014/main" id="{ECDAC2CE-5D17-39CE-59A8-E3898102F997}"/>
              </a:ext>
            </a:extLst>
          </p:cNvPr>
          <p:cNvSpPr txBox="1"/>
          <p:nvPr/>
        </p:nvSpPr>
        <p:spPr>
          <a:xfrm>
            <a:off x="388600" y="302840"/>
            <a:ext cx="208391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 algn="ctr" defTabSz="410766" hangingPunct="0"/>
            <a:r>
              <a:rPr lang="en-AU" sz="2000" b="1" kern="0" dirty="0">
                <a:ea typeface="Helvetica Neue"/>
                <a:cs typeface="Helvetica Neue"/>
                <a:sym typeface="Helvetica Neue"/>
              </a:rPr>
              <a:t>7</a:t>
            </a:r>
            <a:endParaRPr sz="2000" b="1" kern="0" dirty="0"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DA2496-F57B-C199-6B69-CAC5B94A670F}"/>
              </a:ext>
            </a:extLst>
          </p:cNvPr>
          <p:cNvSpPr/>
          <p:nvPr/>
        </p:nvSpPr>
        <p:spPr>
          <a:xfrm>
            <a:off x="706190" y="2059154"/>
            <a:ext cx="4869420" cy="1960098"/>
          </a:xfrm>
          <a:prstGeom prst="rect">
            <a:avLst/>
          </a:prstGeom>
          <a:solidFill>
            <a:srgbClr val="016B76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solidFill>
                  <a:schemeClr val="bg1"/>
                </a:solidFill>
              </a:rPr>
              <a:t>$50 - $350</a:t>
            </a:r>
          </a:p>
        </p:txBody>
      </p:sp>
      <p:sp>
        <p:nvSpPr>
          <p:cNvPr id="29" name="Refer to the ACN Compensation Plan for Complete Details">
            <a:extLst>
              <a:ext uri="{FF2B5EF4-FFF2-40B4-BE49-F238E27FC236}">
                <a16:creationId xmlns:a16="http://schemas.microsoft.com/office/drawing/2014/main" id="{33F658C3-568E-0E28-5DB1-ABD39815A432}"/>
              </a:ext>
            </a:extLst>
          </p:cNvPr>
          <p:cNvSpPr txBox="1"/>
          <p:nvPr/>
        </p:nvSpPr>
        <p:spPr>
          <a:xfrm>
            <a:off x="656196" y="6050998"/>
            <a:ext cx="5177700" cy="256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 defTabSz="457200">
              <a:defRPr b="0" i="1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228603" hangingPunct="0"/>
            <a:r>
              <a:rPr sz="1200" kern="0" dirty="0">
                <a:latin typeface="+mn-lt"/>
              </a:rPr>
              <a:t>Refer to the </a:t>
            </a:r>
            <a:r>
              <a:rPr lang="en-AU" sz="1200" kern="0" dirty="0">
                <a:latin typeface="+mn-lt"/>
              </a:rPr>
              <a:t>Compensation Plan for point requirements and</a:t>
            </a:r>
            <a:r>
              <a:rPr sz="1200" kern="0" dirty="0">
                <a:latin typeface="+mn-lt"/>
              </a:rPr>
              <a:t> </a:t>
            </a:r>
            <a:r>
              <a:rPr lang="en-AU" sz="1200" kern="0" dirty="0">
                <a:latin typeface="+mn-lt"/>
              </a:rPr>
              <a:t>c</a:t>
            </a:r>
            <a:r>
              <a:rPr sz="1200" kern="0" dirty="0">
                <a:latin typeface="+mn-lt"/>
              </a:rPr>
              <a:t>omplete </a:t>
            </a:r>
            <a:r>
              <a:rPr lang="en-AU" sz="1200" kern="0" dirty="0">
                <a:latin typeface="+mn-lt"/>
              </a:rPr>
              <a:t>d</a:t>
            </a:r>
            <a:r>
              <a:rPr sz="1200" kern="0" dirty="0">
                <a:latin typeface="+mn-lt"/>
              </a:rPr>
              <a:t>etails</a:t>
            </a:r>
            <a:r>
              <a:rPr lang="en-AU" sz="1200" kern="0" dirty="0">
                <a:latin typeface="+mn-lt"/>
              </a:rPr>
              <a:t>.</a:t>
            </a:r>
            <a:endParaRPr sz="1200" kern="0" dirty="0">
              <a:latin typeface="+mn-lt"/>
            </a:endParaRPr>
          </a:p>
        </p:txBody>
      </p:sp>
      <p:pic>
        <p:nvPicPr>
          <p:cNvPr id="8" name="Graphic 7" descr="Users outline">
            <a:extLst>
              <a:ext uri="{FF2B5EF4-FFF2-40B4-BE49-F238E27FC236}">
                <a16:creationId xmlns:a16="http://schemas.microsoft.com/office/drawing/2014/main" id="{3A0F1FFC-67E0-8239-8F1E-FC4A1DC7A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35504" y="3994869"/>
            <a:ext cx="1960098" cy="196009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DF2C8EA-21FF-1F51-8E10-5B921BBD19F1}"/>
              </a:ext>
            </a:extLst>
          </p:cNvPr>
          <p:cNvGrpSpPr/>
          <p:nvPr/>
        </p:nvGrpSpPr>
        <p:grpSpPr>
          <a:xfrm>
            <a:off x="682366" y="4105608"/>
            <a:ext cx="1338773" cy="1338999"/>
            <a:chOff x="6616392" y="2644624"/>
            <a:chExt cx="1960098" cy="1960429"/>
          </a:xfrm>
        </p:grpSpPr>
        <p:pic>
          <p:nvPicPr>
            <p:cNvPr id="5" name="Graphic 4" descr="User outline">
              <a:extLst>
                <a:ext uri="{FF2B5EF4-FFF2-40B4-BE49-F238E27FC236}">
                  <a16:creationId xmlns:a16="http://schemas.microsoft.com/office/drawing/2014/main" id="{D392C5BA-D527-746C-F433-6A8B9FCDB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616392" y="2644624"/>
              <a:ext cx="1960098" cy="196009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ECEEE1A-59D5-3B14-3563-EB89C940EC32}"/>
                </a:ext>
              </a:extLst>
            </p:cNvPr>
            <p:cNvSpPr txBox="1"/>
            <p:nvPr/>
          </p:nvSpPr>
          <p:spPr>
            <a:xfrm>
              <a:off x="6957924" y="4019252"/>
              <a:ext cx="1277034" cy="585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AU" sz="2000" b="1" dirty="0">
                  <a:solidFill>
                    <a:srgbClr val="016B76"/>
                  </a:solidFill>
                </a:rPr>
                <a:t>YOU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1BC51D2-6FCD-62E7-0F4B-70DBED4D5FC1}"/>
              </a:ext>
            </a:extLst>
          </p:cNvPr>
          <p:cNvSpPr txBox="1"/>
          <p:nvPr/>
        </p:nvSpPr>
        <p:spPr>
          <a:xfrm>
            <a:off x="388603" y="1301858"/>
            <a:ext cx="5610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AU" sz="3600" dirty="0">
                <a:solidFill>
                  <a:srgbClr val="016B76"/>
                </a:solidFill>
              </a:rPr>
              <a:t>Your </a:t>
            </a:r>
            <a:r>
              <a:rPr lang="en-AU" sz="3600" b="1" dirty="0">
                <a:solidFill>
                  <a:srgbClr val="016B76"/>
                </a:solidFill>
              </a:rPr>
              <a:t>TEAM’s </a:t>
            </a:r>
            <a:r>
              <a:rPr lang="en-AU" sz="3600" dirty="0">
                <a:solidFill>
                  <a:srgbClr val="016B76"/>
                </a:solidFill>
              </a:rPr>
              <a:t>Customers</a:t>
            </a:r>
          </a:p>
        </p:txBody>
      </p:sp>
      <p:pic>
        <p:nvPicPr>
          <p:cNvPr id="11" name="Graphic 10" descr="Users outline">
            <a:extLst>
              <a:ext uri="{FF2B5EF4-FFF2-40B4-BE49-F238E27FC236}">
                <a16:creationId xmlns:a16="http://schemas.microsoft.com/office/drawing/2014/main" id="{89383B01-32FF-041B-DFFA-BD8714D33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9967" y="3994869"/>
            <a:ext cx="1960098" cy="19600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ED862D-F2AE-C6A8-D3C2-BF086208D17B}"/>
              </a:ext>
            </a:extLst>
          </p:cNvPr>
          <p:cNvSpPr txBox="1"/>
          <p:nvPr/>
        </p:nvSpPr>
        <p:spPr>
          <a:xfrm>
            <a:off x="6553410" y="2059154"/>
            <a:ext cx="42186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A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Opportunity to </a:t>
            </a:r>
            <a:r>
              <a:rPr lang="en-AU" sz="3200" b="1" dirty="0">
                <a:solidFill>
                  <a:srgbClr val="016B76"/>
                </a:solidFill>
              </a:rPr>
              <a:t>earn bonuses</a:t>
            </a:r>
            <a:r>
              <a:rPr lang="en-A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that are paid weekly when you and </a:t>
            </a:r>
            <a:r>
              <a:rPr lang="en-AU" sz="3200" b="1" dirty="0">
                <a:solidFill>
                  <a:srgbClr val="016B76"/>
                </a:solidFill>
              </a:rPr>
              <a:t>your TEAM </a:t>
            </a:r>
            <a:r>
              <a:rPr lang="en-A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acquires customers.*</a:t>
            </a:r>
          </a:p>
        </p:txBody>
      </p:sp>
    </p:spTree>
    <p:extLst>
      <p:ext uri="{BB962C8B-B14F-4D97-AF65-F5344CB8AC3E}">
        <p14:creationId xmlns:p14="http://schemas.microsoft.com/office/powerpoint/2010/main" val="475499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78839-AA63-1404-C7AD-0157A1BBA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CBCC30-AE4B-6F65-13DE-F6142567B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Team Residual Income</a:t>
            </a:r>
          </a:p>
        </p:txBody>
      </p:sp>
      <p:sp>
        <p:nvSpPr>
          <p:cNvPr id="4" name="Circle">
            <a:extLst>
              <a:ext uri="{FF2B5EF4-FFF2-40B4-BE49-F238E27FC236}">
                <a16:creationId xmlns:a16="http://schemas.microsoft.com/office/drawing/2014/main" id="{CCE4B429-F4B7-1F57-156E-5403C700C099}"/>
              </a:ext>
            </a:extLst>
          </p:cNvPr>
          <p:cNvSpPr/>
          <p:nvPr/>
        </p:nvSpPr>
        <p:spPr>
          <a:xfrm>
            <a:off x="279400" y="279400"/>
            <a:ext cx="426790" cy="426790"/>
          </a:xfrm>
          <a:prstGeom prst="ellipse">
            <a:avLst/>
          </a:prstGeom>
          <a:solidFill>
            <a:srgbClr val="016B76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 kern="0">
              <a:solidFill>
                <a:srgbClr val="FFFFFF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6">
            <a:extLst>
              <a:ext uri="{FF2B5EF4-FFF2-40B4-BE49-F238E27FC236}">
                <a16:creationId xmlns:a16="http://schemas.microsoft.com/office/drawing/2014/main" id="{8DFA53D1-6517-DD8A-F2A9-C0B69D79E51A}"/>
              </a:ext>
            </a:extLst>
          </p:cNvPr>
          <p:cNvSpPr txBox="1"/>
          <p:nvPr/>
        </p:nvSpPr>
        <p:spPr>
          <a:xfrm>
            <a:off x="388600" y="302840"/>
            <a:ext cx="208391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 algn="ctr" defTabSz="410766" hangingPunct="0"/>
            <a:r>
              <a:rPr lang="en-AU" sz="2000" b="1" kern="0" dirty="0">
                <a:ea typeface="Helvetica Neue"/>
                <a:cs typeface="Helvetica Neue"/>
                <a:sym typeface="Helvetica Neue"/>
              </a:rPr>
              <a:t>8</a:t>
            </a:r>
            <a:endParaRPr sz="2000" b="1" kern="0" dirty="0"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254C75-B1AD-456C-739B-7F5120E69FB9}"/>
              </a:ext>
            </a:extLst>
          </p:cNvPr>
          <p:cNvSpPr/>
          <p:nvPr/>
        </p:nvSpPr>
        <p:spPr>
          <a:xfrm>
            <a:off x="3661290" y="2155185"/>
            <a:ext cx="4869420" cy="1960098"/>
          </a:xfrm>
          <a:prstGeom prst="rect">
            <a:avLst/>
          </a:prstGeom>
          <a:solidFill>
            <a:srgbClr val="016B76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solidFill>
                  <a:schemeClr val="bg1"/>
                </a:solidFill>
              </a:rPr>
              <a:t>Up to 3%</a:t>
            </a:r>
          </a:p>
          <a:p>
            <a:pPr algn="ctr"/>
            <a:r>
              <a:rPr lang="en-AU" sz="2800" dirty="0">
                <a:solidFill>
                  <a:schemeClr val="bg1"/>
                </a:solidFill>
              </a:rPr>
              <a:t>Monthly Commissionable Revenue*</a:t>
            </a:r>
          </a:p>
        </p:txBody>
      </p:sp>
      <p:sp>
        <p:nvSpPr>
          <p:cNvPr id="29" name="Refer to the ACN Compensation Plan for Complete Details">
            <a:extLst>
              <a:ext uri="{FF2B5EF4-FFF2-40B4-BE49-F238E27FC236}">
                <a16:creationId xmlns:a16="http://schemas.microsoft.com/office/drawing/2014/main" id="{16B23E3F-C98B-2975-F449-5CFA76590746}"/>
              </a:ext>
            </a:extLst>
          </p:cNvPr>
          <p:cNvSpPr txBox="1"/>
          <p:nvPr/>
        </p:nvSpPr>
        <p:spPr>
          <a:xfrm>
            <a:off x="656196" y="6050998"/>
            <a:ext cx="5177700" cy="256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 defTabSz="457200">
              <a:defRPr b="0" i="1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228603" hangingPunct="0"/>
            <a:r>
              <a:rPr sz="1200" kern="0" dirty="0">
                <a:latin typeface="+mn-lt"/>
              </a:rPr>
              <a:t>Refer to the </a:t>
            </a:r>
            <a:r>
              <a:rPr lang="en-AU" sz="1200" kern="0" dirty="0">
                <a:latin typeface="+mn-lt"/>
              </a:rPr>
              <a:t>Compensation Plan for point requirements and</a:t>
            </a:r>
            <a:r>
              <a:rPr sz="1200" kern="0" dirty="0">
                <a:latin typeface="+mn-lt"/>
              </a:rPr>
              <a:t> </a:t>
            </a:r>
            <a:r>
              <a:rPr lang="en-AU" sz="1200" kern="0" dirty="0">
                <a:latin typeface="+mn-lt"/>
              </a:rPr>
              <a:t>c</a:t>
            </a:r>
            <a:r>
              <a:rPr sz="1200" kern="0" dirty="0">
                <a:latin typeface="+mn-lt"/>
              </a:rPr>
              <a:t>omplete </a:t>
            </a:r>
            <a:r>
              <a:rPr lang="en-AU" sz="1200" kern="0" dirty="0">
                <a:latin typeface="+mn-lt"/>
              </a:rPr>
              <a:t>d</a:t>
            </a:r>
            <a:r>
              <a:rPr sz="1200" kern="0" dirty="0">
                <a:latin typeface="+mn-lt"/>
              </a:rPr>
              <a:t>etails</a:t>
            </a:r>
            <a:r>
              <a:rPr lang="en-AU" sz="1200" kern="0" dirty="0">
                <a:latin typeface="+mn-lt"/>
              </a:rPr>
              <a:t>.</a:t>
            </a:r>
            <a:endParaRPr sz="1200" kern="0" dirty="0">
              <a:latin typeface="+mn-lt"/>
            </a:endParaRPr>
          </a:p>
        </p:txBody>
      </p:sp>
      <p:pic>
        <p:nvPicPr>
          <p:cNvPr id="8" name="Graphic 7" descr="Users outline">
            <a:extLst>
              <a:ext uri="{FF2B5EF4-FFF2-40B4-BE49-F238E27FC236}">
                <a16:creationId xmlns:a16="http://schemas.microsoft.com/office/drawing/2014/main" id="{8B7876F6-BAAD-C576-B883-F17F015C3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0604" y="4090900"/>
            <a:ext cx="1960098" cy="196009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77D135E-F774-FFBD-158F-E518C8C764A8}"/>
              </a:ext>
            </a:extLst>
          </p:cNvPr>
          <p:cNvGrpSpPr/>
          <p:nvPr/>
        </p:nvGrpSpPr>
        <p:grpSpPr>
          <a:xfrm>
            <a:off x="3637466" y="4201639"/>
            <a:ext cx="1338773" cy="1338999"/>
            <a:chOff x="6616392" y="2644624"/>
            <a:chExt cx="1960098" cy="1960429"/>
          </a:xfrm>
        </p:grpSpPr>
        <p:pic>
          <p:nvPicPr>
            <p:cNvPr id="5" name="Graphic 4" descr="User outline">
              <a:extLst>
                <a:ext uri="{FF2B5EF4-FFF2-40B4-BE49-F238E27FC236}">
                  <a16:creationId xmlns:a16="http://schemas.microsoft.com/office/drawing/2014/main" id="{5B816303-E377-DBD6-1D66-7F30B7387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616392" y="2644624"/>
              <a:ext cx="1960098" cy="196009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0A478A3-9B7F-35B3-58B3-54FFB7E58DF9}"/>
                </a:ext>
              </a:extLst>
            </p:cNvPr>
            <p:cNvSpPr txBox="1"/>
            <p:nvPr/>
          </p:nvSpPr>
          <p:spPr>
            <a:xfrm>
              <a:off x="6957924" y="4019252"/>
              <a:ext cx="1277034" cy="585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AU" sz="2000" b="1" dirty="0">
                  <a:solidFill>
                    <a:srgbClr val="016B76"/>
                  </a:solidFill>
                </a:rPr>
                <a:t>YOU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328A620-2872-9BFB-88B2-ADA49CED181A}"/>
              </a:ext>
            </a:extLst>
          </p:cNvPr>
          <p:cNvSpPr txBox="1"/>
          <p:nvPr/>
        </p:nvSpPr>
        <p:spPr>
          <a:xfrm>
            <a:off x="3343703" y="1397889"/>
            <a:ext cx="5610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AU" sz="3600" dirty="0">
                <a:solidFill>
                  <a:srgbClr val="016B76"/>
                </a:solidFill>
              </a:rPr>
              <a:t>Your </a:t>
            </a:r>
            <a:r>
              <a:rPr lang="en-AU" sz="3600" b="1" dirty="0">
                <a:solidFill>
                  <a:srgbClr val="016B76"/>
                </a:solidFill>
              </a:rPr>
              <a:t>TEAM’s </a:t>
            </a:r>
            <a:r>
              <a:rPr lang="en-AU" sz="3600" dirty="0">
                <a:solidFill>
                  <a:srgbClr val="016B76"/>
                </a:solidFill>
              </a:rPr>
              <a:t>Customers</a:t>
            </a:r>
          </a:p>
        </p:txBody>
      </p:sp>
      <p:pic>
        <p:nvPicPr>
          <p:cNvPr id="11" name="Graphic 10" descr="Users outline">
            <a:extLst>
              <a:ext uri="{FF2B5EF4-FFF2-40B4-BE49-F238E27FC236}">
                <a16:creationId xmlns:a16="http://schemas.microsoft.com/office/drawing/2014/main" id="{25597685-9DC0-EDDF-CC64-191928FDF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65067" y="4090900"/>
            <a:ext cx="1960098" cy="196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14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687D0-2CF6-81BD-92F8-D4DA202CB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3F6BA3-E85D-97E0-14A1-5EB553D5D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IBO Earned Positions</a:t>
            </a:r>
          </a:p>
        </p:txBody>
      </p:sp>
      <p:sp>
        <p:nvSpPr>
          <p:cNvPr id="4" name="Circle">
            <a:extLst>
              <a:ext uri="{FF2B5EF4-FFF2-40B4-BE49-F238E27FC236}">
                <a16:creationId xmlns:a16="http://schemas.microsoft.com/office/drawing/2014/main" id="{703B221A-99B1-885B-50E1-81EE1394247A}"/>
              </a:ext>
            </a:extLst>
          </p:cNvPr>
          <p:cNvSpPr/>
          <p:nvPr/>
        </p:nvSpPr>
        <p:spPr>
          <a:xfrm>
            <a:off x="279400" y="279400"/>
            <a:ext cx="426790" cy="426790"/>
          </a:xfrm>
          <a:prstGeom prst="ellipse">
            <a:avLst/>
          </a:prstGeom>
          <a:solidFill>
            <a:srgbClr val="016B76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 kern="0">
              <a:solidFill>
                <a:srgbClr val="FFFFFF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6">
            <a:extLst>
              <a:ext uri="{FF2B5EF4-FFF2-40B4-BE49-F238E27FC236}">
                <a16:creationId xmlns:a16="http://schemas.microsoft.com/office/drawing/2014/main" id="{2E4C827C-03C5-28DC-3E03-BC9532C80BC7}"/>
              </a:ext>
            </a:extLst>
          </p:cNvPr>
          <p:cNvSpPr txBox="1"/>
          <p:nvPr/>
        </p:nvSpPr>
        <p:spPr>
          <a:xfrm>
            <a:off x="388600" y="302840"/>
            <a:ext cx="208391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 algn="ctr" defTabSz="410766" hangingPunct="0"/>
            <a:r>
              <a:rPr lang="en-AU" sz="2000" b="1" kern="0" dirty="0">
                <a:ea typeface="Helvetica Neue"/>
                <a:cs typeface="Helvetica Neue"/>
                <a:sym typeface="Helvetica Neue"/>
              </a:rPr>
              <a:t>9</a:t>
            </a:r>
            <a:endParaRPr sz="2000" b="1" kern="0" dirty="0"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" name="Refer to the ACN Compensation Plan for Complete Details">
            <a:extLst>
              <a:ext uri="{FF2B5EF4-FFF2-40B4-BE49-F238E27FC236}">
                <a16:creationId xmlns:a16="http://schemas.microsoft.com/office/drawing/2014/main" id="{860F5FA8-C95B-2514-86FE-9F8673C4D455}"/>
              </a:ext>
            </a:extLst>
          </p:cNvPr>
          <p:cNvSpPr txBox="1"/>
          <p:nvPr/>
        </p:nvSpPr>
        <p:spPr>
          <a:xfrm>
            <a:off x="656196" y="6050998"/>
            <a:ext cx="5177700" cy="256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 defTabSz="457200">
              <a:defRPr b="0" i="1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228603" hangingPunct="0"/>
            <a:r>
              <a:rPr sz="1200" kern="0" dirty="0">
                <a:latin typeface="+mn-lt"/>
              </a:rPr>
              <a:t>Refer to the </a:t>
            </a:r>
            <a:r>
              <a:rPr lang="en-AU" sz="1200" kern="0" dirty="0">
                <a:latin typeface="+mn-lt"/>
              </a:rPr>
              <a:t>Compensation Plan for point requirements and</a:t>
            </a:r>
            <a:r>
              <a:rPr sz="1200" kern="0" dirty="0">
                <a:latin typeface="+mn-lt"/>
              </a:rPr>
              <a:t> </a:t>
            </a:r>
            <a:r>
              <a:rPr lang="en-AU" sz="1200" kern="0" dirty="0">
                <a:latin typeface="+mn-lt"/>
              </a:rPr>
              <a:t>c</a:t>
            </a:r>
            <a:r>
              <a:rPr sz="1200" kern="0" dirty="0">
                <a:latin typeface="+mn-lt"/>
              </a:rPr>
              <a:t>omplete </a:t>
            </a:r>
            <a:r>
              <a:rPr lang="en-AU" sz="1200" kern="0" dirty="0">
                <a:latin typeface="+mn-lt"/>
              </a:rPr>
              <a:t>d</a:t>
            </a:r>
            <a:r>
              <a:rPr sz="1200" kern="0" dirty="0">
                <a:latin typeface="+mn-lt"/>
              </a:rPr>
              <a:t>etails</a:t>
            </a:r>
            <a:r>
              <a:rPr lang="en-AU" sz="1200" kern="0" dirty="0">
                <a:latin typeface="+mn-lt"/>
              </a:rPr>
              <a:t>.</a:t>
            </a:r>
            <a:endParaRPr sz="1200" kern="0" dirty="0">
              <a:latin typeface="+mn-lt"/>
            </a:endParaRPr>
          </a:p>
        </p:txBody>
      </p:sp>
      <p:sp>
        <p:nvSpPr>
          <p:cNvPr id="13" name="SVP">
            <a:extLst>
              <a:ext uri="{FF2B5EF4-FFF2-40B4-BE49-F238E27FC236}">
                <a16:creationId xmlns:a16="http://schemas.microsoft.com/office/drawing/2014/main" id="{0BF9600A-D49B-CF79-408E-F3269CBC1D8A}"/>
              </a:ext>
            </a:extLst>
          </p:cNvPr>
          <p:cNvSpPr txBox="1"/>
          <p:nvPr/>
        </p:nvSpPr>
        <p:spPr>
          <a:xfrm>
            <a:off x="9654385" y="1432646"/>
            <a:ext cx="655629" cy="456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/>
            <a:r>
              <a:rPr sz="2500" b="1" kern="0">
                <a:latin typeface="Aptos" panose="020B0004020202020204" pitchFamily="34" charset="0"/>
              </a:rPr>
              <a:t>SVP</a:t>
            </a:r>
          </a:p>
        </p:txBody>
      </p:sp>
      <p:sp>
        <p:nvSpPr>
          <p:cNvPr id="14" name="Right Arrow 1">
            <a:extLst>
              <a:ext uri="{FF2B5EF4-FFF2-40B4-BE49-F238E27FC236}">
                <a16:creationId xmlns:a16="http://schemas.microsoft.com/office/drawing/2014/main" id="{DA8EED64-97D3-9CB2-868D-2A4318F6865B}"/>
              </a:ext>
            </a:extLst>
          </p:cNvPr>
          <p:cNvSpPr/>
          <p:nvPr/>
        </p:nvSpPr>
        <p:spPr>
          <a:xfrm>
            <a:off x="6951518" y="4649570"/>
            <a:ext cx="4567436" cy="968512"/>
          </a:xfrm>
          <a:prstGeom prst="rightArrow">
            <a:avLst/>
          </a:prstGeom>
          <a:solidFill>
            <a:srgbClr val="016B7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228600">
              <a:defRPr/>
            </a:pPr>
            <a:r>
              <a:rPr lang="en-US" sz="2600" kern="0" dirty="0">
                <a:solidFill>
                  <a:srgbClr val="FFFFFF"/>
                </a:solidFill>
                <a:latin typeface="Aptos" panose="020B0004020202020204" pitchFamily="34" charset="0"/>
                <a:ea typeface="Helvetica Neue"/>
                <a:cs typeface="Helvetica Neue"/>
                <a:sym typeface="Myriad Pro"/>
              </a:rPr>
              <a:t>Incentive Trips</a:t>
            </a:r>
          </a:p>
        </p:txBody>
      </p:sp>
      <p:sp>
        <p:nvSpPr>
          <p:cNvPr id="15" name="Right Arrow 1">
            <a:extLst>
              <a:ext uri="{FF2B5EF4-FFF2-40B4-BE49-F238E27FC236}">
                <a16:creationId xmlns:a16="http://schemas.microsoft.com/office/drawing/2014/main" id="{C3B9BDD6-909B-E4CB-7FD0-A8ECF4C8465F}"/>
              </a:ext>
            </a:extLst>
          </p:cNvPr>
          <p:cNvSpPr/>
          <p:nvPr/>
        </p:nvSpPr>
        <p:spPr>
          <a:xfrm>
            <a:off x="6972300" y="3645856"/>
            <a:ext cx="4548223" cy="968512"/>
          </a:xfrm>
          <a:prstGeom prst="rightArrow">
            <a:avLst/>
          </a:prstGeom>
          <a:solidFill>
            <a:srgbClr val="016B7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228600">
              <a:defRPr/>
            </a:pPr>
            <a:r>
              <a:rPr lang="en-US" sz="2600" kern="0" dirty="0">
                <a:solidFill>
                  <a:srgbClr val="FFFFFF"/>
                </a:solidFill>
                <a:latin typeface="Aptos" panose="020B0004020202020204" pitchFamily="34" charset="0"/>
                <a:ea typeface="Helvetica Neue"/>
                <a:cs typeface="Helvetica Neue"/>
                <a:sym typeface="Myriad Pro"/>
              </a:rPr>
              <a:t>Increased Residual</a:t>
            </a:r>
          </a:p>
        </p:txBody>
      </p:sp>
      <p:sp>
        <p:nvSpPr>
          <p:cNvPr id="16" name="Right Arrow 1">
            <a:extLst>
              <a:ext uri="{FF2B5EF4-FFF2-40B4-BE49-F238E27FC236}">
                <a16:creationId xmlns:a16="http://schemas.microsoft.com/office/drawing/2014/main" id="{8A6A4AC5-417E-242F-E7F9-D407285337B5}"/>
              </a:ext>
            </a:extLst>
          </p:cNvPr>
          <p:cNvSpPr/>
          <p:nvPr/>
        </p:nvSpPr>
        <p:spPr>
          <a:xfrm>
            <a:off x="671478" y="2652363"/>
            <a:ext cx="10849045" cy="968512"/>
          </a:xfrm>
          <a:prstGeom prst="rightArrow">
            <a:avLst/>
          </a:prstGeom>
          <a:solidFill>
            <a:srgbClr val="00B088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228600">
              <a:defRPr/>
            </a:pPr>
            <a:r>
              <a:rPr lang="en-US" sz="2600" kern="0" dirty="0">
                <a:solidFill>
                  <a:srgbClr val="FFFFFF"/>
                </a:solidFill>
                <a:latin typeface="Aptos" panose="020B0004020202020204" pitchFamily="34" charset="0"/>
                <a:ea typeface="Helvetica Neue"/>
                <a:cs typeface="Helvetica Neue"/>
                <a:sym typeface="Myriad Pro"/>
              </a:rPr>
              <a:t>Increased Team Customer Acquisition Bonuses (CABs)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0EA839-CECB-DD00-BFC5-AC5A289FFE8D}"/>
              </a:ext>
            </a:extLst>
          </p:cNvPr>
          <p:cNvSpPr/>
          <p:nvPr/>
        </p:nvSpPr>
        <p:spPr>
          <a:xfrm>
            <a:off x="962646" y="3965864"/>
            <a:ext cx="43240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28600" hangingPunct="0"/>
            <a:r>
              <a:rPr lang="en-US" sz="2400" b="1" i="1" kern="0" dirty="0">
                <a:solidFill>
                  <a:srgbClr val="D6D5D5">
                    <a:lumMod val="50000"/>
                  </a:srgbClr>
                </a:solidFill>
                <a:latin typeface="Aptos" panose="020B0004020202020204" pitchFamily="34" charset="0"/>
                <a:ea typeface="Calibri" panose="020F0502020204030204" pitchFamily="34" charset="0"/>
                <a:cs typeface="Helvetica Neue"/>
                <a:sym typeface="Myriad Pro"/>
              </a:rPr>
              <a:t>Reaching higher earned positions is based on the number of personal and team customers*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C4EA24-7919-6DE3-34AC-A588CFC34034}"/>
              </a:ext>
            </a:extLst>
          </p:cNvPr>
          <p:cNvGrpSpPr/>
          <p:nvPr/>
        </p:nvGrpSpPr>
        <p:grpSpPr>
          <a:xfrm>
            <a:off x="696562" y="1558945"/>
            <a:ext cx="1980001" cy="972666"/>
            <a:chOff x="279467" y="4539890"/>
            <a:chExt cx="2032107" cy="907510"/>
          </a:xfrm>
        </p:grpSpPr>
        <p:sp>
          <p:nvSpPr>
            <p:cNvPr id="19" name="Pentagon 18">
              <a:extLst>
                <a:ext uri="{FF2B5EF4-FFF2-40B4-BE49-F238E27FC236}">
                  <a16:creationId xmlns:a16="http://schemas.microsoft.com/office/drawing/2014/main" id="{BD8B579D-E0C9-6898-BFD0-3F241BACF6E5}"/>
                </a:ext>
              </a:extLst>
            </p:cNvPr>
            <p:cNvSpPr/>
            <p:nvPr/>
          </p:nvSpPr>
          <p:spPr>
            <a:xfrm>
              <a:off x="279467" y="4539890"/>
              <a:ext cx="2032107" cy="873851"/>
            </a:xfrm>
            <a:prstGeom prst="homePlat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0766" hangingPunct="0"/>
              <a:endParaRPr lang="en-US" sz="1200" b="1" kern="0" dirty="0">
                <a:solidFill>
                  <a:srgbClr val="F3682A"/>
                </a:solidFill>
                <a:latin typeface="Aptos" panose="020B0004020202020204" pitchFamily="34" charset="0"/>
                <a:ea typeface="Helvetica Neue Medium"/>
                <a:cs typeface="Helvetica Neue Medium"/>
                <a:sym typeface="Helvetica Neue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053CF77-3BD6-FB13-A4B0-F178DCFDD8A3}"/>
                </a:ext>
              </a:extLst>
            </p:cNvPr>
            <p:cNvSpPr txBox="1"/>
            <p:nvPr/>
          </p:nvSpPr>
          <p:spPr>
            <a:xfrm>
              <a:off x="483734" y="4690384"/>
              <a:ext cx="1064061" cy="757016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 defTabSz="205372" hangingPunct="0"/>
              <a:r>
                <a:rPr lang="en-US" sz="4800" b="1" kern="0" baseline="30000" dirty="0">
                  <a:solidFill>
                    <a:srgbClr val="FFFFFF"/>
                  </a:solidFill>
                  <a:latin typeface="Aptos" panose="020B0004020202020204" pitchFamily="34" charset="0"/>
                  <a:ea typeface="Helvetica Neue"/>
                  <a:cs typeface="Helvetica Neue"/>
                  <a:sym typeface="Helvetica Neue"/>
                </a:rPr>
                <a:t>CQ</a:t>
              </a:r>
              <a:endParaRPr lang="en-US" sz="4800" b="1" kern="0" dirty="0">
                <a:solidFill>
                  <a:srgbClr val="FFFFFF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4813910-27C5-15FB-5827-6BD24D26F6D2}"/>
              </a:ext>
            </a:extLst>
          </p:cNvPr>
          <p:cNvGrpSpPr/>
          <p:nvPr/>
        </p:nvGrpSpPr>
        <p:grpSpPr>
          <a:xfrm>
            <a:off x="4248478" y="1558942"/>
            <a:ext cx="1980001" cy="975569"/>
            <a:chOff x="4970320" y="4539890"/>
            <a:chExt cx="2032107" cy="910219"/>
          </a:xfrm>
        </p:grpSpPr>
        <p:sp>
          <p:nvSpPr>
            <p:cNvPr id="22" name="Chevron 21">
              <a:extLst>
                <a:ext uri="{FF2B5EF4-FFF2-40B4-BE49-F238E27FC236}">
                  <a16:creationId xmlns:a16="http://schemas.microsoft.com/office/drawing/2014/main" id="{44BF05F0-FD7A-0FB6-D47E-772BC4234100}"/>
                </a:ext>
              </a:extLst>
            </p:cNvPr>
            <p:cNvSpPr/>
            <p:nvPr/>
          </p:nvSpPr>
          <p:spPr>
            <a:xfrm>
              <a:off x="4970320" y="4539890"/>
              <a:ext cx="2032107" cy="874800"/>
            </a:xfrm>
            <a:prstGeom prst="chevron">
              <a:avLst/>
            </a:prstGeom>
            <a:solidFill>
              <a:srgbClr val="016B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0766" hangingPunct="0"/>
              <a:endParaRPr lang="en-US" sz="1200" b="1" kern="0" dirty="0">
                <a:solidFill>
                  <a:srgbClr val="000000"/>
                </a:solidFill>
                <a:latin typeface="Aptos" panose="020B0004020202020204" pitchFamily="34" charset="0"/>
                <a:ea typeface="Helvetica Neue Medium"/>
                <a:cs typeface="Helvetica Neue Medium"/>
                <a:sym typeface="Helvetica Neue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2FD9FF9-5CD5-C58F-4BB9-84B43001482E}"/>
                </a:ext>
              </a:extLst>
            </p:cNvPr>
            <p:cNvSpPr txBox="1"/>
            <p:nvPr/>
          </p:nvSpPr>
          <p:spPr>
            <a:xfrm>
              <a:off x="5371026" y="4760926"/>
              <a:ext cx="1190247" cy="6891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 defTabSz="205372" hangingPunct="0"/>
              <a:r>
                <a:rPr lang="en-US" sz="4800" b="1" kern="0" baseline="30000" dirty="0">
                  <a:solidFill>
                    <a:srgbClr val="FFFFFF"/>
                  </a:solidFill>
                  <a:latin typeface="Aptos" panose="020B0004020202020204" pitchFamily="34" charset="0"/>
                  <a:ea typeface="Helvetica Neue"/>
                  <a:cs typeface="Helvetica Neue"/>
                  <a:sym typeface="Helvetica Neue"/>
                </a:rPr>
                <a:t>RC</a:t>
              </a:r>
              <a:endParaRPr lang="en-US" sz="4800" b="1" kern="0" dirty="0">
                <a:solidFill>
                  <a:srgbClr val="FFFFFF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F8570C1-1E4C-0126-FED6-F4F7D9D49817}"/>
              </a:ext>
            </a:extLst>
          </p:cNvPr>
          <p:cNvGrpSpPr/>
          <p:nvPr/>
        </p:nvGrpSpPr>
        <p:grpSpPr>
          <a:xfrm>
            <a:off x="2472518" y="1558941"/>
            <a:ext cx="1980001" cy="947465"/>
            <a:chOff x="2624893" y="4539890"/>
            <a:chExt cx="2032107" cy="883998"/>
          </a:xfrm>
        </p:grpSpPr>
        <p:sp>
          <p:nvSpPr>
            <p:cNvPr id="25" name="Chevron 24">
              <a:extLst>
                <a:ext uri="{FF2B5EF4-FFF2-40B4-BE49-F238E27FC236}">
                  <a16:creationId xmlns:a16="http://schemas.microsoft.com/office/drawing/2014/main" id="{5FDB5D71-2D28-1581-A727-B3CA8259A1A3}"/>
                </a:ext>
              </a:extLst>
            </p:cNvPr>
            <p:cNvSpPr/>
            <p:nvPr/>
          </p:nvSpPr>
          <p:spPr>
            <a:xfrm>
              <a:off x="2624893" y="4539890"/>
              <a:ext cx="2032107" cy="874800"/>
            </a:xfrm>
            <a:prstGeom prst="chevron">
              <a:avLst/>
            </a:prstGeom>
            <a:solidFill>
              <a:srgbClr val="63C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0766" hangingPunct="0"/>
              <a:endParaRPr lang="en-US" sz="1200" b="1" kern="0" dirty="0">
                <a:solidFill>
                  <a:srgbClr val="000000"/>
                </a:solidFill>
                <a:latin typeface="Aptos" panose="020B0004020202020204" pitchFamily="34" charset="0"/>
                <a:ea typeface="Helvetica Neue Medium"/>
                <a:cs typeface="Helvetica Neue Medium"/>
                <a:sym typeface="Helvetica Neue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CD93E49-0949-4C9A-9664-62A765449502}"/>
                </a:ext>
              </a:extLst>
            </p:cNvPr>
            <p:cNvSpPr txBox="1"/>
            <p:nvPr/>
          </p:nvSpPr>
          <p:spPr>
            <a:xfrm>
              <a:off x="3069022" y="4734705"/>
              <a:ext cx="1149815" cy="6891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 defTabSz="205372" hangingPunct="0"/>
              <a:r>
                <a:rPr lang="en-US" sz="4800" b="1" kern="0" baseline="30000" dirty="0">
                  <a:solidFill>
                    <a:srgbClr val="FFFFFF"/>
                  </a:solidFill>
                  <a:latin typeface="Aptos" panose="020B0004020202020204" pitchFamily="34" charset="0"/>
                  <a:ea typeface="Helvetica Neue"/>
                  <a:cs typeface="Helvetica Neue"/>
                  <a:sym typeface="Helvetica Neue"/>
                </a:rPr>
                <a:t>ETL</a:t>
              </a:r>
              <a:endParaRPr lang="en-US" sz="4800" b="1" kern="0" dirty="0">
                <a:solidFill>
                  <a:srgbClr val="FFFFFF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2730F86-B18F-03F5-E2CD-4EB21CFFC1D1}"/>
              </a:ext>
            </a:extLst>
          </p:cNvPr>
          <p:cNvGrpSpPr/>
          <p:nvPr/>
        </p:nvGrpSpPr>
        <p:grpSpPr>
          <a:xfrm>
            <a:off x="6046739" y="1558945"/>
            <a:ext cx="1980001" cy="952485"/>
            <a:chOff x="7315746" y="4539890"/>
            <a:chExt cx="2032107" cy="888681"/>
          </a:xfrm>
        </p:grpSpPr>
        <p:sp>
          <p:nvSpPr>
            <p:cNvPr id="28" name="Chevron 27">
              <a:extLst>
                <a:ext uri="{FF2B5EF4-FFF2-40B4-BE49-F238E27FC236}">
                  <a16:creationId xmlns:a16="http://schemas.microsoft.com/office/drawing/2014/main" id="{41BE889E-64AF-AFDC-8632-4482F69414C1}"/>
                </a:ext>
              </a:extLst>
            </p:cNvPr>
            <p:cNvSpPr/>
            <p:nvPr/>
          </p:nvSpPr>
          <p:spPr>
            <a:xfrm>
              <a:off x="7315746" y="4539890"/>
              <a:ext cx="2032107" cy="874800"/>
            </a:xfrm>
            <a:prstGeom prst="chevron">
              <a:avLst/>
            </a:prstGeom>
            <a:solidFill>
              <a:srgbClr val="01A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0766" hangingPunct="0"/>
              <a:endParaRPr lang="en-US" sz="1200" b="1" kern="0" dirty="0">
                <a:solidFill>
                  <a:srgbClr val="000000"/>
                </a:solidFill>
                <a:latin typeface="Aptos" panose="020B0004020202020204" pitchFamily="34" charset="0"/>
                <a:ea typeface="Helvetica Neue Medium"/>
                <a:cs typeface="Helvetica Neue Medium"/>
                <a:sym typeface="Helvetica Neue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5CEEEE0-F7D6-98BF-4BD3-6427FEB61107}"/>
                </a:ext>
              </a:extLst>
            </p:cNvPr>
            <p:cNvSpPr txBox="1"/>
            <p:nvPr/>
          </p:nvSpPr>
          <p:spPr>
            <a:xfrm>
              <a:off x="7751265" y="4739388"/>
              <a:ext cx="1152447" cy="6891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 defTabSz="205372" hangingPunct="0"/>
              <a:r>
                <a:rPr lang="en-US" sz="4800" b="1" kern="0" baseline="30000" dirty="0">
                  <a:solidFill>
                    <a:srgbClr val="FFFFFF"/>
                  </a:solidFill>
                  <a:latin typeface="Aptos" panose="020B0004020202020204" pitchFamily="34" charset="0"/>
                  <a:ea typeface="Helvetica Neue"/>
                  <a:cs typeface="Helvetica Neue"/>
                  <a:sym typeface="Helvetica Neue"/>
                </a:rPr>
                <a:t>RD</a:t>
              </a:r>
              <a:endParaRPr lang="en-US" sz="4800" b="1" kern="0" dirty="0">
                <a:solidFill>
                  <a:srgbClr val="FFFFFF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AD87EEF-F8E0-D4F9-7743-461EF732648B}"/>
              </a:ext>
            </a:extLst>
          </p:cNvPr>
          <p:cNvGrpSpPr/>
          <p:nvPr/>
        </p:nvGrpSpPr>
        <p:grpSpPr>
          <a:xfrm>
            <a:off x="7800383" y="1558943"/>
            <a:ext cx="1980001" cy="953266"/>
            <a:chOff x="9661172" y="4539890"/>
            <a:chExt cx="2032107" cy="889410"/>
          </a:xfrm>
        </p:grpSpPr>
        <p:sp>
          <p:nvSpPr>
            <p:cNvPr id="32" name="Chevron 31">
              <a:extLst>
                <a:ext uri="{FF2B5EF4-FFF2-40B4-BE49-F238E27FC236}">
                  <a16:creationId xmlns:a16="http://schemas.microsoft.com/office/drawing/2014/main" id="{80C079F6-2687-6E0A-E505-3E1C2BC0A11F}"/>
                </a:ext>
              </a:extLst>
            </p:cNvPr>
            <p:cNvSpPr/>
            <p:nvPr/>
          </p:nvSpPr>
          <p:spPr>
            <a:xfrm>
              <a:off x="9661172" y="4539890"/>
              <a:ext cx="2032107" cy="874800"/>
            </a:xfrm>
            <a:prstGeom prst="chevron">
              <a:avLst>
                <a:gd name="adj" fmla="val 53815"/>
              </a:avLst>
            </a:prstGeom>
            <a:solidFill>
              <a:srgbClr val="063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0766" hangingPunct="0"/>
              <a:endParaRPr lang="en-US" sz="1200" b="1" kern="0" dirty="0">
                <a:solidFill>
                  <a:srgbClr val="000000"/>
                </a:solidFill>
                <a:latin typeface="Aptos" panose="020B0004020202020204" pitchFamily="34" charset="0"/>
                <a:ea typeface="Helvetica Neue Medium"/>
                <a:cs typeface="Helvetica Neue Medium"/>
                <a:sym typeface="Helvetica Neue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EDF712E-C07B-2BF7-952E-64DDFFB6A38E}"/>
                </a:ext>
              </a:extLst>
            </p:cNvPr>
            <p:cNvSpPr txBox="1"/>
            <p:nvPr/>
          </p:nvSpPr>
          <p:spPr>
            <a:xfrm>
              <a:off x="10147460" y="4740117"/>
              <a:ext cx="1133024" cy="6891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 defTabSz="205372" hangingPunct="0"/>
              <a:r>
                <a:rPr lang="en-US" sz="4800" b="1" kern="0" baseline="30000" dirty="0">
                  <a:solidFill>
                    <a:srgbClr val="FFFFFF"/>
                  </a:solidFill>
                  <a:latin typeface="Aptos" panose="020B0004020202020204" pitchFamily="34" charset="0"/>
                  <a:ea typeface="Helvetica Neue"/>
                  <a:cs typeface="Helvetica Neue"/>
                  <a:sym typeface="Helvetica Neue"/>
                </a:rPr>
                <a:t>RVP</a:t>
              </a:r>
              <a:endParaRPr lang="en-US" sz="4800" b="1" kern="0" dirty="0">
                <a:solidFill>
                  <a:srgbClr val="FFFFFF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BF8A5D2-A19A-0612-EACE-0F2157E8F9EA}"/>
              </a:ext>
            </a:extLst>
          </p:cNvPr>
          <p:cNvGrpSpPr/>
          <p:nvPr/>
        </p:nvGrpSpPr>
        <p:grpSpPr>
          <a:xfrm>
            <a:off x="9526966" y="1557085"/>
            <a:ext cx="1980001" cy="953266"/>
            <a:chOff x="9661172" y="4539890"/>
            <a:chExt cx="2032107" cy="889410"/>
          </a:xfrm>
        </p:grpSpPr>
        <p:sp>
          <p:nvSpPr>
            <p:cNvPr id="35" name="Chevron 34">
              <a:extLst>
                <a:ext uri="{FF2B5EF4-FFF2-40B4-BE49-F238E27FC236}">
                  <a16:creationId xmlns:a16="http://schemas.microsoft.com/office/drawing/2014/main" id="{40A78DB9-E448-CEDF-DC0E-7BCDCBBD726B}"/>
                </a:ext>
              </a:extLst>
            </p:cNvPr>
            <p:cNvSpPr/>
            <p:nvPr/>
          </p:nvSpPr>
          <p:spPr>
            <a:xfrm>
              <a:off x="9661172" y="4539890"/>
              <a:ext cx="2032107" cy="874800"/>
            </a:xfrm>
            <a:prstGeom prst="chevron">
              <a:avLst>
                <a:gd name="adj" fmla="val 53815"/>
              </a:avLst>
            </a:prstGeom>
            <a:solidFill>
              <a:srgbClr val="C3A1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0766" hangingPunct="0"/>
              <a:endParaRPr lang="en-US" sz="1200" b="1" kern="0">
                <a:solidFill>
                  <a:srgbClr val="000000"/>
                </a:solidFill>
                <a:latin typeface="Aptos" panose="020B0004020202020204" pitchFamily="34" charset="0"/>
                <a:ea typeface="Helvetica Neue Medium"/>
                <a:cs typeface="Helvetica Neue Medium"/>
                <a:sym typeface="Helvetica Neue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3878F18-D8A3-5D6B-BE6B-CA73167F6CCA}"/>
                </a:ext>
              </a:extLst>
            </p:cNvPr>
            <p:cNvSpPr txBox="1"/>
            <p:nvPr/>
          </p:nvSpPr>
          <p:spPr>
            <a:xfrm>
              <a:off x="10147460" y="4740117"/>
              <a:ext cx="1133024" cy="6891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 defTabSz="205372" hangingPunct="0"/>
              <a:r>
                <a:rPr lang="en-US" sz="4800" b="1" kern="0" baseline="30000" dirty="0">
                  <a:solidFill>
                    <a:srgbClr val="FFFFFF"/>
                  </a:solidFill>
                  <a:latin typeface="Aptos" panose="020B0004020202020204" pitchFamily="34" charset="0"/>
                  <a:ea typeface="Helvetica Neue"/>
                  <a:cs typeface="Helvetica Neue"/>
                  <a:sym typeface="Helvetica Neue"/>
                </a:rPr>
                <a:t>SVP</a:t>
              </a:r>
              <a:endParaRPr lang="en-US" sz="4800" b="1" kern="0" dirty="0">
                <a:solidFill>
                  <a:srgbClr val="FFFFFF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6551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ED300-81FC-0349-EF25-1403741BF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DBB99F-A950-4F35-D1C5-45CBC7FFA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Next Steps</a:t>
            </a:r>
          </a:p>
        </p:txBody>
      </p:sp>
      <p:sp>
        <p:nvSpPr>
          <p:cNvPr id="4" name="Circle">
            <a:extLst>
              <a:ext uri="{FF2B5EF4-FFF2-40B4-BE49-F238E27FC236}">
                <a16:creationId xmlns:a16="http://schemas.microsoft.com/office/drawing/2014/main" id="{EDE21E56-629D-E0B6-CDD9-ADE30FA9A948}"/>
              </a:ext>
            </a:extLst>
          </p:cNvPr>
          <p:cNvSpPr/>
          <p:nvPr/>
        </p:nvSpPr>
        <p:spPr>
          <a:xfrm>
            <a:off x="279400" y="279400"/>
            <a:ext cx="426790" cy="426790"/>
          </a:xfrm>
          <a:prstGeom prst="ellipse">
            <a:avLst/>
          </a:prstGeom>
          <a:solidFill>
            <a:srgbClr val="016B76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 kern="0">
              <a:solidFill>
                <a:srgbClr val="FFFFFF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6">
            <a:extLst>
              <a:ext uri="{FF2B5EF4-FFF2-40B4-BE49-F238E27FC236}">
                <a16:creationId xmlns:a16="http://schemas.microsoft.com/office/drawing/2014/main" id="{66FD4ADE-4E2C-460A-E4CC-4B09855E5492}"/>
              </a:ext>
            </a:extLst>
          </p:cNvPr>
          <p:cNvSpPr txBox="1"/>
          <p:nvPr/>
        </p:nvSpPr>
        <p:spPr>
          <a:xfrm>
            <a:off x="320473" y="302840"/>
            <a:ext cx="344646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 algn="ctr" defTabSz="410766" hangingPunct="0"/>
            <a:r>
              <a:rPr lang="en-AU" sz="2000" b="1" kern="0" dirty="0">
                <a:ea typeface="Helvetica Neue"/>
                <a:cs typeface="Helvetica Neue"/>
                <a:sym typeface="Helvetica Neue"/>
              </a:rPr>
              <a:t>10</a:t>
            </a:r>
            <a:endParaRPr sz="2000" b="1" kern="0" dirty="0"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94D2A23-47DB-69A8-D02E-0A524E6A8966}"/>
              </a:ext>
            </a:extLst>
          </p:cNvPr>
          <p:cNvGrpSpPr/>
          <p:nvPr/>
        </p:nvGrpSpPr>
        <p:grpSpPr>
          <a:xfrm>
            <a:off x="1363697" y="1376798"/>
            <a:ext cx="7133531" cy="792565"/>
            <a:chOff x="1363697" y="1376798"/>
            <a:chExt cx="7133531" cy="792565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15D026C3-8C40-14E3-EDA9-D2FE58B01674}"/>
                </a:ext>
              </a:extLst>
            </p:cNvPr>
            <p:cNvSpPr/>
            <p:nvPr/>
          </p:nvSpPr>
          <p:spPr>
            <a:xfrm>
              <a:off x="1449657" y="1449662"/>
              <a:ext cx="7047571" cy="663945"/>
            </a:xfrm>
            <a:prstGeom prst="roundRect">
              <a:avLst>
                <a:gd name="adj" fmla="val 50000"/>
              </a:avLst>
            </a:prstGeom>
            <a:solidFill>
              <a:srgbClr val="016B7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72000" rIns="324000" rtlCol="0" anchor="ctr"/>
            <a:lstStyle/>
            <a:p>
              <a:r>
                <a:rPr lang="en-AU" sz="2800" dirty="0"/>
                <a:t>Enrol as an IBO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F007141-B8EF-EAEA-5369-AA4F868C7370}"/>
                </a:ext>
              </a:extLst>
            </p:cNvPr>
            <p:cNvSpPr/>
            <p:nvPr/>
          </p:nvSpPr>
          <p:spPr>
            <a:xfrm>
              <a:off x="1363697" y="1376798"/>
              <a:ext cx="792565" cy="79256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16B7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3200" b="1" dirty="0">
                  <a:solidFill>
                    <a:srgbClr val="C3A12E"/>
                  </a:solidFill>
                </a:rPr>
                <a:t>1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C21A15D-1FD5-80DD-026B-63A3C45DCE0B}"/>
              </a:ext>
            </a:extLst>
          </p:cNvPr>
          <p:cNvGrpSpPr/>
          <p:nvPr/>
        </p:nvGrpSpPr>
        <p:grpSpPr>
          <a:xfrm>
            <a:off x="1363697" y="2499354"/>
            <a:ext cx="7133531" cy="792565"/>
            <a:chOff x="1363697" y="2499354"/>
            <a:chExt cx="7133531" cy="792565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B276B14C-DD19-84AC-C841-9A6EA65633E6}"/>
                </a:ext>
              </a:extLst>
            </p:cNvPr>
            <p:cNvSpPr/>
            <p:nvPr/>
          </p:nvSpPr>
          <p:spPr>
            <a:xfrm>
              <a:off x="1449657" y="2572218"/>
              <a:ext cx="7047571" cy="663945"/>
            </a:xfrm>
            <a:prstGeom prst="roundRect">
              <a:avLst>
                <a:gd name="adj" fmla="val 50000"/>
              </a:avLst>
            </a:prstGeom>
            <a:solidFill>
              <a:srgbClr val="016B7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72000" rIns="324000" rtlCol="0" anchor="ctr"/>
            <a:lstStyle/>
            <a:p>
              <a:r>
                <a:rPr lang="en-AU" sz="2800" dirty="0"/>
                <a:t>Utilise the </a:t>
              </a:r>
              <a:r>
                <a:rPr lang="en-AU" sz="2800" dirty="0" err="1"/>
                <a:t>Conxxion</a:t>
              </a:r>
              <a:r>
                <a:rPr lang="en-AU" sz="2800" dirty="0"/>
                <a:t> support system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5B2B27-B5AA-83E7-7F72-4AAF4837AACB}"/>
                </a:ext>
              </a:extLst>
            </p:cNvPr>
            <p:cNvSpPr/>
            <p:nvPr/>
          </p:nvSpPr>
          <p:spPr>
            <a:xfrm>
              <a:off x="1363697" y="2499354"/>
              <a:ext cx="792565" cy="79256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16B7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800" b="1" dirty="0">
                  <a:solidFill>
                    <a:srgbClr val="C3A12E"/>
                  </a:solidFill>
                </a:rPr>
                <a:t>2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296E7CB-1E1F-BE84-9BD3-D5DA885277AE}"/>
              </a:ext>
            </a:extLst>
          </p:cNvPr>
          <p:cNvGrpSpPr/>
          <p:nvPr/>
        </p:nvGrpSpPr>
        <p:grpSpPr>
          <a:xfrm>
            <a:off x="1363697" y="3639018"/>
            <a:ext cx="7133531" cy="792565"/>
            <a:chOff x="1363697" y="3639018"/>
            <a:chExt cx="7133531" cy="792565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0E8E6E04-4D88-070F-5873-73F80801B445}"/>
                </a:ext>
              </a:extLst>
            </p:cNvPr>
            <p:cNvSpPr/>
            <p:nvPr/>
          </p:nvSpPr>
          <p:spPr>
            <a:xfrm>
              <a:off x="1449657" y="3711882"/>
              <a:ext cx="7047571" cy="663945"/>
            </a:xfrm>
            <a:prstGeom prst="roundRect">
              <a:avLst>
                <a:gd name="adj" fmla="val 50000"/>
              </a:avLst>
            </a:prstGeom>
            <a:solidFill>
              <a:srgbClr val="016B7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72000" rIns="324000" rtlCol="0" anchor="ctr"/>
            <a:lstStyle/>
            <a:p>
              <a:r>
                <a:rPr lang="en-AU" sz="2800" dirty="0"/>
                <a:t>Participate in training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7E7E079-F259-5293-9A19-FADF559AC29F}"/>
                </a:ext>
              </a:extLst>
            </p:cNvPr>
            <p:cNvSpPr/>
            <p:nvPr/>
          </p:nvSpPr>
          <p:spPr>
            <a:xfrm>
              <a:off x="1363697" y="3639018"/>
              <a:ext cx="792565" cy="79256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16B7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800" b="1" dirty="0">
                  <a:solidFill>
                    <a:srgbClr val="C3A12E"/>
                  </a:solidFill>
                </a:rPr>
                <a:t>3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5C19303-CFF0-4E6B-7A93-58CA96B8F1D6}"/>
              </a:ext>
            </a:extLst>
          </p:cNvPr>
          <p:cNvGrpSpPr/>
          <p:nvPr/>
        </p:nvGrpSpPr>
        <p:grpSpPr>
          <a:xfrm>
            <a:off x="1363697" y="4761574"/>
            <a:ext cx="7133531" cy="792565"/>
            <a:chOff x="1363697" y="4761574"/>
            <a:chExt cx="7133531" cy="792565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27BB1666-33B4-D0DD-5C3C-2FAEF345C45F}"/>
                </a:ext>
              </a:extLst>
            </p:cNvPr>
            <p:cNvSpPr/>
            <p:nvPr/>
          </p:nvSpPr>
          <p:spPr>
            <a:xfrm>
              <a:off x="1449657" y="4834438"/>
              <a:ext cx="7047571" cy="663945"/>
            </a:xfrm>
            <a:prstGeom prst="roundRect">
              <a:avLst>
                <a:gd name="adj" fmla="val 50000"/>
              </a:avLst>
            </a:prstGeom>
            <a:solidFill>
              <a:srgbClr val="016B7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72000" rIns="324000" rtlCol="0" anchor="ctr"/>
            <a:lstStyle/>
            <a:p>
              <a:r>
                <a:rPr lang="en-AU" sz="2800" dirty="0"/>
                <a:t>Start acquiring customers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A85BE48-280B-1603-2A39-550779BF95DC}"/>
                </a:ext>
              </a:extLst>
            </p:cNvPr>
            <p:cNvSpPr/>
            <p:nvPr/>
          </p:nvSpPr>
          <p:spPr>
            <a:xfrm>
              <a:off x="1363697" y="4761574"/>
              <a:ext cx="792565" cy="79256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16B7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800" b="1" dirty="0">
                  <a:solidFill>
                    <a:srgbClr val="C3A12E"/>
                  </a:solidFill>
                </a:rPr>
                <a:t>4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AE573D53-2A6B-47DB-E3BD-262E325C3420}"/>
              </a:ext>
            </a:extLst>
          </p:cNvPr>
          <p:cNvSpPr/>
          <p:nvPr/>
        </p:nvSpPr>
        <p:spPr>
          <a:xfrm>
            <a:off x="1363697" y="5781917"/>
            <a:ext cx="84460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6700" cap="all" spc="133">
                <a:solidFill>
                  <a:srgbClr val="102C53"/>
                </a:solidFill>
                <a:latin typeface="Myriad Pro Light"/>
                <a:ea typeface="Myriad Pro Light"/>
                <a:cs typeface="Myriad Pro Light"/>
                <a:sym typeface="Myriad Pro Light"/>
              </a:defRPr>
            </a:pPr>
            <a:r>
              <a:rPr lang="en-AU" sz="2000" b="1" i="1" dirty="0">
                <a:solidFill>
                  <a:srgbClr val="06354C"/>
                </a:solidFill>
              </a:rPr>
              <a:t>In Business for Yourself, but </a:t>
            </a:r>
            <a:r>
              <a:rPr lang="en-AU" sz="2400" b="1" i="1" cap="all" spc="133" dirty="0">
                <a:solidFill>
                  <a:srgbClr val="06354C"/>
                </a:solidFill>
                <a:ea typeface="Myriad Pro Light"/>
                <a:cs typeface="Myriad Pro Light"/>
                <a:sym typeface="Myriad Pro Light"/>
              </a:rPr>
              <a:t>NEVER</a:t>
            </a:r>
            <a:r>
              <a:rPr lang="en-AU" sz="2000" b="1" i="1" cap="all" spc="133" dirty="0">
                <a:solidFill>
                  <a:srgbClr val="06354C"/>
                </a:solidFill>
                <a:ea typeface="Myriad Pro Light"/>
                <a:cs typeface="Myriad Pro Light"/>
                <a:sym typeface="Myriad Pro Light"/>
              </a:rPr>
              <a:t> </a:t>
            </a:r>
            <a:r>
              <a:rPr lang="en-AU" sz="2000" b="1" i="1" dirty="0">
                <a:solidFill>
                  <a:srgbClr val="06354C"/>
                </a:solidFill>
              </a:rPr>
              <a:t>By Yourself!</a:t>
            </a:r>
          </a:p>
        </p:txBody>
      </p:sp>
      <p:pic>
        <p:nvPicPr>
          <p:cNvPr id="48" name="Graphic 47" descr="Hero Male with solid fill">
            <a:extLst>
              <a:ext uri="{FF2B5EF4-FFF2-40B4-BE49-F238E27FC236}">
                <a16:creationId xmlns:a16="http://schemas.microsoft.com/office/drawing/2014/main" id="{BFE85EF7-DD88-1DDE-431E-2171AD4C8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83188" y="1376798"/>
            <a:ext cx="3200397" cy="320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7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articipating in the trillion-dollar essential services industry (Largest, fastest growing &amp; most progressive in the world)…"/>
          <p:cNvSpPr txBox="1"/>
          <p:nvPr/>
        </p:nvSpPr>
        <p:spPr>
          <a:xfrm>
            <a:off x="925918" y="817171"/>
            <a:ext cx="10340163" cy="4085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>
            <a:spAutoFit/>
          </a:bodyPr>
          <a:lstStyle/>
          <a:p>
            <a:pPr marL="127000" algn="just" defTabSz="228600" hangingPunct="0">
              <a:lnSpc>
                <a:spcPct val="150000"/>
              </a:lnSpc>
              <a:spcBef>
                <a:spcPts val="600"/>
              </a:spcBef>
              <a:buSzPct val="145000"/>
              <a:defRPr sz="5500" spc="-165"/>
            </a:pPr>
            <a:r>
              <a:rPr lang="en-US" sz="2200" kern="0" spc="-83" dirty="0">
                <a:solidFill>
                  <a:srgbClr val="5E5E5E"/>
                </a:solidFill>
                <a:latin typeface="Aptos" panose="020B0004020202020204" pitchFamily="34" charset="0"/>
                <a:ea typeface="Helvetica Neue"/>
                <a:cs typeface="Helvetica Neue"/>
                <a:sym typeface="Myriad Pro"/>
              </a:rPr>
              <a:t>Refer to the </a:t>
            </a:r>
            <a:r>
              <a:rPr lang="en-US" sz="2200" kern="0" spc="-83" dirty="0" err="1">
                <a:solidFill>
                  <a:srgbClr val="5E5E5E"/>
                </a:solidFill>
                <a:latin typeface="Aptos" panose="020B0004020202020204" pitchFamily="34" charset="0"/>
                <a:ea typeface="Helvetica Neue"/>
                <a:cs typeface="Helvetica Neue"/>
                <a:sym typeface="Myriad Pro"/>
              </a:rPr>
              <a:t>Conxxion</a:t>
            </a:r>
            <a:r>
              <a:rPr lang="en-US" sz="2200" kern="0" spc="-83" dirty="0">
                <a:solidFill>
                  <a:srgbClr val="5E5E5E"/>
                </a:solidFill>
                <a:latin typeface="Aptos" panose="020B0004020202020204" pitchFamily="34" charset="0"/>
                <a:ea typeface="Helvetica Neue"/>
                <a:cs typeface="Helvetica Neue"/>
                <a:sym typeface="Myriad Pro"/>
              </a:rPr>
              <a:t> Compensation Plan for complete details.  Earnings as a </a:t>
            </a:r>
            <a:r>
              <a:rPr lang="en-US" sz="2200" kern="0" spc="-83" dirty="0" err="1">
                <a:solidFill>
                  <a:srgbClr val="5E5E5E"/>
                </a:solidFill>
                <a:latin typeface="Aptos" panose="020B0004020202020204" pitchFamily="34" charset="0"/>
                <a:ea typeface="Helvetica Neue"/>
                <a:cs typeface="Helvetica Neue"/>
                <a:sym typeface="Myriad Pro"/>
              </a:rPr>
              <a:t>Conxxion</a:t>
            </a:r>
            <a:r>
              <a:rPr lang="en-US" sz="2200" kern="0" spc="-83" dirty="0">
                <a:solidFill>
                  <a:srgbClr val="5E5E5E"/>
                </a:solidFill>
                <a:latin typeface="Aptos" panose="020B0004020202020204" pitchFamily="34" charset="0"/>
                <a:ea typeface="Helvetica Neue"/>
                <a:cs typeface="Helvetica Neue"/>
                <a:sym typeface="Myriad Pro"/>
              </a:rPr>
              <a:t> IBO are based solely upon the successful sale of products to customers and their usage of those products. Individuals will incur expenses in operating their </a:t>
            </a:r>
            <a:r>
              <a:rPr lang="en-US" sz="2200" kern="0" spc="-83" dirty="0" err="1">
                <a:solidFill>
                  <a:srgbClr val="5E5E5E"/>
                </a:solidFill>
                <a:latin typeface="Aptos" panose="020B0004020202020204" pitchFamily="34" charset="0"/>
                <a:ea typeface="Helvetica Neue"/>
                <a:cs typeface="Helvetica Neue"/>
                <a:sym typeface="Myriad Pro"/>
              </a:rPr>
              <a:t>Conxxion</a:t>
            </a:r>
            <a:r>
              <a:rPr lang="en-US" sz="2200" kern="0" spc="-83" dirty="0">
                <a:solidFill>
                  <a:srgbClr val="5E5E5E"/>
                </a:solidFill>
                <a:latin typeface="Aptos" panose="020B0004020202020204" pitchFamily="34" charset="0"/>
                <a:ea typeface="Helvetica Neue"/>
                <a:cs typeface="Helvetica Neue"/>
                <a:sym typeface="Myriad Pro"/>
              </a:rPr>
              <a:t> business, such as the sign-up fee and monthly business support, as well as other possible operating expenses.  </a:t>
            </a:r>
            <a:r>
              <a:rPr lang="en-US" sz="2200" b="1" kern="0" spc="-83" dirty="0">
                <a:solidFill>
                  <a:srgbClr val="5E5E5E"/>
                </a:solidFill>
                <a:latin typeface="Aptos" panose="020B0004020202020204" pitchFamily="34" charset="0"/>
                <a:ea typeface="MyriadPro-BoldIt"/>
                <a:cs typeface="MyriadPro-BoldIt"/>
                <a:sym typeface="MyriadPro-BoldIt"/>
              </a:rPr>
              <a:t>As with any business, earnings and success at </a:t>
            </a:r>
            <a:r>
              <a:rPr lang="en-US" sz="2200" b="1" kern="0" spc="-83" dirty="0" err="1">
                <a:solidFill>
                  <a:srgbClr val="5E5E5E"/>
                </a:solidFill>
                <a:latin typeface="Aptos" panose="020B0004020202020204" pitchFamily="34" charset="0"/>
                <a:ea typeface="MyriadPro-BoldIt"/>
                <a:cs typeface="MyriadPro-BoldIt"/>
                <a:sym typeface="MyriadPro-BoldIt"/>
              </a:rPr>
              <a:t>Conxxion</a:t>
            </a:r>
            <a:r>
              <a:rPr lang="en-US" sz="2200" b="1" kern="0" spc="-83" dirty="0">
                <a:solidFill>
                  <a:srgbClr val="5E5E5E"/>
                </a:solidFill>
                <a:latin typeface="Aptos" panose="020B0004020202020204" pitchFamily="34" charset="0"/>
                <a:ea typeface="MyriadPro-BoldIt"/>
                <a:cs typeface="MyriadPro-BoldIt"/>
                <a:sym typeface="MyriadPro-BoldIt"/>
              </a:rPr>
              <a:t> are not guaranteed but depend primarily on the individual’s persistence, effort, and results of acquiring customers personally and/or through their team. Individuals will not earn income and will lose money as an IBO if customers are not acquired. </a:t>
            </a:r>
          </a:p>
        </p:txBody>
      </p:sp>
    </p:spTree>
    <p:extLst>
      <p:ext uri="{BB962C8B-B14F-4D97-AF65-F5344CB8AC3E}">
        <p14:creationId xmlns:p14="http://schemas.microsoft.com/office/powerpoint/2010/main" val="2317231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2896422-CCD2-3433-0E24-21F250477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74" b="74"/>
          <a:stretch/>
        </p:blipFill>
        <p:spPr bwMode="auto">
          <a:xfrm>
            <a:off x="0" y="-12189"/>
            <a:ext cx="6250911" cy="63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World’s Largest Direct Seller of Telecommunications, Energy &amp; Other Essential Services">
            <a:extLst>
              <a:ext uri="{FF2B5EF4-FFF2-40B4-BE49-F238E27FC236}">
                <a16:creationId xmlns:a16="http://schemas.microsoft.com/office/drawing/2014/main" id="{98557B10-3CDA-1244-8CDF-CFCC48880B39}"/>
              </a:ext>
            </a:extLst>
          </p:cNvPr>
          <p:cNvSpPr txBox="1"/>
          <p:nvPr/>
        </p:nvSpPr>
        <p:spPr>
          <a:xfrm>
            <a:off x="1031667" y="787251"/>
            <a:ext cx="4741228" cy="389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 defTabSz="457200">
              <a:defRPr sz="4000" b="0" i="1" spc="-39">
                <a:solidFill>
                  <a:srgbClr val="102C5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228600" hangingPunct="0"/>
            <a:r>
              <a:rPr lang="en-AU" sz="2700" b="1" i="0" kern="0" spc="-20" dirty="0">
                <a:solidFill>
                  <a:srgbClr val="FFFFFF"/>
                </a:solidFill>
                <a:latin typeface="+mn-lt"/>
              </a:rPr>
              <a:t>AUSTRALIA’S LARGEST</a:t>
            </a:r>
          </a:p>
          <a:p>
            <a:pPr algn="ctr" defTabSz="228600" hangingPunct="0"/>
            <a:r>
              <a:rPr lang="en-AU" sz="2200" i="0" kern="0" spc="-20" dirty="0">
                <a:solidFill>
                  <a:srgbClr val="FFFFFF"/>
                </a:solidFill>
                <a:latin typeface="+mn-lt"/>
              </a:rPr>
              <a:t>Direct Seller of Telecommunications, Energy &amp; Other Essential Services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CB8BB1F-7DC3-3F46-AD46-D97EC55AEED3}"/>
              </a:ext>
            </a:extLst>
          </p:cNvPr>
          <p:cNvSpPr/>
          <p:nvPr/>
        </p:nvSpPr>
        <p:spPr>
          <a:xfrm>
            <a:off x="376930" y="5816919"/>
            <a:ext cx="1854826" cy="386277"/>
          </a:xfrm>
          <a:prstGeom prst="round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6" hangingPunct="0"/>
            <a:endParaRPr lang="en-US" kern="0">
              <a:solidFill>
                <a:srgbClr val="FFFFFF"/>
              </a:solidFill>
              <a:latin typeface="Aptos" panose="020B00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3FF659-634A-17D0-A2C8-AFE81043E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91" y="5851515"/>
            <a:ext cx="1648128" cy="32174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13D6C5-B50B-7F6D-2122-6A184397154E}"/>
              </a:ext>
            </a:extLst>
          </p:cNvPr>
          <p:cNvSpPr/>
          <p:nvPr/>
        </p:nvSpPr>
        <p:spPr>
          <a:xfrm>
            <a:off x="6281999" y="1205981"/>
            <a:ext cx="5910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0766" hangingPunct="0"/>
            <a:r>
              <a:rPr lang="en-US" sz="2800" kern="0" dirty="0">
                <a:solidFill>
                  <a:srgbClr val="63C7C8"/>
                </a:solidFill>
                <a:ea typeface="Myriad Pro Light"/>
                <a:cs typeface="Myriad Pro Light"/>
                <a:sym typeface="Myriad Pro Light"/>
              </a:rPr>
              <a:t>Looking to the Future</a:t>
            </a:r>
            <a:endParaRPr lang="en-US" sz="2800" kern="0" dirty="0">
              <a:solidFill>
                <a:srgbClr val="63C7C8"/>
              </a:solidFill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Линия">
            <a:extLst>
              <a:ext uri="{FF2B5EF4-FFF2-40B4-BE49-F238E27FC236}">
                <a16:creationId xmlns:a16="http://schemas.microsoft.com/office/drawing/2014/main" id="{A774E9A6-6161-C54B-5595-A3CAC77807F2}"/>
              </a:ext>
            </a:extLst>
          </p:cNvPr>
          <p:cNvSpPr/>
          <p:nvPr/>
        </p:nvSpPr>
        <p:spPr>
          <a:xfrm>
            <a:off x="7425207" y="1102266"/>
            <a:ext cx="3661169" cy="0"/>
          </a:xfrm>
          <a:prstGeom prst="line">
            <a:avLst/>
          </a:prstGeom>
          <a:ln w="12700">
            <a:solidFill>
              <a:srgbClr val="102C53"/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lnSpc>
                <a:spcPct val="100000"/>
              </a:lnSpc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3E731-BADF-F73B-9FD8-11DEB8541D88}"/>
              </a:ext>
            </a:extLst>
          </p:cNvPr>
          <p:cNvGrpSpPr/>
          <p:nvPr/>
        </p:nvGrpSpPr>
        <p:grpSpPr>
          <a:xfrm>
            <a:off x="7798243" y="332529"/>
            <a:ext cx="2877513" cy="644882"/>
            <a:chOff x="7441192" y="530115"/>
            <a:chExt cx="2877513" cy="644882"/>
          </a:xfrm>
        </p:grpSpPr>
        <p:sp>
          <p:nvSpPr>
            <p:cNvPr id="12" name="Company">
              <a:extLst>
                <a:ext uri="{FF2B5EF4-FFF2-40B4-BE49-F238E27FC236}">
                  <a16:creationId xmlns:a16="http://schemas.microsoft.com/office/drawing/2014/main" id="{6FD7F343-7E0E-D56D-56AC-84756205F30B}"/>
                </a:ext>
              </a:extLst>
            </p:cNvPr>
            <p:cNvSpPr txBox="1"/>
            <p:nvPr/>
          </p:nvSpPr>
          <p:spPr>
            <a:xfrm>
              <a:off x="8155293" y="570474"/>
              <a:ext cx="2163412" cy="60452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>
                <a:lnSpc>
                  <a:spcPct val="80000"/>
                </a:lnSpc>
                <a:defRPr sz="10000" b="1">
                  <a:solidFill>
                    <a:srgbClr val="4F92D3"/>
                  </a:solidFill>
                </a:defRPr>
              </a:lvl1pPr>
            </a:lstStyle>
            <a:p>
              <a:r>
                <a:rPr sz="3600" dirty="0">
                  <a:solidFill>
                    <a:srgbClr val="016B76"/>
                  </a:solidFill>
                </a:rPr>
                <a:t>Company</a:t>
              </a:r>
            </a:p>
          </p:txBody>
        </p:sp>
        <p:sp>
          <p:nvSpPr>
            <p:cNvPr id="15" name="Кружок">
              <a:extLst>
                <a:ext uri="{FF2B5EF4-FFF2-40B4-BE49-F238E27FC236}">
                  <a16:creationId xmlns:a16="http://schemas.microsoft.com/office/drawing/2014/main" id="{748295CF-84DD-8575-A58C-72DD7521BBAD}"/>
                </a:ext>
              </a:extLst>
            </p:cNvPr>
            <p:cNvSpPr/>
            <p:nvPr/>
          </p:nvSpPr>
          <p:spPr>
            <a:xfrm>
              <a:off x="7441192" y="530115"/>
              <a:ext cx="572641" cy="572641"/>
            </a:xfrm>
            <a:prstGeom prst="ellipse">
              <a:avLst/>
            </a:prstGeom>
            <a:solidFill>
              <a:srgbClr val="016B76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ctr" defTabSz="821531"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rPr lang="en-AU" sz="2800" dirty="0"/>
                <a:t>1</a:t>
              </a:r>
              <a:endParaRPr sz="28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4AE82F1-B68C-62D4-092D-278FBBA9A635}"/>
              </a:ext>
            </a:extLst>
          </p:cNvPr>
          <p:cNvSpPr txBox="1"/>
          <p:nvPr/>
        </p:nvSpPr>
        <p:spPr>
          <a:xfrm>
            <a:off x="6600736" y="2841759"/>
            <a:ext cx="213014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Service Provider</a:t>
            </a:r>
          </a:p>
          <a:p>
            <a:pPr algn="ctr">
              <a:spcBef>
                <a:spcPts val="600"/>
              </a:spcBef>
            </a:pP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Specialising in Customer</a:t>
            </a:r>
          </a:p>
          <a:p>
            <a:pPr algn="ctr">
              <a:spcBef>
                <a:spcPts val="600"/>
              </a:spcBef>
            </a:pP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Acquisition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DB2919-2E4A-B254-F1F0-AE0F16225B8C}"/>
              </a:ext>
            </a:extLst>
          </p:cNvPr>
          <p:cNvSpPr txBox="1"/>
          <p:nvPr/>
        </p:nvSpPr>
        <p:spPr>
          <a:xfrm>
            <a:off x="8641192" y="2837279"/>
            <a:ext cx="1477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Australian Owned &amp; Operated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45880C-0FE3-416B-62EF-7C089336EACE}"/>
              </a:ext>
            </a:extLst>
          </p:cNvPr>
          <p:cNvSpPr txBox="1"/>
          <p:nvPr/>
        </p:nvSpPr>
        <p:spPr>
          <a:xfrm>
            <a:off x="10152639" y="2837279"/>
            <a:ext cx="1675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Celebrating</a:t>
            </a:r>
            <a:b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 Years in Australia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E1F846-CE06-BEC8-FE02-5E9A1F6E0F77}"/>
              </a:ext>
            </a:extLst>
          </p:cNvPr>
          <p:cNvSpPr txBox="1"/>
          <p:nvPr/>
        </p:nvSpPr>
        <p:spPr>
          <a:xfrm>
            <a:off x="8042851" y="5077963"/>
            <a:ext cx="2766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Over 1 million services sold in Australia &amp; New Zealand and counting…</a:t>
            </a:r>
          </a:p>
        </p:txBody>
      </p:sp>
      <p:pic>
        <p:nvPicPr>
          <p:cNvPr id="30" name="Graphic 29" descr="Target Audience outline">
            <a:extLst>
              <a:ext uri="{FF2B5EF4-FFF2-40B4-BE49-F238E27FC236}">
                <a16:creationId xmlns:a16="http://schemas.microsoft.com/office/drawing/2014/main" id="{80629C48-0C32-BC11-4464-9B5C075FEE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24443" y="1833732"/>
            <a:ext cx="1005840" cy="1005840"/>
          </a:xfrm>
          <a:prstGeom prst="rect">
            <a:avLst/>
          </a:prstGeom>
        </p:spPr>
      </p:pic>
      <p:pic>
        <p:nvPicPr>
          <p:cNvPr id="33" name="Graphic 32" descr="Earth globe: Asia and Australia with solid fill">
            <a:extLst>
              <a:ext uri="{FF2B5EF4-FFF2-40B4-BE49-F238E27FC236}">
                <a16:creationId xmlns:a16="http://schemas.microsoft.com/office/drawing/2014/main" id="{72C6B85F-1083-7DD9-DC07-1A9D4EEED7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33148" y="1868301"/>
            <a:ext cx="914400" cy="91440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788CC782-8C61-A90C-3AE3-9D021F8907CE}"/>
              </a:ext>
            </a:extLst>
          </p:cNvPr>
          <p:cNvGrpSpPr/>
          <p:nvPr/>
        </p:nvGrpSpPr>
        <p:grpSpPr>
          <a:xfrm>
            <a:off x="8435906" y="4195976"/>
            <a:ext cx="1978253" cy="1005840"/>
            <a:chOff x="8512344" y="4204151"/>
            <a:chExt cx="1978253" cy="1005840"/>
          </a:xfrm>
        </p:grpSpPr>
        <p:pic>
          <p:nvPicPr>
            <p:cNvPr id="37" name="Graphic 36" descr="Group outline">
              <a:extLst>
                <a:ext uri="{FF2B5EF4-FFF2-40B4-BE49-F238E27FC236}">
                  <a16:creationId xmlns:a16="http://schemas.microsoft.com/office/drawing/2014/main" id="{C7B69D37-D599-EEC0-2A2E-0F1912AEA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512344" y="4204151"/>
              <a:ext cx="1005840" cy="1005840"/>
            </a:xfrm>
            <a:prstGeom prst="rect">
              <a:avLst/>
            </a:prstGeom>
          </p:spPr>
        </p:pic>
        <p:pic>
          <p:nvPicPr>
            <p:cNvPr id="38" name="Graphic 37" descr="Group outline">
              <a:extLst>
                <a:ext uri="{FF2B5EF4-FFF2-40B4-BE49-F238E27FC236}">
                  <a16:creationId xmlns:a16="http://schemas.microsoft.com/office/drawing/2014/main" id="{497840D7-9678-944E-764C-1822B0262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484757" y="4204151"/>
              <a:ext cx="1005840" cy="100584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9ED5028-4E15-CB7A-781A-2D45AF173B37}"/>
              </a:ext>
            </a:extLst>
          </p:cNvPr>
          <p:cNvGrpSpPr/>
          <p:nvPr/>
        </p:nvGrpSpPr>
        <p:grpSpPr>
          <a:xfrm>
            <a:off x="8997244" y="1976009"/>
            <a:ext cx="765888" cy="765888"/>
            <a:chOff x="9787615" y="1858058"/>
            <a:chExt cx="842477" cy="842477"/>
          </a:xfrm>
        </p:grpSpPr>
        <p:pic>
          <p:nvPicPr>
            <p:cNvPr id="6" name="Picture 5" descr="A black circle with a yellow and blue outline and text&#10;&#10;AI-generated content may be incorrect.">
              <a:extLst>
                <a:ext uri="{FF2B5EF4-FFF2-40B4-BE49-F238E27FC236}">
                  <a16:creationId xmlns:a16="http://schemas.microsoft.com/office/drawing/2014/main" id="{8A92B23C-4651-B038-1E1B-9BA40AAB3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7615" y="1858058"/>
              <a:ext cx="842477" cy="842477"/>
            </a:xfrm>
            <a:prstGeom prst="rect">
              <a:avLst/>
            </a:prstGeom>
          </p:spPr>
        </p:pic>
        <p:pic>
          <p:nvPicPr>
            <p:cNvPr id="7" name="Picture 6" descr="A black circle with a yellow and blue outline and text&#10;&#10;AI-generated content may be incorrect.">
              <a:extLst>
                <a:ext uri="{FF2B5EF4-FFF2-40B4-BE49-F238E27FC236}">
                  <a16:creationId xmlns:a16="http://schemas.microsoft.com/office/drawing/2014/main" id="{F10F7A5F-B890-6D61-501B-3DD2FBB41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7615" y="1858058"/>
              <a:ext cx="842477" cy="8424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2827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A54C-8A5B-0AE2-0964-7358A6652F11}"/>
              </a:ext>
            </a:extLst>
          </p:cNvPr>
          <p:cNvSpPr/>
          <p:nvPr/>
        </p:nvSpPr>
        <p:spPr>
          <a:xfrm>
            <a:off x="6271608" y="5105180"/>
            <a:ext cx="5471454" cy="1116000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7030A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6" hangingPunct="0"/>
            <a:endParaRPr lang="en-AU" sz="1500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40EE2D-6B87-796A-321C-A3BDC4CC2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Essential Residential &amp; Business Services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A7B93D59-AA03-79BF-3B0B-FDD3E562DDD3}"/>
              </a:ext>
            </a:extLst>
          </p:cNvPr>
          <p:cNvSpPr/>
          <p:nvPr/>
        </p:nvSpPr>
        <p:spPr>
          <a:xfrm flipV="1">
            <a:off x="4136791" y="1793892"/>
            <a:ext cx="11957" cy="3042818"/>
          </a:xfrm>
          <a:prstGeom prst="line">
            <a:avLst/>
          </a:prstGeom>
          <a:ln w="12700">
            <a:solidFill>
              <a:srgbClr val="102C53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76" hangingPunct="0"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 kern="0" dirty="0">
              <a:solidFill>
                <a:srgbClr val="FFFFFF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3E4463A7-25F4-69F0-8F1A-B2893E21F5FE}"/>
              </a:ext>
            </a:extLst>
          </p:cNvPr>
          <p:cNvSpPr/>
          <p:nvPr/>
        </p:nvSpPr>
        <p:spPr>
          <a:xfrm flipV="1">
            <a:off x="6138461" y="1850988"/>
            <a:ext cx="35350" cy="3009077"/>
          </a:xfrm>
          <a:prstGeom prst="line">
            <a:avLst/>
          </a:prstGeom>
          <a:ln w="12700">
            <a:solidFill>
              <a:srgbClr val="102C53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76" hangingPunct="0"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 kern="0" dirty="0">
              <a:solidFill>
                <a:srgbClr val="FFFFFF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49F3307A-8B70-74DC-9C50-4624954B7D7A}"/>
              </a:ext>
            </a:extLst>
          </p:cNvPr>
          <p:cNvSpPr/>
          <p:nvPr/>
        </p:nvSpPr>
        <p:spPr>
          <a:xfrm flipV="1">
            <a:off x="8174473" y="1801684"/>
            <a:ext cx="9248" cy="3035026"/>
          </a:xfrm>
          <a:prstGeom prst="line">
            <a:avLst/>
          </a:prstGeom>
          <a:ln w="12700">
            <a:solidFill>
              <a:srgbClr val="102C53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76" hangingPunct="0"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 kern="0" dirty="0">
              <a:solidFill>
                <a:srgbClr val="FFFFFF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D9B2734-6253-187E-EFAD-409F8D47D4D2}"/>
              </a:ext>
            </a:extLst>
          </p:cNvPr>
          <p:cNvGrpSpPr/>
          <p:nvPr/>
        </p:nvGrpSpPr>
        <p:grpSpPr>
          <a:xfrm>
            <a:off x="731609" y="5104240"/>
            <a:ext cx="5258770" cy="1116000"/>
            <a:chOff x="7746000" y="10408474"/>
            <a:chExt cx="10517540" cy="2232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C490F9E-8440-1B43-863F-441D8BD8F5C9}"/>
                </a:ext>
              </a:extLst>
            </p:cNvPr>
            <p:cNvSpPr/>
            <p:nvPr/>
          </p:nvSpPr>
          <p:spPr>
            <a:xfrm>
              <a:off x="7746000" y="11265002"/>
              <a:ext cx="8892000" cy="605936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66" hangingPunct="0"/>
              <a:endParaRPr lang="en-AU" sz="15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393616F-3AD6-D3B6-AD38-54F012356ACA}"/>
                </a:ext>
              </a:extLst>
            </p:cNvPr>
            <p:cNvSpPr/>
            <p:nvPr/>
          </p:nvSpPr>
          <p:spPr>
            <a:xfrm>
              <a:off x="7925998" y="10408474"/>
              <a:ext cx="10337542" cy="223200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66" hangingPunct="0"/>
              <a:endParaRPr lang="en-AU" sz="1500" kern="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pic>
        <p:nvPicPr>
          <p:cNvPr id="14" name="Screen Shot 2018-10-24 at 1.35.39 PM.png" descr="Screen Shot 2018-10-24 at 1.35.39 PM.png">
            <a:extLst>
              <a:ext uri="{FF2B5EF4-FFF2-40B4-BE49-F238E27FC236}">
                <a16:creationId xmlns:a16="http://schemas.microsoft.com/office/drawing/2014/main" id="{6DE0549C-C89A-9F3F-6F70-822866818B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2968" y="1838932"/>
            <a:ext cx="777328" cy="772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F9D970-ABB1-5D9F-159F-AC86CE0E9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0757" y="1905838"/>
            <a:ext cx="603499" cy="5510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2B5CF82-A6E9-8C8D-5CA1-CB7D4FF3895A}"/>
              </a:ext>
            </a:extLst>
          </p:cNvPr>
          <p:cNvSpPr txBox="1"/>
          <p:nvPr/>
        </p:nvSpPr>
        <p:spPr>
          <a:xfrm>
            <a:off x="504324" y="2679989"/>
            <a:ext cx="1409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0776" hangingPunct="0"/>
            <a:r>
              <a:rPr lang="en-US" sz="1200" kern="0" dirty="0">
                <a:solidFill>
                  <a:srgbClr val="053268"/>
                </a:solidFill>
                <a:ea typeface="Helvetica Neue"/>
                <a:cs typeface="Helvetica Neue"/>
                <a:sym typeface="Helvetica Neue"/>
              </a:rPr>
              <a:t>Mobile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F7B0E9-5A68-0339-57A6-EE3816DD460F}"/>
              </a:ext>
            </a:extLst>
          </p:cNvPr>
          <p:cNvSpPr txBox="1"/>
          <p:nvPr/>
        </p:nvSpPr>
        <p:spPr>
          <a:xfrm>
            <a:off x="2447627" y="2679989"/>
            <a:ext cx="1409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0776" hangingPunct="0"/>
            <a:r>
              <a:rPr lang="en-US" sz="1200" kern="0" dirty="0">
                <a:solidFill>
                  <a:srgbClr val="053268"/>
                </a:solidFill>
                <a:ea typeface="Helvetica Neue"/>
                <a:cs typeface="Helvetica Neue"/>
                <a:sym typeface="Helvetica Neue"/>
              </a:rPr>
              <a:t>Broadband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4A660E-FE1B-CA04-DD01-614706402D6E}"/>
              </a:ext>
            </a:extLst>
          </p:cNvPr>
          <p:cNvSpPr txBox="1"/>
          <p:nvPr/>
        </p:nvSpPr>
        <p:spPr>
          <a:xfrm>
            <a:off x="10184535" y="2679989"/>
            <a:ext cx="1681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0776" hangingPunct="0"/>
            <a:r>
              <a:rPr lang="en-US" sz="1200" kern="0" dirty="0">
                <a:solidFill>
                  <a:srgbClr val="053268"/>
                </a:solidFill>
                <a:ea typeface="Helvetica Neue"/>
                <a:cs typeface="Helvetica Neue"/>
                <a:sym typeface="Helvetica Neue"/>
              </a:rPr>
              <a:t>Phone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22C147-D9BA-9926-A660-94A3AC207CA3}"/>
              </a:ext>
            </a:extLst>
          </p:cNvPr>
          <p:cNvSpPr txBox="1"/>
          <p:nvPr/>
        </p:nvSpPr>
        <p:spPr>
          <a:xfrm>
            <a:off x="8477860" y="2679989"/>
            <a:ext cx="1409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0776" hangingPunct="0"/>
            <a:r>
              <a:rPr lang="en-US" sz="1200" kern="0" dirty="0">
                <a:solidFill>
                  <a:srgbClr val="053268"/>
                </a:solidFill>
                <a:ea typeface="Helvetica Neue"/>
                <a:cs typeface="Helvetica Neue"/>
                <a:sym typeface="Helvetica Neue"/>
              </a:rPr>
              <a:t>Payment</a:t>
            </a:r>
          </a:p>
          <a:p>
            <a:pPr algn="ctr" defTabSz="410776" hangingPunct="0"/>
            <a:r>
              <a:rPr lang="en-US" sz="1200" kern="0" dirty="0">
                <a:solidFill>
                  <a:srgbClr val="053268"/>
                </a:solidFill>
                <a:ea typeface="Helvetica Neue"/>
                <a:cs typeface="Helvetica Neue"/>
                <a:sym typeface="Helvetica Neue"/>
              </a:rPr>
              <a:t>Processing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60AFC9F-71DC-B9F9-FFCD-2437A4E79C0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514" y="4751342"/>
            <a:ext cx="988915" cy="189983"/>
          </a:xfrm>
          <a:prstGeom prst="rect">
            <a:avLst/>
          </a:prstGeom>
        </p:spPr>
      </p:pic>
      <p:pic>
        <p:nvPicPr>
          <p:cNvPr id="21" name="Picture 20" descr="New_VF_Logo_Horiz_CMYK_RED.eps">
            <a:extLst>
              <a:ext uri="{FF2B5EF4-FFF2-40B4-BE49-F238E27FC236}">
                <a16:creationId xmlns:a16="http://schemas.microsoft.com/office/drawing/2014/main" id="{0879F3CB-5095-A5AB-5B54-A11ED94A8F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36" y="3439637"/>
            <a:ext cx="1085471" cy="2680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9370630-1BD9-2E3D-3AD5-A7626786695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570" y="4127958"/>
            <a:ext cx="820803" cy="217969"/>
          </a:xfrm>
          <a:prstGeom prst="rect">
            <a:avLst/>
          </a:prstGeom>
        </p:spPr>
      </p:pic>
      <p:pic>
        <p:nvPicPr>
          <p:cNvPr id="23" name="Picture 22" descr="New_VF_Logo_Horiz_CMYK_RED.eps">
            <a:extLst>
              <a:ext uri="{FF2B5EF4-FFF2-40B4-BE49-F238E27FC236}">
                <a16:creationId xmlns:a16="http://schemas.microsoft.com/office/drawing/2014/main" id="{8A5C16B3-AFFC-2A3C-967A-BAB6EDFD679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9538" y="3439637"/>
            <a:ext cx="1085471" cy="2680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CB6D7B9-52D1-2472-E946-CCBD6DB76FB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1872" y="4127958"/>
            <a:ext cx="820803" cy="217969"/>
          </a:xfrm>
          <a:prstGeom prst="rect">
            <a:avLst/>
          </a:prstGeom>
        </p:spPr>
      </p:pic>
      <p:pic>
        <p:nvPicPr>
          <p:cNvPr id="25" name="Picture 24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A12BBF95-1E04-7B8F-F2B4-4FCB041D2BF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253" y="3439637"/>
            <a:ext cx="865947" cy="305017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4D0E953-21A8-4116-8F57-0C338918A4F8}"/>
              </a:ext>
            </a:extLst>
          </p:cNvPr>
          <p:cNvGrpSpPr/>
          <p:nvPr/>
        </p:nvGrpSpPr>
        <p:grpSpPr>
          <a:xfrm>
            <a:off x="1646646" y="5251646"/>
            <a:ext cx="645193" cy="821187"/>
            <a:chOff x="20480817" y="3006192"/>
            <a:chExt cx="1419425" cy="164237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D93C4E8-DFCB-16AD-BDB4-D04C22B78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480817" y="3331653"/>
              <a:ext cx="1419425" cy="131691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374FA80-8EC4-7A87-6C89-6C9E44929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480820" y="3006192"/>
              <a:ext cx="1350884" cy="259522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089D3C1-FD6B-071E-C0C3-B8EEEEE1A34C}"/>
              </a:ext>
            </a:extLst>
          </p:cNvPr>
          <p:cNvGrpSpPr/>
          <p:nvPr/>
        </p:nvGrpSpPr>
        <p:grpSpPr>
          <a:xfrm>
            <a:off x="4512831" y="5251646"/>
            <a:ext cx="555542" cy="828000"/>
            <a:chOff x="21680867" y="4926553"/>
            <a:chExt cx="1222192" cy="179690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90D5E52-2B37-A73E-FD20-D8F3739CE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1680867" y="5288440"/>
              <a:ext cx="1222192" cy="143501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18B06BA-9609-FE25-E1A1-EB5CCCA96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08038" y="4926553"/>
              <a:ext cx="926643" cy="246075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43FAFDD-099C-0E9D-7A76-AE8BB3B2EC9D}"/>
              </a:ext>
            </a:extLst>
          </p:cNvPr>
          <p:cNvSpPr txBox="1"/>
          <p:nvPr/>
        </p:nvSpPr>
        <p:spPr>
          <a:xfrm>
            <a:off x="6426012" y="2679989"/>
            <a:ext cx="1409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0776" hangingPunct="0"/>
            <a:r>
              <a:rPr lang="en-US" sz="1200" kern="0" dirty="0">
                <a:solidFill>
                  <a:srgbClr val="053268"/>
                </a:solidFill>
                <a:ea typeface="Helvetica Neue"/>
                <a:cs typeface="Helvetica Neue"/>
                <a:sym typeface="Helvetica Neue"/>
              </a:rPr>
              <a:t>Home</a:t>
            </a:r>
            <a:br>
              <a:rPr lang="en-US" sz="1200" kern="0" dirty="0">
                <a:solidFill>
                  <a:srgbClr val="053268"/>
                </a:solidFill>
                <a:ea typeface="Helvetica Neue"/>
                <a:cs typeface="Helvetica Neue"/>
                <a:sym typeface="Helvetica Neue"/>
              </a:rPr>
            </a:br>
            <a:r>
              <a:rPr lang="en-US" sz="1200" kern="0" dirty="0">
                <a:solidFill>
                  <a:srgbClr val="053268"/>
                </a:solidFill>
                <a:ea typeface="Helvetica Neue"/>
                <a:cs typeface="Helvetica Neue"/>
                <a:sym typeface="Helvetica Neue"/>
              </a:rPr>
              <a:t>Insurance</a:t>
            </a:r>
          </a:p>
        </p:txBody>
      </p:sp>
      <p:sp>
        <p:nvSpPr>
          <p:cNvPr id="33" name="Line">
            <a:extLst>
              <a:ext uri="{FF2B5EF4-FFF2-40B4-BE49-F238E27FC236}">
                <a16:creationId xmlns:a16="http://schemas.microsoft.com/office/drawing/2014/main" id="{4D1F2D41-512B-9AB1-C372-F7B859D20072}"/>
              </a:ext>
            </a:extLst>
          </p:cNvPr>
          <p:cNvSpPr/>
          <p:nvPr/>
        </p:nvSpPr>
        <p:spPr>
          <a:xfrm flipH="1" flipV="1">
            <a:off x="2127393" y="1793892"/>
            <a:ext cx="11464" cy="3066174"/>
          </a:xfrm>
          <a:prstGeom prst="line">
            <a:avLst/>
          </a:prstGeom>
          <a:ln w="12700">
            <a:solidFill>
              <a:srgbClr val="102C53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76" hangingPunct="0"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 kern="0" dirty="0">
              <a:solidFill>
                <a:srgbClr val="FFFFFF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Line">
            <a:extLst>
              <a:ext uri="{FF2B5EF4-FFF2-40B4-BE49-F238E27FC236}">
                <a16:creationId xmlns:a16="http://schemas.microsoft.com/office/drawing/2014/main" id="{D4E162D7-07F1-369E-A4E0-2FBECD9F148A}"/>
              </a:ext>
            </a:extLst>
          </p:cNvPr>
          <p:cNvSpPr/>
          <p:nvPr/>
        </p:nvSpPr>
        <p:spPr>
          <a:xfrm flipH="1" flipV="1">
            <a:off x="10178521" y="1759391"/>
            <a:ext cx="53359" cy="3100673"/>
          </a:xfrm>
          <a:prstGeom prst="line">
            <a:avLst/>
          </a:prstGeom>
          <a:ln w="12700">
            <a:solidFill>
              <a:srgbClr val="102C53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76" hangingPunct="0"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 kern="0" dirty="0">
              <a:solidFill>
                <a:srgbClr val="FFFFFF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4447D1B-4CD6-A4D0-9995-60E39DF8F40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00360" y="1794328"/>
            <a:ext cx="660598" cy="77909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C170230-89CA-167F-1695-4CA099588B8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29399" y="3439637"/>
            <a:ext cx="802520" cy="280074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072E4AE3-04B6-2F53-8F55-AED476C84093}"/>
              </a:ext>
            </a:extLst>
          </p:cNvPr>
          <p:cNvGrpSpPr/>
          <p:nvPr/>
        </p:nvGrpSpPr>
        <p:grpSpPr>
          <a:xfrm>
            <a:off x="3204253" y="5200776"/>
            <a:ext cx="580259" cy="902226"/>
            <a:chOff x="6640127" y="3712937"/>
            <a:chExt cx="492173" cy="765263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ACC1F8C-868C-2F20-BF28-196CD269B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640127" y="3903783"/>
              <a:ext cx="489227" cy="574417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68F8FBC-9290-B0E1-95B2-79F7D9780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44047" y="3712937"/>
              <a:ext cx="488253" cy="170397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72069539-E6D5-B558-A65F-9003A609A8E6}"/>
              </a:ext>
            </a:extLst>
          </p:cNvPr>
          <p:cNvSpPr txBox="1"/>
          <p:nvPr/>
        </p:nvSpPr>
        <p:spPr>
          <a:xfrm>
            <a:off x="4482845" y="2679989"/>
            <a:ext cx="1409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0771" hangingPunct="0"/>
            <a:r>
              <a:rPr lang="en-US" sz="1200" kern="0" dirty="0">
                <a:solidFill>
                  <a:srgbClr val="053268"/>
                </a:solidFill>
                <a:ea typeface="Helvetica Neue"/>
                <a:cs typeface="Helvetica Neue"/>
                <a:sym typeface="Helvetica Neue"/>
              </a:rPr>
              <a:t>Energy</a:t>
            </a:r>
          </a:p>
        </p:txBody>
      </p:sp>
      <p:pic>
        <p:nvPicPr>
          <p:cNvPr id="41" name="Picture 40" descr="Logo&#10;&#10;Description automatically generated">
            <a:extLst>
              <a:ext uri="{FF2B5EF4-FFF2-40B4-BE49-F238E27FC236}">
                <a16:creationId xmlns:a16="http://schemas.microsoft.com/office/drawing/2014/main" id="{5095B248-5A4C-6D5D-A6CC-DE9CED99251F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913" y="4127958"/>
            <a:ext cx="1241158" cy="29649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6B42412-61A7-24B6-01B6-CDBB7952822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74670" y="3439637"/>
            <a:ext cx="625644" cy="167090"/>
          </a:xfrm>
          <a:prstGeom prst="rect">
            <a:avLst/>
          </a:prstGeom>
        </p:spPr>
      </p:pic>
      <p:pic>
        <p:nvPicPr>
          <p:cNvPr id="43" name="Picture 42" descr="A purple and green letter on a black background&#10;&#10;Description automatically generated">
            <a:extLst>
              <a:ext uri="{FF2B5EF4-FFF2-40B4-BE49-F238E27FC236}">
                <a16:creationId xmlns:a16="http://schemas.microsoft.com/office/drawing/2014/main" id="{45A37712-6946-297D-14F8-C0F49C04DEA4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7344" y="3439637"/>
            <a:ext cx="930325" cy="301193"/>
          </a:xfrm>
          <a:prstGeom prst="rect">
            <a:avLst/>
          </a:prstGeom>
        </p:spPr>
      </p:pic>
      <p:pic>
        <p:nvPicPr>
          <p:cNvPr id="44" name="Picture 43" descr="A computer with a wifi symbol&#10;&#10;AI-generated content may be incorrect.">
            <a:extLst>
              <a:ext uri="{FF2B5EF4-FFF2-40B4-BE49-F238E27FC236}">
                <a16:creationId xmlns:a16="http://schemas.microsoft.com/office/drawing/2014/main" id="{AAFBA630-904E-E814-B6FF-F63C8C987111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3932" y="1974170"/>
            <a:ext cx="755692" cy="531783"/>
          </a:xfrm>
          <a:prstGeom prst="rect">
            <a:avLst/>
          </a:prstGeom>
        </p:spPr>
      </p:pic>
      <p:pic>
        <p:nvPicPr>
          <p:cNvPr id="45" name="Picture 44" descr="A light bulb and fire flame logo&#10;&#10;AI-generated content may be incorrect.">
            <a:extLst>
              <a:ext uri="{FF2B5EF4-FFF2-40B4-BE49-F238E27FC236}">
                <a16:creationId xmlns:a16="http://schemas.microsoft.com/office/drawing/2014/main" id="{64D37B02-7802-D761-77F4-84F183C6B79D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1021" y="1912362"/>
            <a:ext cx="1971426" cy="1182855"/>
          </a:xfrm>
          <a:prstGeom prst="rect">
            <a:avLst/>
          </a:prstGeom>
        </p:spPr>
      </p:pic>
      <p:pic>
        <p:nvPicPr>
          <p:cNvPr id="46" name="Picture 45" descr="A blue phone with black background&#10;&#10;AI-generated content may be incorrect.">
            <a:extLst>
              <a:ext uri="{FF2B5EF4-FFF2-40B4-BE49-F238E27FC236}">
                <a16:creationId xmlns:a16="http://schemas.microsoft.com/office/drawing/2014/main" id="{E135DDCA-47E7-C0CA-04EF-2EF34C168A95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208" y="1896807"/>
            <a:ext cx="555276" cy="702771"/>
          </a:xfrm>
          <a:prstGeom prst="rect">
            <a:avLst/>
          </a:prstGeom>
        </p:spPr>
      </p:pic>
      <p:pic>
        <p:nvPicPr>
          <p:cNvPr id="48" name="Picture 47" descr="A purple sign with black background&#10;&#10;AI-generated content may be incorrect.">
            <a:extLst>
              <a:ext uri="{FF2B5EF4-FFF2-40B4-BE49-F238E27FC236}">
                <a16:creationId xmlns:a16="http://schemas.microsoft.com/office/drawing/2014/main" id="{912669EA-46C5-E36F-37DC-CDA91969F9D5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6081" y="5317381"/>
            <a:ext cx="1010804" cy="724051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1EF73969-40BB-AA74-0678-FC9EB0E99A60}"/>
              </a:ext>
            </a:extLst>
          </p:cNvPr>
          <p:cNvGrpSpPr/>
          <p:nvPr/>
        </p:nvGrpSpPr>
        <p:grpSpPr>
          <a:xfrm>
            <a:off x="10734103" y="5307135"/>
            <a:ext cx="525249" cy="592950"/>
            <a:chOff x="8636559" y="3595726"/>
            <a:chExt cx="1338773" cy="1662467"/>
          </a:xfrm>
          <a:solidFill>
            <a:srgbClr val="671E75"/>
          </a:solidFill>
        </p:grpSpPr>
        <p:pic>
          <p:nvPicPr>
            <p:cNvPr id="62" name="Graphic 61" descr="Open hand outline">
              <a:extLst>
                <a:ext uri="{FF2B5EF4-FFF2-40B4-BE49-F238E27FC236}">
                  <a16:creationId xmlns:a16="http://schemas.microsoft.com/office/drawing/2014/main" id="{85C610F0-CB2B-E5C2-0730-A8A55EFAA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8636559" y="3919420"/>
              <a:ext cx="1338773" cy="1338773"/>
            </a:xfrm>
            <a:prstGeom prst="rect">
              <a:avLst/>
            </a:prstGeom>
          </p:spPr>
        </p:pic>
        <p:pic>
          <p:nvPicPr>
            <p:cNvPr id="63" name="Graphic 62" descr="Lunch Box with solid fill">
              <a:extLst>
                <a:ext uri="{FF2B5EF4-FFF2-40B4-BE49-F238E27FC236}">
                  <a16:creationId xmlns:a16="http://schemas.microsoft.com/office/drawing/2014/main" id="{5A0FFCA9-3E07-0DD7-B269-14C5E5112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8928093" y="3595726"/>
              <a:ext cx="755703" cy="755703"/>
            </a:xfrm>
            <a:prstGeom prst="rect">
              <a:avLst/>
            </a:prstGeom>
          </p:spPr>
        </p:pic>
      </p:grpSp>
      <p:pic>
        <p:nvPicPr>
          <p:cNvPr id="64" name="Graphic 63" descr="User outline">
            <a:extLst>
              <a:ext uri="{FF2B5EF4-FFF2-40B4-BE49-F238E27FC236}">
                <a16:creationId xmlns:a16="http://schemas.microsoft.com/office/drawing/2014/main" id="{789CE87B-E8E4-D79B-DB2C-6EDC17058A3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339498" y="5240995"/>
            <a:ext cx="535062" cy="535062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09B5D7E8-E125-54D4-582C-1139A0A96C5C}"/>
              </a:ext>
            </a:extLst>
          </p:cNvPr>
          <p:cNvGrpSpPr/>
          <p:nvPr/>
        </p:nvGrpSpPr>
        <p:grpSpPr>
          <a:xfrm>
            <a:off x="8053468" y="5312946"/>
            <a:ext cx="547070" cy="489177"/>
            <a:chOff x="6934790" y="3197081"/>
            <a:chExt cx="1281985" cy="1146319"/>
          </a:xfrm>
        </p:grpSpPr>
        <p:pic>
          <p:nvPicPr>
            <p:cNvPr id="66" name="Graphic 65" descr="Right pointing backhand index outline">
              <a:extLst>
                <a:ext uri="{FF2B5EF4-FFF2-40B4-BE49-F238E27FC236}">
                  <a16:creationId xmlns:a16="http://schemas.microsoft.com/office/drawing/2014/main" id="{6444A02A-97BE-0472-E56D-8C08917CE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 rot="16200000">
              <a:off x="6934790" y="3429000"/>
              <a:ext cx="914400" cy="914400"/>
            </a:xfrm>
            <a:prstGeom prst="rect">
              <a:avLst/>
            </a:prstGeom>
          </p:spPr>
        </p:pic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01E6649B-808B-4FA0-292F-33A9754092DE}"/>
                </a:ext>
              </a:extLst>
            </p:cNvPr>
            <p:cNvSpPr/>
            <p:nvPr/>
          </p:nvSpPr>
          <p:spPr>
            <a:xfrm>
              <a:off x="6977092" y="3197081"/>
              <a:ext cx="1239683" cy="384352"/>
            </a:xfrm>
            <a:prstGeom prst="roundRect">
              <a:avLst/>
            </a:prstGeom>
            <a:no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BCDA4A9-ED12-2A79-D01F-EF3937AA54E5}"/>
                </a:ext>
              </a:extLst>
            </p:cNvPr>
            <p:cNvSpPr/>
            <p:nvPr/>
          </p:nvSpPr>
          <p:spPr>
            <a:xfrm>
              <a:off x="7270750" y="3561921"/>
              <a:ext cx="73025" cy="956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A311FD55-3E35-6DCA-5E26-598C97369847}"/>
              </a:ext>
            </a:extLst>
          </p:cNvPr>
          <p:cNvSpPr txBox="1"/>
          <p:nvPr/>
        </p:nvSpPr>
        <p:spPr>
          <a:xfrm>
            <a:off x="9057754" y="5782074"/>
            <a:ext cx="109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AU" sz="900" dirty="0">
                <a:solidFill>
                  <a:srgbClr val="333E48"/>
                </a:solidFill>
                <a:effectLst/>
                <a:ea typeface="Times New Roman" panose="02020603050405020304" pitchFamily="18" charset="0"/>
              </a:rPr>
              <a:t>1 new IBO joins your business</a:t>
            </a:r>
            <a:endParaRPr lang="en-001" sz="900" dirty="0">
              <a:solidFill>
                <a:srgbClr val="333E48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FACDE78-CF92-9B1C-DC2D-438F2A49C03C}"/>
              </a:ext>
            </a:extLst>
          </p:cNvPr>
          <p:cNvSpPr txBox="1"/>
          <p:nvPr/>
        </p:nvSpPr>
        <p:spPr>
          <a:xfrm>
            <a:off x="10351947" y="5782074"/>
            <a:ext cx="1306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AU" sz="900" dirty="0" err="1">
                <a:solidFill>
                  <a:srgbClr val="333E48"/>
                </a:solidFill>
                <a:effectLst/>
                <a:ea typeface="Times New Roman" panose="02020603050405020304" pitchFamily="18" charset="0"/>
              </a:rPr>
              <a:t>Conxxion</a:t>
            </a:r>
            <a:r>
              <a:rPr lang="en-AU" sz="900" dirty="0">
                <a:solidFill>
                  <a:srgbClr val="333E48"/>
                </a:solidFill>
                <a:effectLst/>
                <a:ea typeface="Times New Roman" panose="02020603050405020304" pitchFamily="18" charset="0"/>
              </a:rPr>
              <a:t> donates one meal to Foodbank</a:t>
            </a:r>
            <a:endParaRPr lang="en-001" sz="900" dirty="0">
              <a:solidFill>
                <a:srgbClr val="333E48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A924B7C-AB32-6079-93AE-00126B165072}"/>
              </a:ext>
            </a:extLst>
          </p:cNvPr>
          <p:cNvSpPr txBox="1"/>
          <p:nvPr/>
        </p:nvSpPr>
        <p:spPr>
          <a:xfrm>
            <a:off x="7821601" y="5782074"/>
            <a:ext cx="1010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AU" sz="900" dirty="0">
                <a:solidFill>
                  <a:srgbClr val="333E48"/>
                </a:solidFill>
                <a:effectLst/>
                <a:ea typeface="Times New Roman" panose="02020603050405020304" pitchFamily="18" charset="0"/>
              </a:rPr>
              <a:t>1 new service signed up</a:t>
            </a:r>
            <a:endParaRPr lang="en-001" sz="900" dirty="0">
              <a:solidFill>
                <a:srgbClr val="333E48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EB108FA-7C24-9346-1FF5-9913E0EF5041}"/>
              </a:ext>
            </a:extLst>
          </p:cNvPr>
          <p:cNvSpPr txBox="1"/>
          <p:nvPr/>
        </p:nvSpPr>
        <p:spPr>
          <a:xfrm>
            <a:off x="8701083" y="5556295"/>
            <a:ext cx="612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AU" sz="1000" dirty="0">
                <a:solidFill>
                  <a:srgbClr val="333E48"/>
                </a:solidFill>
                <a:effectLst/>
                <a:ea typeface="Times New Roman" panose="02020603050405020304" pitchFamily="18" charset="0"/>
              </a:rPr>
              <a:t>OR</a:t>
            </a:r>
            <a:endParaRPr lang="en-001" sz="1000" dirty="0">
              <a:solidFill>
                <a:srgbClr val="333E48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78E343E-3D21-BB5D-7ADD-8E62269BAA26}"/>
              </a:ext>
            </a:extLst>
          </p:cNvPr>
          <p:cNvSpPr txBox="1"/>
          <p:nvPr/>
        </p:nvSpPr>
        <p:spPr>
          <a:xfrm>
            <a:off x="9925956" y="5505372"/>
            <a:ext cx="612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AU" sz="1600" dirty="0">
                <a:solidFill>
                  <a:srgbClr val="333E48"/>
                </a:solidFill>
                <a:effectLst/>
                <a:ea typeface="Times New Roman" panose="02020603050405020304" pitchFamily="18" charset="0"/>
              </a:rPr>
              <a:t>=</a:t>
            </a:r>
            <a:endParaRPr lang="en-001" sz="1600" dirty="0">
              <a:solidFill>
                <a:srgbClr val="333E48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Circle">
            <a:extLst>
              <a:ext uri="{FF2B5EF4-FFF2-40B4-BE49-F238E27FC236}">
                <a16:creationId xmlns:a16="http://schemas.microsoft.com/office/drawing/2014/main" id="{5B4780FF-45C9-CF56-61B3-A71FACE91659}"/>
              </a:ext>
            </a:extLst>
          </p:cNvPr>
          <p:cNvSpPr/>
          <p:nvPr/>
        </p:nvSpPr>
        <p:spPr>
          <a:xfrm>
            <a:off x="279400" y="279400"/>
            <a:ext cx="426790" cy="426790"/>
          </a:xfrm>
          <a:prstGeom prst="ellipse">
            <a:avLst/>
          </a:prstGeom>
          <a:solidFill>
            <a:srgbClr val="016B76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 kern="0">
              <a:solidFill>
                <a:srgbClr val="FFFFFF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6">
            <a:extLst>
              <a:ext uri="{FF2B5EF4-FFF2-40B4-BE49-F238E27FC236}">
                <a16:creationId xmlns:a16="http://schemas.microsoft.com/office/drawing/2014/main" id="{EA599D89-0493-41F3-E4D7-ED19405F9D94}"/>
              </a:ext>
            </a:extLst>
          </p:cNvPr>
          <p:cNvSpPr txBox="1"/>
          <p:nvPr/>
        </p:nvSpPr>
        <p:spPr>
          <a:xfrm>
            <a:off x="385394" y="302840"/>
            <a:ext cx="214803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 algn="ctr" defTabSz="410766" hangingPunct="0"/>
            <a:r>
              <a:rPr lang="en-AU" sz="2000" b="1" kern="0" dirty="0">
                <a:ea typeface="Helvetica Neue"/>
                <a:cs typeface="Helvetica Neue"/>
                <a:sym typeface="Helvetica Neue"/>
              </a:rPr>
              <a:t>2</a:t>
            </a:r>
            <a:endParaRPr sz="2000" b="1" kern="0" dirty="0"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73559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549">
              <a:srgbClr val="FFFFFF"/>
            </a:gs>
            <a:gs pos="87307">
              <a:srgbClr val="FFFFFF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6D13F-CD9D-6E67-EF6B-24E749CAC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Our Business Model </a:t>
            </a:r>
          </a:p>
        </p:txBody>
      </p:sp>
      <p:sp>
        <p:nvSpPr>
          <p:cNvPr id="26" name="Circle">
            <a:extLst>
              <a:ext uri="{FF2B5EF4-FFF2-40B4-BE49-F238E27FC236}">
                <a16:creationId xmlns:a16="http://schemas.microsoft.com/office/drawing/2014/main" id="{8404D387-AC25-A54A-8F40-0B52FBB1D272}"/>
              </a:ext>
            </a:extLst>
          </p:cNvPr>
          <p:cNvSpPr/>
          <p:nvPr/>
        </p:nvSpPr>
        <p:spPr>
          <a:xfrm>
            <a:off x="279400" y="279400"/>
            <a:ext cx="426790" cy="426790"/>
          </a:xfrm>
          <a:prstGeom prst="ellipse">
            <a:avLst/>
          </a:prstGeom>
          <a:solidFill>
            <a:srgbClr val="016B76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 kern="0">
              <a:solidFill>
                <a:srgbClr val="FFFFFF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6">
            <a:extLst>
              <a:ext uri="{FF2B5EF4-FFF2-40B4-BE49-F238E27FC236}">
                <a16:creationId xmlns:a16="http://schemas.microsoft.com/office/drawing/2014/main" id="{03ABA1B1-6A76-B842-A66E-2AA0F2D869D1}"/>
              </a:ext>
            </a:extLst>
          </p:cNvPr>
          <p:cNvSpPr txBox="1"/>
          <p:nvPr/>
        </p:nvSpPr>
        <p:spPr>
          <a:xfrm>
            <a:off x="385394" y="302840"/>
            <a:ext cx="214803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 algn="ctr" defTabSz="410766" hangingPunct="0"/>
            <a:r>
              <a:rPr lang="en-AU" sz="2000" b="1" kern="0" dirty="0">
                <a:ea typeface="Helvetica Neue"/>
                <a:cs typeface="Helvetica Neue"/>
                <a:sym typeface="Helvetica Neue"/>
              </a:rPr>
              <a:t>3</a:t>
            </a:r>
            <a:endParaRPr sz="2000" b="1" kern="0" dirty="0"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Picture 6" descr="A yellow logo with black background&#10;&#10;Description automatically generated">
            <a:extLst>
              <a:ext uri="{FF2B5EF4-FFF2-40B4-BE49-F238E27FC236}">
                <a16:creationId xmlns:a16="http://schemas.microsoft.com/office/drawing/2014/main" id="{78DB9E36-BA7E-C1E9-9FCE-15A42582D9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6306" y="1496990"/>
            <a:ext cx="2886365" cy="787190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9A245241-75F1-F277-0AEC-26DE7061D135}"/>
              </a:ext>
            </a:extLst>
          </p:cNvPr>
          <p:cNvGrpSpPr/>
          <p:nvPr/>
        </p:nvGrpSpPr>
        <p:grpSpPr>
          <a:xfrm>
            <a:off x="2757600" y="2402709"/>
            <a:ext cx="3717541" cy="792565"/>
            <a:chOff x="2757600" y="2402709"/>
            <a:chExt cx="3717541" cy="792565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5D3E6ED8-CA49-D5B5-6A17-5F2728C676A3}"/>
                </a:ext>
              </a:extLst>
            </p:cNvPr>
            <p:cNvSpPr/>
            <p:nvPr/>
          </p:nvSpPr>
          <p:spPr>
            <a:xfrm>
              <a:off x="2843561" y="2475573"/>
              <a:ext cx="3631580" cy="663945"/>
            </a:xfrm>
            <a:prstGeom prst="roundRect">
              <a:avLst>
                <a:gd name="adj" fmla="val 50000"/>
              </a:avLst>
            </a:prstGeom>
            <a:solidFill>
              <a:srgbClr val="016B7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24000" rtlCol="0" anchor="ctr"/>
            <a:lstStyle/>
            <a:p>
              <a:pPr algn="r"/>
              <a:r>
                <a:rPr lang="en-AU" dirty="0"/>
                <a:t>Most Service Providers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0682EBA-7D4E-21CF-5AEF-043F816ADC00}"/>
                </a:ext>
              </a:extLst>
            </p:cNvPr>
            <p:cNvSpPr/>
            <p:nvPr/>
          </p:nvSpPr>
          <p:spPr>
            <a:xfrm>
              <a:off x="2757600" y="2402709"/>
              <a:ext cx="792565" cy="79256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16B7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34" name="Graphic 33" descr="Covered plate outline">
              <a:extLst>
                <a:ext uri="{FF2B5EF4-FFF2-40B4-BE49-F238E27FC236}">
                  <a16:creationId xmlns:a16="http://schemas.microsoft.com/office/drawing/2014/main" id="{5030C300-873A-EBFD-3495-08934251F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17502" y="2558189"/>
              <a:ext cx="469232" cy="469232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408B0A2-6321-578A-DCC1-2F568271237C}"/>
              </a:ext>
            </a:extLst>
          </p:cNvPr>
          <p:cNvGrpSpPr/>
          <p:nvPr/>
        </p:nvGrpSpPr>
        <p:grpSpPr>
          <a:xfrm>
            <a:off x="2757600" y="3642153"/>
            <a:ext cx="3717541" cy="792565"/>
            <a:chOff x="2757600" y="3642153"/>
            <a:chExt cx="3717541" cy="792565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13ABD44A-57E2-FD25-BFEB-E982756F83B4}"/>
                </a:ext>
              </a:extLst>
            </p:cNvPr>
            <p:cNvSpPr/>
            <p:nvPr/>
          </p:nvSpPr>
          <p:spPr>
            <a:xfrm>
              <a:off x="2843561" y="3715017"/>
              <a:ext cx="3631580" cy="663945"/>
            </a:xfrm>
            <a:prstGeom prst="roundRect">
              <a:avLst>
                <a:gd name="adj" fmla="val 50000"/>
              </a:avLst>
            </a:prstGeom>
            <a:solidFill>
              <a:srgbClr val="016B7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pPr algn="r"/>
              <a:r>
                <a:rPr lang="en-AU" dirty="0"/>
                <a:t>Media &amp; Digital Marketing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7427242-620A-D538-CFB8-4027C152C147}"/>
                </a:ext>
              </a:extLst>
            </p:cNvPr>
            <p:cNvSpPr/>
            <p:nvPr/>
          </p:nvSpPr>
          <p:spPr>
            <a:xfrm>
              <a:off x="2757600" y="3642153"/>
              <a:ext cx="792565" cy="79256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16B7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36" name="Graphic 35" descr="Marketing outline">
              <a:extLst>
                <a:ext uri="{FF2B5EF4-FFF2-40B4-BE49-F238E27FC236}">
                  <a16:creationId xmlns:a16="http://schemas.microsoft.com/office/drawing/2014/main" id="{E82073CF-29E7-AC4E-415C-731F98950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57044" y="3753626"/>
              <a:ext cx="624548" cy="624548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380343E-A5D2-BA9A-6518-4BFDE9B4ABC2}"/>
              </a:ext>
            </a:extLst>
          </p:cNvPr>
          <p:cNvGrpSpPr/>
          <p:nvPr/>
        </p:nvGrpSpPr>
        <p:grpSpPr>
          <a:xfrm>
            <a:off x="2757600" y="4940304"/>
            <a:ext cx="3717541" cy="792565"/>
            <a:chOff x="2757600" y="4940304"/>
            <a:chExt cx="3717541" cy="792565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B98BFCF5-3A22-5148-5C48-026841775B6B}"/>
                </a:ext>
              </a:extLst>
            </p:cNvPr>
            <p:cNvSpPr/>
            <p:nvPr/>
          </p:nvSpPr>
          <p:spPr>
            <a:xfrm>
              <a:off x="2843561" y="5013168"/>
              <a:ext cx="3631580" cy="663945"/>
            </a:xfrm>
            <a:prstGeom prst="roundRect">
              <a:avLst>
                <a:gd name="adj" fmla="val 50000"/>
              </a:avLst>
            </a:prstGeom>
            <a:solidFill>
              <a:srgbClr val="016B7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0" rtlCol="0" anchor="ctr"/>
            <a:lstStyle/>
            <a:p>
              <a:pPr algn="ctr"/>
              <a:r>
                <a:rPr lang="en-AU" dirty="0"/>
                <a:t>Customers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35FD61A-7B96-D450-D5E8-2D2791EFB6B1}"/>
                </a:ext>
              </a:extLst>
            </p:cNvPr>
            <p:cNvSpPr/>
            <p:nvPr/>
          </p:nvSpPr>
          <p:spPr>
            <a:xfrm>
              <a:off x="2757600" y="4940304"/>
              <a:ext cx="792565" cy="79256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16B7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38" name="Graphic 37" descr="Users outline">
              <a:extLst>
                <a:ext uri="{FF2B5EF4-FFF2-40B4-BE49-F238E27FC236}">
                  <a16:creationId xmlns:a16="http://schemas.microsoft.com/office/drawing/2014/main" id="{06459A55-896B-8A59-2161-6097BD20C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863130" y="5075002"/>
              <a:ext cx="567771" cy="567771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9A24424-7B11-D8C5-F9BC-5CFE4DA69ABE}"/>
              </a:ext>
            </a:extLst>
          </p:cNvPr>
          <p:cNvGrpSpPr/>
          <p:nvPr/>
        </p:nvGrpSpPr>
        <p:grpSpPr>
          <a:xfrm>
            <a:off x="6561101" y="1738202"/>
            <a:ext cx="2055898" cy="3904571"/>
            <a:chOff x="6561101" y="1738202"/>
            <a:chExt cx="2055898" cy="3904571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120EC4F-43B4-2295-F02F-A1EF7ED63222}"/>
                </a:ext>
              </a:extLst>
            </p:cNvPr>
            <p:cNvSpPr/>
            <p:nvPr/>
          </p:nvSpPr>
          <p:spPr>
            <a:xfrm>
              <a:off x="7227757" y="3101046"/>
              <a:ext cx="1389242" cy="1389242"/>
            </a:xfrm>
            <a:prstGeom prst="ellipse">
              <a:avLst/>
            </a:prstGeom>
            <a:solidFill>
              <a:srgbClr val="C3A12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43" name="Graphic 42" descr="User outline">
              <a:extLst>
                <a:ext uri="{FF2B5EF4-FFF2-40B4-BE49-F238E27FC236}">
                  <a16:creationId xmlns:a16="http://schemas.microsoft.com/office/drawing/2014/main" id="{5E212D0D-FF48-7EFB-474B-97F42D615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465178" y="3101046"/>
              <a:ext cx="914400" cy="9144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5082D98-8FF1-D699-CC20-DE0B2AC86A3A}"/>
                </a:ext>
              </a:extLst>
            </p:cNvPr>
            <p:cNvSpPr txBox="1"/>
            <p:nvPr/>
          </p:nvSpPr>
          <p:spPr>
            <a:xfrm>
              <a:off x="7345258" y="3986869"/>
              <a:ext cx="1154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>
                  <a:solidFill>
                    <a:schemeClr val="bg1"/>
                  </a:solidFill>
                </a:rPr>
                <a:t>YOU</a:t>
              </a:r>
            </a:p>
          </p:txBody>
        </p:sp>
        <p:sp>
          <p:nvSpPr>
            <p:cNvPr id="46" name="Bent Arrow 45">
              <a:extLst>
                <a:ext uri="{FF2B5EF4-FFF2-40B4-BE49-F238E27FC236}">
                  <a16:creationId xmlns:a16="http://schemas.microsoft.com/office/drawing/2014/main" id="{AB68D851-F9AA-5146-587E-3DC2574DA945}"/>
                </a:ext>
              </a:extLst>
            </p:cNvPr>
            <p:cNvSpPr/>
            <p:nvPr/>
          </p:nvSpPr>
          <p:spPr>
            <a:xfrm rot="10800000">
              <a:off x="6561102" y="4649684"/>
              <a:ext cx="1538867" cy="993089"/>
            </a:xfrm>
            <a:prstGeom prst="bentArrow">
              <a:avLst>
                <a:gd name="adj1" fmla="val 25900"/>
                <a:gd name="adj2" fmla="val 25362"/>
                <a:gd name="adj3" fmla="val 25000"/>
                <a:gd name="adj4" fmla="val 4375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48" name="Bent Arrow 47">
              <a:extLst>
                <a:ext uri="{FF2B5EF4-FFF2-40B4-BE49-F238E27FC236}">
                  <a16:creationId xmlns:a16="http://schemas.microsoft.com/office/drawing/2014/main" id="{052DE987-3AEC-13C9-9632-9ACF0BAC75E6}"/>
                </a:ext>
              </a:extLst>
            </p:cNvPr>
            <p:cNvSpPr/>
            <p:nvPr/>
          </p:nvSpPr>
          <p:spPr>
            <a:xfrm rot="5400000">
              <a:off x="6745878" y="1553425"/>
              <a:ext cx="1244198" cy="1613752"/>
            </a:xfrm>
            <a:prstGeom prst="bentArrow">
              <a:avLst>
                <a:gd name="adj1" fmla="val 25900"/>
                <a:gd name="adj2" fmla="val 20881"/>
                <a:gd name="adj3" fmla="val 25000"/>
                <a:gd name="adj4" fmla="val 3299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8D78C16-EB3E-3BE1-B170-B5ED19C34E39}"/>
              </a:ext>
            </a:extLst>
          </p:cNvPr>
          <p:cNvCxnSpPr>
            <a:cxnSpLocks/>
          </p:cNvCxnSpPr>
          <p:nvPr/>
        </p:nvCxnSpPr>
        <p:spPr>
          <a:xfrm>
            <a:off x="4750639" y="3226582"/>
            <a:ext cx="0" cy="404836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6A6B788-35EC-6208-4BDC-7F07FB1782E7}"/>
              </a:ext>
            </a:extLst>
          </p:cNvPr>
          <p:cNvCxnSpPr>
            <a:cxnSpLocks/>
          </p:cNvCxnSpPr>
          <p:nvPr/>
        </p:nvCxnSpPr>
        <p:spPr>
          <a:xfrm>
            <a:off x="4750639" y="4490288"/>
            <a:ext cx="0" cy="404836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DA3D210-504C-4541-F0B8-2711E02C3B04}"/>
              </a:ext>
            </a:extLst>
          </p:cNvPr>
          <p:cNvGrpSpPr/>
          <p:nvPr/>
        </p:nvGrpSpPr>
        <p:grpSpPr>
          <a:xfrm>
            <a:off x="3513191" y="3428999"/>
            <a:ext cx="2475571" cy="1299118"/>
            <a:chOff x="8727444" y="2927813"/>
            <a:chExt cx="2475571" cy="1428680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13BDA2B-EABC-F1CF-109B-C9994D5995C2}"/>
                </a:ext>
              </a:extLst>
            </p:cNvPr>
            <p:cNvCxnSpPr>
              <a:cxnSpLocks/>
            </p:cNvCxnSpPr>
            <p:nvPr/>
          </p:nvCxnSpPr>
          <p:spPr>
            <a:xfrm>
              <a:off x="8727444" y="2927813"/>
              <a:ext cx="2475571" cy="142868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1B24BA5-DAC1-22A2-21E3-F41CDBDD35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27444" y="2927813"/>
              <a:ext cx="2475571" cy="142868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271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549">
              <a:srgbClr val="FFFFFF"/>
            </a:gs>
            <a:gs pos="87307">
              <a:srgbClr val="FFFFFF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5FAC32-A408-8862-4718-B9E57495F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76092-E310-B420-787E-BF755DC60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/>
              <a:t>   Become an Independent Business Owner </a:t>
            </a:r>
            <a:r>
              <a:rPr lang="en-AU" sz="4000" b="0" dirty="0"/>
              <a:t>(IBO)</a:t>
            </a:r>
          </a:p>
        </p:txBody>
      </p:sp>
      <p:sp>
        <p:nvSpPr>
          <p:cNvPr id="26" name="Circle">
            <a:extLst>
              <a:ext uri="{FF2B5EF4-FFF2-40B4-BE49-F238E27FC236}">
                <a16:creationId xmlns:a16="http://schemas.microsoft.com/office/drawing/2014/main" id="{59B6D3BA-6792-64E3-3F48-9DC5193C685F}"/>
              </a:ext>
            </a:extLst>
          </p:cNvPr>
          <p:cNvSpPr/>
          <p:nvPr/>
        </p:nvSpPr>
        <p:spPr>
          <a:xfrm>
            <a:off x="279400" y="279400"/>
            <a:ext cx="426790" cy="426790"/>
          </a:xfrm>
          <a:prstGeom prst="ellipse">
            <a:avLst/>
          </a:prstGeom>
          <a:solidFill>
            <a:srgbClr val="016B76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 kern="0">
              <a:solidFill>
                <a:srgbClr val="FFFFFF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6">
            <a:extLst>
              <a:ext uri="{FF2B5EF4-FFF2-40B4-BE49-F238E27FC236}">
                <a16:creationId xmlns:a16="http://schemas.microsoft.com/office/drawing/2014/main" id="{08C5B92E-FAA1-71C0-29E8-7AC741FF56BB}"/>
              </a:ext>
            </a:extLst>
          </p:cNvPr>
          <p:cNvSpPr txBox="1"/>
          <p:nvPr/>
        </p:nvSpPr>
        <p:spPr>
          <a:xfrm>
            <a:off x="388601" y="302840"/>
            <a:ext cx="20839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 algn="ctr" defTabSz="410766" hangingPunct="0"/>
            <a:r>
              <a:rPr lang="en-AU" sz="2000" b="1" kern="0" dirty="0">
                <a:ea typeface="Helvetica Neue"/>
                <a:cs typeface="Helvetica Neue"/>
                <a:sym typeface="Helvetica Neue"/>
              </a:rPr>
              <a:t>4</a:t>
            </a:r>
            <a:endParaRPr sz="2000" b="1" kern="0" dirty="0"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3A029A-87A1-53C0-5FB8-5FD57F5A3116}"/>
              </a:ext>
            </a:extLst>
          </p:cNvPr>
          <p:cNvSpPr txBox="1"/>
          <p:nvPr/>
        </p:nvSpPr>
        <p:spPr>
          <a:xfrm>
            <a:off x="2256306" y="2988072"/>
            <a:ext cx="2475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A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Personalised Website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0FA9074-7404-F379-68F3-B161D33D66CD}"/>
              </a:ext>
            </a:extLst>
          </p:cNvPr>
          <p:cNvCxnSpPr>
            <a:cxnSpLocks/>
          </p:cNvCxnSpPr>
          <p:nvPr/>
        </p:nvCxnSpPr>
        <p:spPr>
          <a:xfrm flipH="1">
            <a:off x="1663718" y="3869928"/>
            <a:ext cx="8305473" cy="0"/>
          </a:xfrm>
          <a:prstGeom prst="line">
            <a:avLst/>
          </a:prstGeom>
          <a:ln>
            <a:solidFill>
              <a:srgbClr val="016B7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A9A00FE-4D80-B56F-23A8-44A9F1B50BD9}"/>
              </a:ext>
            </a:extLst>
          </p:cNvPr>
          <p:cNvCxnSpPr>
            <a:cxnSpLocks/>
          </p:cNvCxnSpPr>
          <p:nvPr/>
        </p:nvCxnSpPr>
        <p:spPr>
          <a:xfrm>
            <a:off x="5816454" y="1748934"/>
            <a:ext cx="0" cy="4241989"/>
          </a:xfrm>
          <a:prstGeom prst="line">
            <a:avLst/>
          </a:prstGeom>
          <a:ln>
            <a:solidFill>
              <a:srgbClr val="016B7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6B1E0D8-37C8-1799-7ACE-53115C080FD4}"/>
              </a:ext>
            </a:extLst>
          </p:cNvPr>
          <p:cNvSpPr txBox="1"/>
          <p:nvPr/>
        </p:nvSpPr>
        <p:spPr>
          <a:xfrm>
            <a:off x="6396360" y="2988072"/>
            <a:ext cx="2823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A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Complete Customer Support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E2FA4C-D06F-3168-1C9A-95D3BABC7BBE}"/>
              </a:ext>
            </a:extLst>
          </p:cNvPr>
          <p:cNvSpPr txBox="1"/>
          <p:nvPr/>
        </p:nvSpPr>
        <p:spPr>
          <a:xfrm>
            <a:off x="2199142" y="5170714"/>
            <a:ext cx="2903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A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Complete Business</a:t>
            </a:r>
            <a:br>
              <a:rPr lang="en-A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A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Tracking &amp; Reporting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6187E3-542A-87FC-FE93-15DFA5836110}"/>
              </a:ext>
            </a:extLst>
          </p:cNvPr>
          <p:cNvSpPr txBox="1"/>
          <p:nvPr/>
        </p:nvSpPr>
        <p:spPr>
          <a:xfrm>
            <a:off x="6395843" y="5170714"/>
            <a:ext cx="2824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A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Compass Online &amp; </a:t>
            </a:r>
            <a:br>
              <a:rPr lang="en-A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A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Marketing Tools</a:t>
            </a:r>
          </a:p>
        </p:txBody>
      </p:sp>
      <p:sp>
        <p:nvSpPr>
          <p:cNvPr id="12" name="Circle">
            <a:extLst>
              <a:ext uri="{FF2B5EF4-FFF2-40B4-BE49-F238E27FC236}">
                <a16:creationId xmlns:a16="http://schemas.microsoft.com/office/drawing/2014/main" id="{2EFF2C6C-1DC9-7148-6F7B-9067BD871AF1}"/>
              </a:ext>
            </a:extLst>
          </p:cNvPr>
          <p:cNvSpPr/>
          <p:nvPr/>
        </p:nvSpPr>
        <p:spPr>
          <a:xfrm rot="499010">
            <a:off x="9715945" y="1292939"/>
            <a:ext cx="2371188" cy="2260285"/>
          </a:xfrm>
          <a:prstGeom prst="ellipse">
            <a:avLst/>
          </a:prstGeom>
          <a:noFill/>
          <a:ln w="76200" cap="flat">
            <a:solidFill>
              <a:srgbClr val="C3A12E"/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algn="ctr" defTabSz="410766" hangingPunct="0">
              <a:defRPr sz="3000" b="0">
                <a:solidFill>
                  <a:srgbClr val="67C8C6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 kern="0">
              <a:solidFill>
                <a:srgbClr val="67C8C6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$499">
            <a:extLst>
              <a:ext uri="{FF2B5EF4-FFF2-40B4-BE49-F238E27FC236}">
                <a16:creationId xmlns:a16="http://schemas.microsoft.com/office/drawing/2014/main" id="{0C74EE9D-4F50-8069-BC99-E5865077B474}"/>
              </a:ext>
            </a:extLst>
          </p:cNvPr>
          <p:cNvSpPr txBox="1"/>
          <p:nvPr/>
        </p:nvSpPr>
        <p:spPr>
          <a:xfrm rot="499010">
            <a:off x="9746467" y="1702210"/>
            <a:ext cx="2310144" cy="14417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numCol="1" anchor="ctr">
            <a:spAutoFit/>
          </a:bodyPr>
          <a:lstStyle>
            <a:lvl1pPr>
              <a:defRPr sz="8900">
                <a:solidFill>
                  <a:srgbClr val="5079BC"/>
                </a:solidFill>
              </a:defRPr>
            </a:lvl1pPr>
          </a:lstStyle>
          <a:p>
            <a:pPr marL="36000" algn="ctr" defTabSz="410766" hangingPunct="0"/>
            <a:r>
              <a:rPr lang="en-AU" sz="1800" kern="0" dirty="0">
                <a:solidFill>
                  <a:srgbClr val="06354C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rPr>
              <a:t>One off payment </a:t>
            </a:r>
          </a:p>
          <a:p>
            <a:pPr marL="36000" algn="ctr" defTabSz="410766" hangingPunct="0"/>
            <a:r>
              <a:rPr lang="en-AU" sz="1800" kern="0" dirty="0">
                <a:solidFill>
                  <a:srgbClr val="06354C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rPr>
              <a:t>of </a:t>
            </a:r>
            <a:r>
              <a:rPr lang="en-AU" sz="3300" b="1" kern="0" dirty="0">
                <a:solidFill>
                  <a:srgbClr val="06354C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rPr>
              <a:t>$329</a:t>
            </a:r>
            <a:br>
              <a:rPr lang="en-AU" sz="2200" kern="0" dirty="0">
                <a:solidFill>
                  <a:srgbClr val="06354C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rPr>
            </a:br>
            <a:r>
              <a:rPr lang="en-AU" sz="1600" kern="0" dirty="0">
                <a:solidFill>
                  <a:srgbClr val="06354C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rPr>
              <a:t>+ $22/month Business Support Fee</a:t>
            </a:r>
            <a:r>
              <a:rPr lang="en-AU" sz="2200" kern="0" dirty="0">
                <a:solidFill>
                  <a:srgbClr val="06354C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rPr>
              <a:t> </a:t>
            </a:r>
          </a:p>
        </p:txBody>
      </p:sp>
      <p:pic>
        <p:nvPicPr>
          <p:cNvPr id="15" name="Graphic 14" descr="Television outline">
            <a:extLst>
              <a:ext uri="{FF2B5EF4-FFF2-40B4-BE49-F238E27FC236}">
                <a16:creationId xmlns:a16="http://schemas.microsoft.com/office/drawing/2014/main" id="{855BCB65-9A8C-8A6C-EF57-B5CBA1859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2345" y="1862142"/>
            <a:ext cx="1217066" cy="1217066"/>
          </a:xfrm>
          <a:prstGeom prst="rect">
            <a:avLst/>
          </a:prstGeom>
        </p:spPr>
      </p:pic>
      <p:pic>
        <p:nvPicPr>
          <p:cNvPr id="19" name="Graphic 18" descr="Chat bubble outline">
            <a:extLst>
              <a:ext uri="{FF2B5EF4-FFF2-40B4-BE49-F238E27FC236}">
                <a16:creationId xmlns:a16="http://schemas.microsoft.com/office/drawing/2014/main" id="{439CDBBA-6F46-6BB9-1D30-3E3CE41E9A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28927" y="1747098"/>
            <a:ext cx="1472650" cy="1472650"/>
          </a:xfrm>
          <a:prstGeom prst="rect">
            <a:avLst/>
          </a:prstGeom>
        </p:spPr>
      </p:pic>
      <p:pic>
        <p:nvPicPr>
          <p:cNvPr id="21" name="Graphic 20" descr="Blog outline">
            <a:extLst>
              <a:ext uri="{FF2B5EF4-FFF2-40B4-BE49-F238E27FC236}">
                <a16:creationId xmlns:a16="http://schemas.microsoft.com/office/drawing/2014/main" id="{FF4E3C72-26C1-A9BA-E13F-2F29B04E95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42345" y="4014413"/>
            <a:ext cx="1217066" cy="1217066"/>
          </a:xfrm>
          <a:prstGeom prst="rect">
            <a:avLst/>
          </a:prstGeom>
        </p:spPr>
      </p:pic>
      <p:pic>
        <p:nvPicPr>
          <p:cNvPr id="24" name="Graphic 23" descr="Map compass outline">
            <a:extLst>
              <a:ext uri="{FF2B5EF4-FFF2-40B4-BE49-F238E27FC236}">
                <a16:creationId xmlns:a16="http://schemas.microsoft.com/office/drawing/2014/main" id="{A45C638E-35F3-79DE-334A-0C79443420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56719" y="4014413"/>
            <a:ext cx="1217066" cy="121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92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12B90C-5B66-18C0-8413-03E08A792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You Get Your Own Online Business!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C1FD44-536C-7841-9DA5-15F40CEC4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9800" y="1435172"/>
            <a:ext cx="7772399" cy="443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11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A1C5E-629D-AA97-662C-14A6D5DB7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DC124A-137A-8568-8A81-4EA9B44DD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Monthly Personal Customer Bonuses</a:t>
            </a:r>
          </a:p>
        </p:txBody>
      </p:sp>
      <p:sp>
        <p:nvSpPr>
          <p:cNvPr id="4" name="Circle">
            <a:extLst>
              <a:ext uri="{FF2B5EF4-FFF2-40B4-BE49-F238E27FC236}">
                <a16:creationId xmlns:a16="http://schemas.microsoft.com/office/drawing/2014/main" id="{4261D93B-5768-DF91-6202-703190B21AAD}"/>
              </a:ext>
            </a:extLst>
          </p:cNvPr>
          <p:cNvSpPr/>
          <p:nvPr/>
        </p:nvSpPr>
        <p:spPr>
          <a:xfrm>
            <a:off x="279400" y="279400"/>
            <a:ext cx="426790" cy="426790"/>
          </a:xfrm>
          <a:prstGeom prst="ellipse">
            <a:avLst/>
          </a:prstGeom>
          <a:solidFill>
            <a:srgbClr val="016B76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 kern="0">
              <a:solidFill>
                <a:srgbClr val="FFFFFF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6">
            <a:extLst>
              <a:ext uri="{FF2B5EF4-FFF2-40B4-BE49-F238E27FC236}">
                <a16:creationId xmlns:a16="http://schemas.microsoft.com/office/drawing/2014/main" id="{60314A7B-9F07-8539-0786-25C117123890}"/>
              </a:ext>
            </a:extLst>
          </p:cNvPr>
          <p:cNvSpPr txBox="1"/>
          <p:nvPr/>
        </p:nvSpPr>
        <p:spPr>
          <a:xfrm>
            <a:off x="388601" y="302840"/>
            <a:ext cx="20839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 algn="ctr" defTabSz="410766" hangingPunct="0"/>
            <a:r>
              <a:rPr lang="en-AU" sz="2000" b="1" kern="0" dirty="0">
                <a:ea typeface="Helvetica Neue"/>
                <a:cs typeface="Helvetica Neue"/>
                <a:sym typeface="Helvetica Neue"/>
              </a:rPr>
              <a:t>5</a:t>
            </a:r>
            <a:endParaRPr sz="2000" b="1" kern="0" dirty="0"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2E7998-6FD7-B179-C8FD-864BEC4C4577}"/>
              </a:ext>
            </a:extLst>
          </p:cNvPr>
          <p:cNvSpPr txBox="1"/>
          <p:nvPr/>
        </p:nvSpPr>
        <p:spPr>
          <a:xfrm>
            <a:off x="4004894" y="1166790"/>
            <a:ext cx="4182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AU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Acquire Customers </a:t>
            </a:r>
            <a:r>
              <a:rPr lang="en-AU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totaling</a:t>
            </a:r>
            <a:r>
              <a:rPr lang="en-AU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DEA649-94C2-72CD-E17C-08568FF61F8B}"/>
              </a:ext>
            </a:extLst>
          </p:cNvPr>
          <p:cNvSpPr/>
          <p:nvPr/>
        </p:nvSpPr>
        <p:spPr>
          <a:xfrm>
            <a:off x="706190" y="4717707"/>
            <a:ext cx="4869420" cy="1143834"/>
          </a:xfrm>
          <a:prstGeom prst="rect">
            <a:avLst/>
          </a:prstGeom>
          <a:solidFill>
            <a:srgbClr val="016B76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AU" sz="2400" b="1" dirty="0">
                <a:solidFill>
                  <a:schemeClr val="bg1"/>
                </a:solidFill>
              </a:rPr>
              <a:t>Plus </a:t>
            </a:r>
            <a:r>
              <a:rPr lang="en-AU" sz="2800" b="1" dirty="0">
                <a:solidFill>
                  <a:schemeClr val="bg1"/>
                </a:solidFill>
              </a:rPr>
              <a:t>$75 </a:t>
            </a:r>
            <a:r>
              <a:rPr lang="en-AU" sz="2400" b="1" dirty="0">
                <a:solidFill>
                  <a:schemeClr val="bg1"/>
                </a:solidFill>
              </a:rPr>
              <a:t>for every additional</a:t>
            </a:r>
            <a:br>
              <a:rPr lang="en-AU" sz="2400" b="1" dirty="0">
                <a:solidFill>
                  <a:schemeClr val="bg1"/>
                </a:solidFill>
              </a:rPr>
            </a:br>
            <a:r>
              <a:rPr lang="en-AU" sz="2400" b="1" dirty="0">
                <a:solidFill>
                  <a:schemeClr val="bg1"/>
                </a:solidFill>
              </a:rPr>
              <a:t>3 Services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B571C9-C364-B65D-B910-0157210B1EDF}"/>
              </a:ext>
            </a:extLst>
          </p:cNvPr>
          <p:cNvSpPr/>
          <p:nvPr/>
        </p:nvSpPr>
        <p:spPr>
          <a:xfrm>
            <a:off x="706190" y="1930268"/>
            <a:ext cx="4869420" cy="2674454"/>
          </a:xfrm>
          <a:prstGeom prst="rect">
            <a:avLst/>
          </a:prstGeom>
          <a:solidFill>
            <a:srgbClr val="016B76">
              <a:alpha val="1083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A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Services* 	  = 	</a:t>
            </a:r>
            <a:r>
              <a:rPr lang="en-AU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$75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A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 Services 	  = </a:t>
            </a:r>
            <a:r>
              <a:rPr lang="en-AU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$150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A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 Services 	  =</a:t>
            </a:r>
            <a:r>
              <a:rPr lang="en-AU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$225</a:t>
            </a:r>
          </a:p>
        </p:txBody>
      </p:sp>
      <p:pic>
        <p:nvPicPr>
          <p:cNvPr id="20" name="Graphic 19" descr="Users outline">
            <a:extLst>
              <a:ext uri="{FF2B5EF4-FFF2-40B4-BE49-F238E27FC236}">
                <a16:creationId xmlns:a16="http://schemas.microsoft.com/office/drawing/2014/main" id="{EA0A3703-0998-E251-7844-7DC13F384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12825" y="1873780"/>
            <a:ext cx="2608891" cy="2608891"/>
          </a:xfrm>
          <a:prstGeom prst="rect">
            <a:avLst/>
          </a:prstGeom>
        </p:spPr>
      </p:pic>
      <p:pic>
        <p:nvPicPr>
          <p:cNvPr id="22" name="Graphic 21" descr="User outline">
            <a:extLst>
              <a:ext uri="{FF2B5EF4-FFF2-40B4-BE49-F238E27FC236}">
                <a16:creationId xmlns:a16="http://schemas.microsoft.com/office/drawing/2014/main" id="{11C5CD0C-D51D-F6E5-8035-79905832C9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16392" y="2644624"/>
            <a:ext cx="1960098" cy="1960098"/>
          </a:xfrm>
          <a:prstGeom prst="rect">
            <a:avLst/>
          </a:prstGeom>
        </p:spPr>
      </p:pic>
      <p:pic>
        <p:nvPicPr>
          <p:cNvPr id="27" name="Graphic 26" descr="Users outline">
            <a:extLst>
              <a:ext uri="{FF2B5EF4-FFF2-40B4-BE49-F238E27FC236}">
                <a16:creationId xmlns:a16="http://schemas.microsoft.com/office/drawing/2014/main" id="{E4C12ABA-C0A2-FBBC-2A4D-634350CD1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12826" y="3334556"/>
            <a:ext cx="2608891" cy="260889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FC47B6A-816B-C0C3-C83D-33037B1E882B}"/>
              </a:ext>
            </a:extLst>
          </p:cNvPr>
          <p:cNvSpPr txBox="1"/>
          <p:nvPr/>
        </p:nvSpPr>
        <p:spPr>
          <a:xfrm>
            <a:off x="6957924" y="4019252"/>
            <a:ext cx="1277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AU" sz="2400" b="1" dirty="0">
                <a:solidFill>
                  <a:srgbClr val="016B76"/>
                </a:solidFill>
              </a:rPr>
              <a:t>YOU</a:t>
            </a:r>
          </a:p>
        </p:txBody>
      </p:sp>
      <p:sp>
        <p:nvSpPr>
          <p:cNvPr id="29" name="Refer to the ACN Compensation Plan for Complete Details">
            <a:extLst>
              <a:ext uri="{FF2B5EF4-FFF2-40B4-BE49-F238E27FC236}">
                <a16:creationId xmlns:a16="http://schemas.microsoft.com/office/drawing/2014/main" id="{6722B8D0-FDA5-3C45-8415-1296B9D1FC7D}"/>
              </a:ext>
            </a:extLst>
          </p:cNvPr>
          <p:cNvSpPr txBox="1"/>
          <p:nvPr/>
        </p:nvSpPr>
        <p:spPr>
          <a:xfrm>
            <a:off x="656196" y="6050998"/>
            <a:ext cx="5177700" cy="256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 defTabSz="457200">
              <a:defRPr b="0" i="1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228603" hangingPunct="0"/>
            <a:r>
              <a:rPr sz="1200" kern="0" dirty="0">
                <a:latin typeface="+mn-lt"/>
              </a:rPr>
              <a:t>Refer to the </a:t>
            </a:r>
            <a:r>
              <a:rPr lang="en-AU" sz="1200" kern="0" dirty="0">
                <a:latin typeface="+mn-lt"/>
              </a:rPr>
              <a:t>Compensation Plan for point requirements and</a:t>
            </a:r>
            <a:r>
              <a:rPr sz="1200" kern="0" dirty="0">
                <a:latin typeface="+mn-lt"/>
              </a:rPr>
              <a:t> </a:t>
            </a:r>
            <a:r>
              <a:rPr lang="en-AU" sz="1200" kern="0" dirty="0">
                <a:latin typeface="+mn-lt"/>
              </a:rPr>
              <a:t>c</a:t>
            </a:r>
            <a:r>
              <a:rPr sz="1200" kern="0" dirty="0">
                <a:latin typeface="+mn-lt"/>
              </a:rPr>
              <a:t>omplete </a:t>
            </a:r>
            <a:r>
              <a:rPr lang="en-AU" sz="1200" kern="0" dirty="0">
                <a:latin typeface="+mn-lt"/>
              </a:rPr>
              <a:t>d</a:t>
            </a:r>
            <a:r>
              <a:rPr sz="1200" kern="0" dirty="0">
                <a:latin typeface="+mn-lt"/>
              </a:rPr>
              <a:t>etails</a:t>
            </a:r>
            <a:r>
              <a:rPr lang="en-AU" sz="1200" kern="0" dirty="0">
                <a:latin typeface="+mn-lt"/>
              </a:rPr>
              <a:t>.</a:t>
            </a:r>
            <a:endParaRPr sz="1200" kern="0" dirty="0">
              <a:latin typeface="+mn-lt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DBF5A17-5D08-1DA4-CF3C-366412B738AB}"/>
              </a:ext>
            </a:extLst>
          </p:cNvPr>
          <p:cNvCxnSpPr>
            <a:cxnSpLocks/>
          </p:cNvCxnSpPr>
          <p:nvPr/>
        </p:nvCxnSpPr>
        <p:spPr>
          <a:xfrm>
            <a:off x="706190" y="2787805"/>
            <a:ext cx="495863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8D53D5D-2755-1590-58B6-4C0DCAE3CB59}"/>
              </a:ext>
            </a:extLst>
          </p:cNvPr>
          <p:cNvCxnSpPr>
            <a:cxnSpLocks/>
          </p:cNvCxnSpPr>
          <p:nvPr/>
        </p:nvCxnSpPr>
        <p:spPr>
          <a:xfrm>
            <a:off x="596991" y="3743093"/>
            <a:ext cx="495863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907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F6827-2B42-8CE6-17A2-4A39E8BF2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2BC76D-9C5D-FE46-8D75-4125B1B47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Personal Residual Income </a:t>
            </a:r>
          </a:p>
        </p:txBody>
      </p:sp>
      <p:sp>
        <p:nvSpPr>
          <p:cNvPr id="4" name="Circle">
            <a:extLst>
              <a:ext uri="{FF2B5EF4-FFF2-40B4-BE49-F238E27FC236}">
                <a16:creationId xmlns:a16="http://schemas.microsoft.com/office/drawing/2014/main" id="{06565895-7251-C396-5E7F-60A6A1F1882E}"/>
              </a:ext>
            </a:extLst>
          </p:cNvPr>
          <p:cNvSpPr/>
          <p:nvPr/>
        </p:nvSpPr>
        <p:spPr>
          <a:xfrm>
            <a:off x="279400" y="279400"/>
            <a:ext cx="426790" cy="426790"/>
          </a:xfrm>
          <a:prstGeom prst="ellipse">
            <a:avLst/>
          </a:prstGeom>
          <a:solidFill>
            <a:srgbClr val="016B76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 kern="0">
              <a:solidFill>
                <a:srgbClr val="FFFFFF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6">
            <a:extLst>
              <a:ext uri="{FF2B5EF4-FFF2-40B4-BE49-F238E27FC236}">
                <a16:creationId xmlns:a16="http://schemas.microsoft.com/office/drawing/2014/main" id="{A555BD5E-CF4E-5C8C-6329-8E43A754A0C2}"/>
              </a:ext>
            </a:extLst>
          </p:cNvPr>
          <p:cNvSpPr txBox="1"/>
          <p:nvPr/>
        </p:nvSpPr>
        <p:spPr>
          <a:xfrm>
            <a:off x="388601" y="302840"/>
            <a:ext cx="20839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 algn="ctr" defTabSz="410766" hangingPunct="0"/>
            <a:r>
              <a:rPr lang="en-AU" sz="2000" b="1" kern="0" dirty="0">
                <a:ea typeface="Helvetica Neue"/>
                <a:cs typeface="Helvetica Neue"/>
                <a:sym typeface="Helvetica Neue"/>
              </a:rPr>
              <a:t>6</a:t>
            </a:r>
            <a:endParaRPr sz="2000" b="1" kern="0" dirty="0"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514A7B-7572-36BA-C65F-935299F8853C}"/>
              </a:ext>
            </a:extLst>
          </p:cNvPr>
          <p:cNvSpPr/>
          <p:nvPr/>
        </p:nvSpPr>
        <p:spPr>
          <a:xfrm>
            <a:off x="706188" y="2986421"/>
            <a:ext cx="4869420" cy="1960098"/>
          </a:xfrm>
          <a:prstGeom prst="rect">
            <a:avLst/>
          </a:prstGeom>
          <a:solidFill>
            <a:srgbClr val="016B76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solidFill>
                  <a:schemeClr val="bg1"/>
                </a:solidFill>
              </a:rPr>
              <a:t>3% to 20%</a:t>
            </a:r>
          </a:p>
          <a:p>
            <a:pPr algn="ctr"/>
            <a:r>
              <a:rPr lang="en-AU" sz="2400" b="1" dirty="0">
                <a:solidFill>
                  <a:schemeClr val="bg1"/>
                </a:solidFill>
              </a:rPr>
              <a:t>Monthly Commissionable Revenue*</a:t>
            </a:r>
          </a:p>
        </p:txBody>
      </p:sp>
      <p:sp>
        <p:nvSpPr>
          <p:cNvPr id="29" name="Refer to the ACN Compensation Plan for Complete Details">
            <a:extLst>
              <a:ext uri="{FF2B5EF4-FFF2-40B4-BE49-F238E27FC236}">
                <a16:creationId xmlns:a16="http://schemas.microsoft.com/office/drawing/2014/main" id="{C9E80F27-365E-F304-B0C8-6205CFFF2FB7}"/>
              </a:ext>
            </a:extLst>
          </p:cNvPr>
          <p:cNvSpPr txBox="1"/>
          <p:nvPr/>
        </p:nvSpPr>
        <p:spPr>
          <a:xfrm>
            <a:off x="656196" y="6050998"/>
            <a:ext cx="5177700" cy="256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 defTabSz="457200">
              <a:defRPr b="0" i="1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228603" hangingPunct="0"/>
            <a:r>
              <a:rPr sz="1200" kern="0" dirty="0">
                <a:latin typeface="+mn-lt"/>
              </a:rPr>
              <a:t>Refer to the </a:t>
            </a:r>
            <a:r>
              <a:rPr lang="en-AU" sz="1200" kern="0" dirty="0">
                <a:latin typeface="+mn-lt"/>
              </a:rPr>
              <a:t>Compensation Plan for point requirements and</a:t>
            </a:r>
            <a:r>
              <a:rPr sz="1200" kern="0" dirty="0">
                <a:latin typeface="+mn-lt"/>
              </a:rPr>
              <a:t> </a:t>
            </a:r>
            <a:r>
              <a:rPr lang="en-AU" sz="1200" kern="0" dirty="0">
                <a:latin typeface="+mn-lt"/>
              </a:rPr>
              <a:t>c</a:t>
            </a:r>
            <a:r>
              <a:rPr sz="1200" kern="0" dirty="0">
                <a:latin typeface="+mn-lt"/>
              </a:rPr>
              <a:t>omplete </a:t>
            </a:r>
            <a:r>
              <a:rPr lang="en-AU" sz="1200" kern="0" dirty="0">
                <a:latin typeface="+mn-lt"/>
              </a:rPr>
              <a:t>d</a:t>
            </a:r>
            <a:r>
              <a:rPr sz="1200" kern="0" dirty="0">
                <a:latin typeface="+mn-lt"/>
              </a:rPr>
              <a:t>etails</a:t>
            </a:r>
            <a:r>
              <a:rPr lang="en-AU" sz="1200" kern="0" dirty="0">
                <a:latin typeface="+mn-lt"/>
              </a:rPr>
              <a:t>.</a:t>
            </a:r>
            <a:endParaRPr sz="1200" kern="0" dirty="0">
              <a:latin typeface="+mn-lt"/>
            </a:endParaRPr>
          </a:p>
        </p:txBody>
      </p:sp>
      <p:pic>
        <p:nvPicPr>
          <p:cNvPr id="2" name="Graphic 1" descr="Users outline">
            <a:extLst>
              <a:ext uri="{FF2B5EF4-FFF2-40B4-BE49-F238E27FC236}">
                <a16:creationId xmlns:a16="http://schemas.microsoft.com/office/drawing/2014/main" id="{91C2A1AD-A516-E796-9DF6-95243BECE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12825" y="1873780"/>
            <a:ext cx="2608891" cy="2608891"/>
          </a:xfrm>
          <a:prstGeom prst="rect">
            <a:avLst/>
          </a:prstGeom>
        </p:spPr>
      </p:pic>
      <p:pic>
        <p:nvPicPr>
          <p:cNvPr id="5" name="Graphic 4" descr="User outline">
            <a:extLst>
              <a:ext uri="{FF2B5EF4-FFF2-40B4-BE49-F238E27FC236}">
                <a16:creationId xmlns:a16="http://schemas.microsoft.com/office/drawing/2014/main" id="{69DDF9D5-6397-F638-8048-B0EC696DF7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16392" y="2644624"/>
            <a:ext cx="1960098" cy="1960098"/>
          </a:xfrm>
          <a:prstGeom prst="rect">
            <a:avLst/>
          </a:prstGeom>
        </p:spPr>
      </p:pic>
      <p:pic>
        <p:nvPicPr>
          <p:cNvPr id="8" name="Graphic 7" descr="Users outline">
            <a:extLst>
              <a:ext uri="{FF2B5EF4-FFF2-40B4-BE49-F238E27FC236}">
                <a16:creationId xmlns:a16="http://schemas.microsoft.com/office/drawing/2014/main" id="{F3E5D9C6-82B9-3F06-9911-ED3F9FB86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12826" y="3334556"/>
            <a:ext cx="2608891" cy="26088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21CE3A-FE35-D0FF-470D-0032D3A821A1}"/>
              </a:ext>
            </a:extLst>
          </p:cNvPr>
          <p:cNvSpPr txBox="1"/>
          <p:nvPr/>
        </p:nvSpPr>
        <p:spPr>
          <a:xfrm>
            <a:off x="6957924" y="4019252"/>
            <a:ext cx="1277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AU" sz="2400" b="1" dirty="0">
                <a:solidFill>
                  <a:srgbClr val="016B76"/>
                </a:solidFill>
              </a:rPr>
              <a:t>YOU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D59C5D-7711-334D-87A0-502BFA932538}"/>
              </a:ext>
            </a:extLst>
          </p:cNvPr>
          <p:cNvSpPr txBox="1"/>
          <p:nvPr/>
        </p:nvSpPr>
        <p:spPr>
          <a:xfrm>
            <a:off x="706187" y="2229125"/>
            <a:ext cx="4869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AU" sz="3600" b="1" dirty="0">
                <a:solidFill>
                  <a:srgbClr val="016B76"/>
                </a:solidFill>
              </a:rPr>
              <a:t>Your </a:t>
            </a:r>
            <a:r>
              <a:rPr lang="en-AU" sz="3600" dirty="0">
                <a:solidFill>
                  <a:srgbClr val="016B76"/>
                </a:solidFill>
              </a:rPr>
              <a:t>Customers</a:t>
            </a:r>
          </a:p>
        </p:txBody>
      </p:sp>
    </p:spTree>
    <p:extLst>
      <p:ext uri="{BB962C8B-B14F-4D97-AF65-F5344CB8AC3E}">
        <p14:creationId xmlns:p14="http://schemas.microsoft.com/office/powerpoint/2010/main" val="4160837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C6FC"/>
      </a:accent1>
      <a:accent2>
        <a:srgbClr val="0DA9E2"/>
      </a:accent2>
      <a:accent3>
        <a:srgbClr val="A5A5A5"/>
      </a:accent3>
      <a:accent4>
        <a:srgbClr val="7E7F7E"/>
      </a:accent4>
      <a:accent5>
        <a:srgbClr val="4472C4"/>
      </a:accent5>
      <a:accent6>
        <a:srgbClr val="585958"/>
      </a:accent6>
      <a:hlink>
        <a:srgbClr val="4E7BBA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20076</TotalTime>
  <Words>514</Words>
  <Application>Microsoft Macintosh PowerPoint</Application>
  <PresentationFormat>Widescreen</PresentationFormat>
  <Paragraphs>100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Aptos</vt:lpstr>
      <vt:lpstr>Aptos Light</vt:lpstr>
      <vt:lpstr>Arial</vt:lpstr>
      <vt:lpstr>Candara</vt:lpstr>
      <vt:lpstr>Helvetica Neue</vt:lpstr>
      <vt:lpstr>Helvetica Neue Medium</vt:lpstr>
      <vt:lpstr>Myriad Pro Light</vt:lpstr>
      <vt:lpstr>Times New Roman</vt:lpstr>
      <vt:lpstr>Office Theme</vt:lpstr>
      <vt:lpstr>PowerPoint Presentation</vt:lpstr>
      <vt:lpstr>PowerPoint Presentation</vt:lpstr>
      <vt:lpstr>PowerPoint Presentation</vt:lpstr>
      <vt:lpstr>Essential Residential &amp; Business Services</vt:lpstr>
      <vt:lpstr>Our Business Model </vt:lpstr>
      <vt:lpstr>   Become an Independent Business Owner (IBO)</vt:lpstr>
      <vt:lpstr>You Get Your Own Online Business!</vt:lpstr>
      <vt:lpstr>Monthly Personal Customer Bonuses</vt:lpstr>
      <vt:lpstr>Personal Residual Income </vt:lpstr>
      <vt:lpstr>Team Customer Acquisition Bonuses (CABs)</vt:lpstr>
      <vt:lpstr>Team Residual Income</vt:lpstr>
      <vt:lpstr>IBO Earned Positions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Riz</dc:creator>
  <cp:lastModifiedBy>Walid Zahab</cp:lastModifiedBy>
  <cp:revision>1755</cp:revision>
  <cp:lastPrinted>2019-02-01T12:14:13Z</cp:lastPrinted>
  <dcterms:created xsi:type="dcterms:W3CDTF">2014-10-14T06:21:58Z</dcterms:created>
  <dcterms:modified xsi:type="dcterms:W3CDTF">2025-02-26T22:05:16Z</dcterms:modified>
</cp:coreProperties>
</file>