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21"/>
  </p:notesMasterIdLst>
  <p:sldIdLst>
    <p:sldId id="256" r:id="rId2"/>
    <p:sldId id="390" r:id="rId3"/>
    <p:sldId id="888" r:id="rId4"/>
    <p:sldId id="282" r:id="rId5"/>
    <p:sldId id="897" r:id="rId6"/>
    <p:sldId id="910" r:id="rId7"/>
    <p:sldId id="893" r:id="rId8"/>
    <p:sldId id="894" r:id="rId9"/>
    <p:sldId id="895" r:id="rId10"/>
    <p:sldId id="900" r:id="rId11"/>
    <p:sldId id="903" r:id="rId12"/>
    <p:sldId id="896" r:id="rId13"/>
    <p:sldId id="901" r:id="rId14"/>
    <p:sldId id="913" r:id="rId15"/>
    <p:sldId id="914" r:id="rId16"/>
    <p:sldId id="902" r:id="rId17"/>
    <p:sldId id="908" r:id="rId18"/>
    <p:sldId id="898" r:id="rId19"/>
    <p:sldId id="907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464CECE4-AB69-48BD-9877-924079B78C34}">
          <p14:sldIdLst>
            <p14:sldId id="256"/>
            <p14:sldId id="390"/>
            <p14:sldId id="888"/>
            <p14:sldId id="282"/>
            <p14:sldId id="897"/>
          </p14:sldIdLst>
        </p14:section>
        <p14:section name="Product Training" id="{B810F824-3CF8-4F6F-A478-E316E8B9E73E}">
          <p14:sldIdLst>
            <p14:sldId id="910"/>
            <p14:sldId id="893"/>
            <p14:sldId id="894"/>
            <p14:sldId id="895"/>
            <p14:sldId id="900"/>
            <p14:sldId id="903"/>
            <p14:sldId id="896"/>
            <p14:sldId id="901"/>
            <p14:sldId id="913"/>
            <p14:sldId id="914"/>
            <p14:sldId id="902"/>
            <p14:sldId id="908"/>
            <p14:sldId id="898"/>
            <p14:sldId id="9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uie Paterno" initials="LP" lastIdx="5" clrIdx="0"/>
  <p:cmAuthor id="2" name="Nikk Retalic" initials="NR" lastIdx="9" clrIdx="1"/>
  <p:cmAuthor id="3" name="Anthony Panto-Blake" initials="APB" lastIdx="1" clrIdx="2">
    <p:extLst>
      <p:ext uri="{19B8F6BF-5375-455C-9EA6-DF929625EA0E}">
        <p15:presenceInfo xmlns:p15="http://schemas.microsoft.com/office/powerpoint/2012/main" userId="S::anthony.panto-blake@acnpacific.onmicrosoft.com::1b47f664-44f4-4636-a248-d89ce47b86e1" providerId="AD"/>
      </p:ext>
    </p:extLst>
  </p:cmAuthor>
  <p:cmAuthor id="4" name="Roxy Kilroy" initials="RK" lastIdx="1" clrIdx="3">
    <p:extLst>
      <p:ext uri="{19B8F6BF-5375-455C-9EA6-DF929625EA0E}">
        <p15:presenceInfo xmlns:p15="http://schemas.microsoft.com/office/powerpoint/2012/main" userId="S::roxy.kilroy@acnpacific.onmicrosoft.com::f3bf7149-8a70-4ac2-92a5-8154956e8900" providerId="AD"/>
      </p:ext>
    </p:extLst>
  </p:cmAuthor>
  <p:cmAuthor id="5" name="Microsoft Office User" initials="MOU" lastIdx="5" clrIdx="4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6B"/>
    <a:srgbClr val="297F3B"/>
    <a:srgbClr val="91958B"/>
    <a:srgbClr val="000066"/>
    <a:srgbClr val="D3DD08"/>
    <a:srgbClr val="0D09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67" autoAdjust="0"/>
    <p:restoredTop sz="83219" autoAdjust="0"/>
  </p:normalViewPr>
  <p:slideViewPr>
    <p:cSldViewPr snapToGrid="0" snapToObjects="1">
      <p:cViewPr varScale="1">
        <p:scale>
          <a:sx n="140" d="100"/>
          <a:sy n="140" d="100"/>
        </p:scale>
        <p:origin x="416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48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CBDB9-7B50-4ADD-A370-A6584029E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D110B712-7AC0-4CD0-8414-64D2B164C811}">
      <dgm:prSet phldrT="[Text]" custT="1"/>
      <dgm:spPr/>
      <dgm:t>
        <a:bodyPr/>
        <a:lstStyle/>
        <a:p>
          <a:r>
            <a:rPr lang="en-US" sz="2800" dirty="0">
              <a:solidFill>
                <a:schemeClr val="bg2"/>
              </a:solidFill>
            </a:rPr>
            <a:t>IBOs</a:t>
          </a:r>
          <a:endParaRPr lang="en-AU" sz="2800" dirty="0">
            <a:solidFill>
              <a:schemeClr val="bg2"/>
            </a:solidFill>
          </a:endParaRPr>
        </a:p>
      </dgm:t>
    </dgm:pt>
    <dgm:pt modelId="{83E6961A-0E6B-4882-B4BA-B6D12FE3FA72}" type="parTrans" cxnId="{075C64A2-E50F-4504-9243-6119540A5CC4}">
      <dgm:prSet/>
      <dgm:spPr/>
      <dgm:t>
        <a:bodyPr/>
        <a:lstStyle/>
        <a:p>
          <a:endParaRPr lang="en-AU" sz="1200"/>
        </a:p>
      </dgm:t>
    </dgm:pt>
    <dgm:pt modelId="{74A0DF2E-6CEC-4A7B-9A55-ED8D143E869C}" type="sibTrans" cxnId="{075C64A2-E50F-4504-9243-6119540A5CC4}">
      <dgm:prSet/>
      <dgm:spPr/>
      <dgm:t>
        <a:bodyPr/>
        <a:lstStyle/>
        <a:p>
          <a:endParaRPr lang="en-AU" sz="1200"/>
        </a:p>
      </dgm:t>
    </dgm:pt>
    <dgm:pt modelId="{8AD4148E-8A96-4083-802E-09F40AEF8E01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Self Policing</a:t>
          </a:r>
          <a:endParaRPr lang="en-AU" sz="2000" dirty="0">
            <a:solidFill>
              <a:schemeClr val="bg1"/>
            </a:solidFill>
          </a:endParaRPr>
        </a:p>
      </dgm:t>
    </dgm:pt>
    <dgm:pt modelId="{99E05BD0-006B-471C-82D0-DB11B1348B2E}" type="parTrans" cxnId="{E07D3C65-4E3C-475B-86A9-4C743E0E7D46}">
      <dgm:prSet/>
      <dgm:spPr/>
      <dgm:t>
        <a:bodyPr/>
        <a:lstStyle/>
        <a:p>
          <a:endParaRPr lang="en-AU" sz="1200"/>
        </a:p>
      </dgm:t>
    </dgm:pt>
    <dgm:pt modelId="{A728FE56-7AE3-4A61-A2B6-2693F72E54AE}" type="sibTrans" cxnId="{E07D3C65-4E3C-475B-86A9-4C743E0E7D46}">
      <dgm:prSet/>
      <dgm:spPr/>
      <dgm:t>
        <a:bodyPr/>
        <a:lstStyle/>
        <a:p>
          <a:endParaRPr lang="en-AU" sz="1200"/>
        </a:p>
      </dgm:t>
    </dgm:pt>
    <dgm:pt modelId="{AD49B7DC-0E05-4A4D-A33C-6AD912B09914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Team Responsibility:</a:t>
          </a:r>
          <a:endParaRPr lang="en-AU" sz="2000" dirty="0">
            <a:solidFill>
              <a:schemeClr val="bg1"/>
            </a:solidFill>
          </a:endParaRPr>
        </a:p>
      </dgm:t>
    </dgm:pt>
    <dgm:pt modelId="{646CA0BF-E336-4440-BAB1-ED6729757622}" type="parTrans" cxnId="{83AA699B-9C07-427B-9AFD-9E690CE4E302}">
      <dgm:prSet/>
      <dgm:spPr/>
      <dgm:t>
        <a:bodyPr/>
        <a:lstStyle/>
        <a:p>
          <a:endParaRPr lang="en-AU" sz="1200"/>
        </a:p>
      </dgm:t>
    </dgm:pt>
    <dgm:pt modelId="{CA513FDB-5BC7-4712-8A25-E6A75E05126A}" type="sibTrans" cxnId="{83AA699B-9C07-427B-9AFD-9E690CE4E302}">
      <dgm:prSet/>
      <dgm:spPr/>
      <dgm:t>
        <a:bodyPr/>
        <a:lstStyle/>
        <a:p>
          <a:endParaRPr lang="en-AU" sz="1200"/>
        </a:p>
      </dgm:t>
    </dgm:pt>
    <dgm:pt modelId="{6D959223-7DFB-4BA4-9AFF-E3D3419BC3CD}">
      <dgm:prSet phldrT="[Text]" custT="1"/>
      <dgm:spPr/>
      <dgm:t>
        <a:bodyPr/>
        <a:lstStyle/>
        <a:p>
          <a:r>
            <a:rPr lang="en-US" sz="2800" dirty="0" err="1">
              <a:solidFill>
                <a:schemeClr val="bg2"/>
              </a:solidFill>
            </a:rPr>
            <a:t>Conxxion</a:t>
          </a:r>
          <a:r>
            <a:rPr lang="en-US" sz="2800" dirty="0">
              <a:solidFill>
                <a:schemeClr val="bg2"/>
              </a:solidFill>
            </a:rPr>
            <a:t> Corporate</a:t>
          </a:r>
          <a:endParaRPr lang="en-AU" sz="2800" dirty="0">
            <a:solidFill>
              <a:schemeClr val="bg2"/>
            </a:solidFill>
          </a:endParaRPr>
        </a:p>
      </dgm:t>
    </dgm:pt>
    <dgm:pt modelId="{226D4218-2695-44D5-8D86-E4C56F8073AD}" type="parTrans" cxnId="{C98DA91E-0492-49F0-AE35-84D7EA4092FD}">
      <dgm:prSet/>
      <dgm:spPr/>
      <dgm:t>
        <a:bodyPr/>
        <a:lstStyle/>
        <a:p>
          <a:endParaRPr lang="en-AU" sz="1200"/>
        </a:p>
      </dgm:t>
    </dgm:pt>
    <dgm:pt modelId="{37BDB71E-A02F-4DEA-8A59-12D7875DF080}" type="sibTrans" cxnId="{C98DA91E-0492-49F0-AE35-84D7EA4092FD}">
      <dgm:prSet/>
      <dgm:spPr/>
      <dgm:t>
        <a:bodyPr/>
        <a:lstStyle/>
        <a:p>
          <a:endParaRPr lang="en-AU" sz="1200"/>
        </a:p>
      </dgm:t>
    </dgm:pt>
    <dgm:pt modelId="{E8BC7728-277F-4451-B972-309EFD2A49EB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>
              <a:solidFill>
                <a:schemeClr val="bg1"/>
              </a:solidFill>
            </a:rPr>
            <a:t>Compliance Regime</a:t>
          </a:r>
          <a:endParaRPr lang="en-AU" sz="1800" dirty="0">
            <a:solidFill>
              <a:schemeClr val="bg1"/>
            </a:solidFill>
          </a:endParaRPr>
        </a:p>
      </dgm:t>
    </dgm:pt>
    <dgm:pt modelId="{50936992-E4EC-42FC-B294-C2815480C3E9}" type="parTrans" cxnId="{88A85169-86F0-433C-8977-2B2A65F291EF}">
      <dgm:prSet/>
      <dgm:spPr/>
      <dgm:t>
        <a:bodyPr/>
        <a:lstStyle/>
        <a:p>
          <a:endParaRPr lang="en-AU" sz="1200"/>
        </a:p>
      </dgm:t>
    </dgm:pt>
    <dgm:pt modelId="{473BE7DD-F1EC-4ED7-A2D3-9A39EA889948}" type="sibTrans" cxnId="{88A85169-86F0-433C-8977-2B2A65F291EF}">
      <dgm:prSet/>
      <dgm:spPr/>
      <dgm:t>
        <a:bodyPr/>
        <a:lstStyle/>
        <a:p>
          <a:endParaRPr lang="en-AU" sz="1200"/>
        </a:p>
      </dgm:t>
    </dgm:pt>
    <dgm:pt modelId="{AD16F3E2-66A3-4575-AEB4-E4FC3CE791D9}">
      <dgm:prSet phldrT="[Text]" custT="1"/>
      <dgm:spPr/>
      <dgm:t>
        <a:bodyPr/>
        <a:lstStyle/>
        <a:p>
          <a:r>
            <a:rPr lang="en-US" sz="2800" dirty="0">
              <a:solidFill>
                <a:schemeClr val="bg2"/>
              </a:solidFill>
            </a:rPr>
            <a:t>Sumo</a:t>
          </a:r>
          <a:endParaRPr lang="en-AU" sz="2800" dirty="0">
            <a:solidFill>
              <a:schemeClr val="bg2"/>
            </a:solidFill>
          </a:endParaRPr>
        </a:p>
      </dgm:t>
    </dgm:pt>
    <dgm:pt modelId="{61121208-60ED-42B2-BB0C-3EF461E6FB37}" type="parTrans" cxnId="{EE9C999F-783E-49F1-BAE9-33DF6E8501D2}">
      <dgm:prSet/>
      <dgm:spPr/>
      <dgm:t>
        <a:bodyPr/>
        <a:lstStyle/>
        <a:p>
          <a:endParaRPr lang="en-AU" sz="1200"/>
        </a:p>
      </dgm:t>
    </dgm:pt>
    <dgm:pt modelId="{033CCD05-51ED-49AE-88AD-FB1C9D25A49D}" type="sibTrans" cxnId="{EE9C999F-783E-49F1-BAE9-33DF6E8501D2}">
      <dgm:prSet/>
      <dgm:spPr/>
      <dgm:t>
        <a:bodyPr/>
        <a:lstStyle/>
        <a:p>
          <a:endParaRPr lang="en-AU" sz="1200"/>
        </a:p>
      </dgm:t>
    </dgm:pt>
    <dgm:pt modelId="{8A7C8FF8-3200-4094-B7D0-FBD3776F3D5D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>
              <a:solidFill>
                <a:schemeClr val="bg1"/>
              </a:solidFill>
            </a:rPr>
            <a:t>More Welcome Calls</a:t>
          </a:r>
          <a:endParaRPr lang="en-AU" sz="1800" dirty="0">
            <a:solidFill>
              <a:schemeClr val="bg1"/>
            </a:solidFill>
          </a:endParaRPr>
        </a:p>
      </dgm:t>
    </dgm:pt>
    <dgm:pt modelId="{37301771-37DB-4D27-A679-9D317A71EB88}" type="parTrans" cxnId="{0B32E0D4-F436-45EF-B95A-66270A1471E8}">
      <dgm:prSet/>
      <dgm:spPr/>
      <dgm:t>
        <a:bodyPr/>
        <a:lstStyle/>
        <a:p>
          <a:endParaRPr lang="en-AU" sz="1200"/>
        </a:p>
      </dgm:t>
    </dgm:pt>
    <dgm:pt modelId="{1715EA66-7D28-4498-B8E3-1ACBC1A6EE85}" type="sibTrans" cxnId="{0B32E0D4-F436-45EF-B95A-66270A1471E8}">
      <dgm:prSet/>
      <dgm:spPr/>
      <dgm:t>
        <a:bodyPr/>
        <a:lstStyle/>
        <a:p>
          <a:endParaRPr lang="en-AU" sz="1200"/>
        </a:p>
      </dgm:t>
    </dgm:pt>
    <dgm:pt modelId="{BF19D7F3-220B-4CC9-BCF0-AB70AC421662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>
              <a:solidFill>
                <a:schemeClr val="bg1"/>
              </a:solidFill>
            </a:rPr>
            <a:t>Enhanced Credit Checks</a:t>
          </a:r>
          <a:endParaRPr lang="en-AU" sz="1800" dirty="0">
            <a:solidFill>
              <a:schemeClr val="bg1"/>
            </a:solidFill>
          </a:endParaRPr>
        </a:p>
      </dgm:t>
    </dgm:pt>
    <dgm:pt modelId="{0D096AC3-8324-4B97-A386-AB02D070C2F3}" type="parTrans" cxnId="{8BC07046-A92D-4750-AC38-13E19241C10D}">
      <dgm:prSet/>
      <dgm:spPr/>
      <dgm:t>
        <a:bodyPr/>
        <a:lstStyle/>
        <a:p>
          <a:endParaRPr lang="en-AU" sz="1200"/>
        </a:p>
      </dgm:t>
    </dgm:pt>
    <dgm:pt modelId="{A367C4D9-3561-4F2D-9B1E-E3661982D5A2}" type="sibTrans" cxnId="{8BC07046-A92D-4750-AC38-13E19241C10D}">
      <dgm:prSet/>
      <dgm:spPr/>
      <dgm:t>
        <a:bodyPr/>
        <a:lstStyle/>
        <a:p>
          <a:endParaRPr lang="en-AU" sz="1200"/>
        </a:p>
      </dgm:t>
    </dgm:pt>
    <dgm:pt modelId="{A0C9CFC8-6908-42F1-9D18-DB0841132E85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600" dirty="0">
              <a:solidFill>
                <a:schemeClr val="bg1"/>
              </a:solidFill>
            </a:rPr>
            <a:t>Personal IBO Website</a:t>
          </a:r>
          <a:endParaRPr lang="en-AU" sz="1600" dirty="0">
            <a:solidFill>
              <a:schemeClr val="bg1"/>
            </a:solidFill>
          </a:endParaRPr>
        </a:p>
      </dgm:t>
    </dgm:pt>
    <dgm:pt modelId="{122AAE37-693A-4D2C-A7CD-B840CA4CDAF0}" type="parTrans" cxnId="{D657A149-6035-4026-A150-7D328C93B224}">
      <dgm:prSet/>
      <dgm:spPr/>
      <dgm:t>
        <a:bodyPr/>
        <a:lstStyle/>
        <a:p>
          <a:endParaRPr lang="en-AU"/>
        </a:p>
      </dgm:t>
    </dgm:pt>
    <dgm:pt modelId="{DE70F2F9-0317-4396-B203-E55B414286EF}" type="sibTrans" cxnId="{D657A149-6035-4026-A150-7D328C93B224}">
      <dgm:prSet/>
      <dgm:spPr/>
      <dgm:t>
        <a:bodyPr/>
        <a:lstStyle/>
        <a:p>
          <a:endParaRPr lang="en-AU"/>
        </a:p>
      </dgm:t>
    </dgm:pt>
    <dgm:pt modelId="{6AE5D3AF-31D1-411C-BB29-D2C501924FC4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600" dirty="0">
              <a:solidFill>
                <a:schemeClr val="bg1"/>
              </a:solidFill>
            </a:rPr>
            <a:t>Educating Team</a:t>
          </a:r>
          <a:endParaRPr lang="en-AU" sz="1600" dirty="0">
            <a:solidFill>
              <a:schemeClr val="bg1"/>
            </a:solidFill>
          </a:endParaRPr>
        </a:p>
      </dgm:t>
    </dgm:pt>
    <dgm:pt modelId="{801023AA-38F1-42D8-95F7-B79134657E18}" type="parTrans" cxnId="{24721DA7-E395-4E5F-AF82-2300EB267B71}">
      <dgm:prSet/>
      <dgm:spPr/>
      <dgm:t>
        <a:bodyPr/>
        <a:lstStyle/>
        <a:p>
          <a:endParaRPr lang="en-AU"/>
        </a:p>
      </dgm:t>
    </dgm:pt>
    <dgm:pt modelId="{065B289F-AD67-4323-B261-849160182BFF}" type="sibTrans" cxnId="{24721DA7-E395-4E5F-AF82-2300EB267B71}">
      <dgm:prSet/>
      <dgm:spPr/>
      <dgm:t>
        <a:bodyPr/>
        <a:lstStyle/>
        <a:p>
          <a:endParaRPr lang="en-AU"/>
        </a:p>
      </dgm:t>
    </dgm:pt>
    <dgm:pt modelId="{0523470B-CA07-4396-B8A6-1CFA410967C1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endParaRPr lang="en-AU" sz="1800" dirty="0"/>
        </a:p>
      </dgm:t>
    </dgm:pt>
    <dgm:pt modelId="{4D4624C6-877C-4B0D-A45F-159020114CF8}" type="parTrans" cxnId="{BE376809-404C-4153-B7C2-1176B2ECC0EA}">
      <dgm:prSet/>
      <dgm:spPr/>
      <dgm:t>
        <a:bodyPr/>
        <a:lstStyle/>
        <a:p>
          <a:endParaRPr lang="en-AU"/>
        </a:p>
      </dgm:t>
    </dgm:pt>
    <dgm:pt modelId="{8F665651-8CC1-4510-8133-994E73BDCC85}" type="sibTrans" cxnId="{BE376809-404C-4153-B7C2-1176B2ECC0EA}">
      <dgm:prSet/>
      <dgm:spPr/>
      <dgm:t>
        <a:bodyPr/>
        <a:lstStyle/>
        <a:p>
          <a:endParaRPr lang="en-AU"/>
        </a:p>
      </dgm:t>
    </dgm:pt>
    <dgm:pt modelId="{C48F538A-2D9B-47F7-80E3-E8713DBB2DD5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endParaRPr lang="en-AU" sz="1800" dirty="0"/>
        </a:p>
      </dgm:t>
    </dgm:pt>
    <dgm:pt modelId="{8E81098C-33A9-41EB-90D8-3D52F349C6BE}" type="parTrans" cxnId="{F0F3F045-3407-4796-8ED5-2A29FA9849D6}">
      <dgm:prSet/>
      <dgm:spPr/>
      <dgm:t>
        <a:bodyPr/>
        <a:lstStyle/>
        <a:p>
          <a:endParaRPr lang="en-AU"/>
        </a:p>
      </dgm:t>
    </dgm:pt>
    <dgm:pt modelId="{6607B570-3962-4041-A78D-1532E2E03CC0}" type="sibTrans" cxnId="{F0F3F045-3407-4796-8ED5-2A29FA9849D6}">
      <dgm:prSet/>
      <dgm:spPr/>
      <dgm:t>
        <a:bodyPr/>
        <a:lstStyle/>
        <a:p>
          <a:endParaRPr lang="en-AU"/>
        </a:p>
      </dgm:t>
    </dgm:pt>
    <dgm:pt modelId="{B4BCC3DC-4E8B-499F-888F-10FCDC95B389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600" dirty="0">
              <a:solidFill>
                <a:schemeClr val="bg1"/>
              </a:solidFill>
            </a:rPr>
            <a:t>Asking Questions</a:t>
          </a:r>
          <a:endParaRPr lang="en-AU" sz="1600" dirty="0">
            <a:solidFill>
              <a:schemeClr val="bg1"/>
            </a:solidFill>
          </a:endParaRPr>
        </a:p>
      </dgm:t>
    </dgm:pt>
    <dgm:pt modelId="{801B6D49-D909-4082-A1A3-D826C05499B5}" type="parTrans" cxnId="{208A0FCE-E5FC-493F-95D6-480933EA2FF3}">
      <dgm:prSet/>
      <dgm:spPr/>
      <dgm:t>
        <a:bodyPr/>
        <a:lstStyle/>
        <a:p>
          <a:endParaRPr lang="en-AU"/>
        </a:p>
      </dgm:t>
    </dgm:pt>
    <dgm:pt modelId="{88D047CA-DDF1-439A-9C3B-3603B9BE3D84}" type="sibTrans" cxnId="{208A0FCE-E5FC-493F-95D6-480933EA2FF3}">
      <dgm:prSet/>
      <dgm:spPr/>
      <dgm:t>
        <a:bodyPr/>
        <a:lstStyle/>
        <a:p>
          <a:endParaRPr lang="en-AU"/>
        </a:p>
      </dgm:t>
    </dgm:pt>
    <dgm:pt modelId="{386B72D0-6AEF-422D-9E3D-1505AC45F56A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endParaRPr lang="en-AU" sz="2000" dirty="0">
            <a:solidFill>
              <a:schemeClr val="bg1"/>
            </a:solidFill>
          </a:endParaRPr>
        </a:p>
      </dgm:t>
    </dgm:pt>
    <dgm:pt modelId="{3F2F2A2F-70C4-4EF9-82C2-38C9BBC66170}" type="parTrans" cxnId="{6D8D3303-42F2-443F-A1F3-F55E63A00461}">
      <dgm:prSet/>
      <dgm:spPr/>
      <dgm:t>
        <a:bodyPr/>
        <a:lstStyle/>
        <a:p>
          <a:endParaRPr lang="en-AU"/>
        </a:p>
      </dgm:t>
    </dgm:pt>
    <dgm:pt modelId="{64286DEB-CE32-4201-B01E-73556F150588}" type="sibTrans" cxnId="{6D8D3303-42F2-443F-A1F3-F55E63A00461}">
      <dgm:prSet/>
      <dgm:spPr/>
      <dgm:t>
        <a:bodyPr/>
        <a:lstStyle/>
        <a:p>
          <a:endParaRPr lang="en-AU"/>
        </a:p>
      </dgm:t>
    </dgm:pt>
    <dgm:pt modelId="{463BCFC5-BE45-45FB-84DC-641FFA4BD9E8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>
              <a:solidFill>
                <a:schemeClr val="bg1"/>
              </a:solidFill>
            </a:rPr>
            <a:t>Regular order review</a:t>
          </a:r>
          <a:endParaRPr lang="en-AU" sz="1800" dirty="0">
            <a:solidFill>
              <a:schemeClr val="bg1"/>
            </a:solidFill>
          </a:endParaRPr>
        </a:p>
      </dgm:t>
    </dgm:pt>
    <dgm:pt modelId="{BF7404BE-858F-47F3-90C2-C6BB22B68693}" type="parTrans" cxnId="{BFADE9B9-726B-4F95-9DAE-1BF93A3B5E82}">
      <dgm:prSet/>
      <dgm:spPr/>
      <dgm:t>
        <a:bodyPr/>
        <a:lstStyle/>
        <a:p>
          <a:endParaRPr lang="en-AU"/>
        </a:p>
      </dgm:t>
    </dgm:pt>
    <dgm:pt modelId="{BAEC7433-AE83-4CE9-AAA0-276A4F41C188}" type="sibTrans" cxnId="{BFADE9B9-726B-4F95-9DAE-1BF93A3B5E82}">
      <dgm:prSet/>
      <dgm:spPr/>
      <dgm:t>
        <a:bodyPr/>
        <a:lstStyle/>
        <a:p>
          <a:endParaRPr lang="en-AU"/>
        </a:p>
      </dgm:t>
    </dgm:pt>
    <dgm:pt modelId="{33046C62-67A2-43DF-9445-77CA5D63ED0B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endParaRPr lang="en-AU" sz="1800" dirty="0">
            <a:solidFill>
              <a:schemeClr val="bg1"/>
            </a:solidFill>
          </a:endParaRPr>
        </a:p>
      </dgm:t>
    </dgm:pt>
    <dgm:pt modelId="{AF87589F-9E36-4D48-A6FE-AF2CCAB76FBE}" type="parTrans" cxnId="{319E52D0-9E2D-4BF5-9B4E-D16B111D4FA8}">
      <dgm:prSet/>
      <dgm:spPr/>
      <dgm:t>
        <a:bodyPr/>
        <a:lstStyle/>
        <a:p>
          <a:endParaRPr lang="en-AU"/>
        </a:p>
      </dgm:t>
    </dgm:pt>
    <dgm:pt modelId="{262D893C-39B9-4D11-8695-EC77589CB29A}" type="sibTrans" cxnId="{319E52D0-9E2D-4BF5-9B4E-D16B111D4FA8}">
      <dgm:prSet/>
      <dgm:spPr/>
      <dgm:t>
        <a:bodyPr/>
        <a:lstStyle/>
        <a:p>
          <a:endParaRPr lang="en-AU"/>
        </a:p>
      </dgm:t>
    </dgm:pt>
    <dgm:pt modelId="{CDD4A029-9260-49EC-9600-067D032BD00A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endParaRPr lang="en-AU" sz="1800" dirty="0">
            <a:solidFill>
              <a:schemeClr val="bg1"/>
            </a:solidFill>
          </a:endParaRPr>
        </a:p>
      </dgm:t>
    </dgm:pt>
    <dgm:pt modelId="{4A974776-AA5B-4DCC-88D3-480405611ED9}" type="parTrans" cxnId="{24A42FA8-C2B8-4B24-8619-6041F076D6B2}">
      <dgm:prSet/>
      <dgm:spPr/>
      <dgm:t>
        <a:bodyPr/>
        <a:lstStyle/>
        <a:p>
          <a:endParaRPr lang="en-AU"/>
        </a:p>
      </dgm:t>
    </dgm:pt>
    <dgm:pt modelId="{FCD2D4A1-FD81-4F6E-9241-AD5335D68876}" type="sibTrans" cxnId="{24A42FA8-C2B8-4B24-8619-6041F076D6B2}">
      <dgm:prSet/>
      <dgm:spPr/>
      <dgm:t>
        <a:bodyPr/>
        <a:lstStyle/>
        <a:p>
          <a:endParaRPr lang="en-AU"/>
        </a:p>
      </dgm:t>
    </dgm:pt>
    <dgm:pt modelId="{63C01564-B141-4A22-9B9E-44BD9A60E6CE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endParaRPr lang="en-AU" sz="1800" dirty="0">
            <a:solidFill>
              <a:schemeClr val="bg1"/>
            </a:solidFill>
          </a:endParaRPr>
        </a:p>
      </dgm:t>
    </dgm:pt>
    <dgm:pt modelId="{B14D0C46-AE95-464D-A79F-42E8D3A743BF}" type="parTrans" cxnId="{5E910A14-7005-4899-9817-89012CA268DC}">
      <dgm:prSet/>
      <dgm:spPr/>
      <dgm:t>
        <a:bodyPr/>
        <a:lstStyle/>
        <a:p>
          <a:endParaRPr lang="en-AU"/>
        </a:p>
      </dgm:t>
    </dgm:pt>
    <dgm:pt modelId="{4956350A-D3E3-4CEA-8375-4EFBA002BE86}" type="sibTrans" cxnId="{5E910A14-7005-4899-9817-89012CA268DC}">
      <dgm:prSet/>
      <dgm:spPr/>
      <dgm:t>
        <a:bodyPr/>
        <a:lstStyle/>
        <a:p>
          <a:endParaRPr lang="en-AU"/>
        </a:p>
      </dgm:t>
    </dgm:pt>
    <dgm:pt modelId="{BE0D1340-15DE-43C3-A4BB-C2736696EF85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>
              <a:solidFill>
                <a:schemeClr val="bg1"/>
              </a:solidFill>
            </a:rPr>
            <a:t>Enhanced ID Checks</a:t>
          </a:r>
          <a:endParaRPr lang="en-AU" sz="1800" dirty="0">
            <a:solidFill>
              <a:schemeClr val="bg1"/>
            </a:solidFill>
          </a:endParaRPr>
        </a:p>
      </dgm:t>
    </dgm:pt>
    <dgm:pt modelId="{7BF40B8F-DAAD-4651-B754-3D1251BEE394}" type="parTrans" cxnId="{D42A61D4-1A20-44C8-A38C-3AB95EC690E2}">
      <dgm:prSet/>
      <dgm:spPr/>
      <dgm:t>
        <a:bodyPr/>
        <a:lstStyle/>
        <a:p>
          <a:endParaRPr lang="en-AU"/>
        </a:p>
      </dgm:t>
    </dgm:pt>
    <dgm:pt modelId="{0DE38436-B0CB-498F-A0ED-8864A8C3DF81}" type="sibTrans" cxnId="{D42A61D4-1A20-44C8-A38C-3AB95EC690E2}">
      <dgm:prSet/>
      <dgm:spPr/>
      <dgm:t>
        <a:bodyPr/>
        <a:lstStyle/>
        <a:p>
          <a:endParaRPr lang="en-AU"/>
        </a:p>
      </dgm:t>
    </dgm:pt>
    <dgm:pt modelId="{CD79B1D5-EE2C-4F4E-9338-599A14C194FD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>
              <a:solidFill>
                <a:schemeClr val="bg1"/>
              </a:solidFill>
            </a:rPr>
            <a:t>Increased Order Review</a:t>
          </a:r>
          <a:endParaRPr lang="en-AU" sz="1800" dirty="0">
            <a:solidFill>
              <a:schemeClr val="bg1"/>
            </a:solidFill>
          </a:endParaRPr>
        </a:p>
      </dgm:t>
    </dgm:pt>
    <dgm:pt modelId="{1E598204-51AC-48DB-BD8A-08844CE8F4DC}" type="parTrans" cxnId="{C24F7C29-26D7-4B08-9AD6-7637A161382F}">
      <dgm:prSet/>
      <dgm:spPr/>
      <dgm:t>
        <a:bodyPr/>
        <a:lstStyle/>
        <a:p>
          <a:endParaRPr lang="en-AU"/>
        </a:p>
      </dgm:t>
    </dgm:pt>
    <dgm:pt modelId="{2CB71B31-7EB1-4DB4-8642-F7DCAED2F91F}" type="sibTrans" cxnId="{C24F7C29-26D7-4B08-9AD6-7637A161382F}">
      <dgm:prSet/>
      <dgm:spPr/>
      <dgm:t>
        <a:bodyPr/>
        <a:lstStyle/>
        <a:p>
          <a:endParaRPr lang="en-AU"/>
        </a:p>
      </dgm:t>
    </dgm:pt>
    <dgm:pt modelId="{4375D557-7DFE-4865-9137-C6D9AF9A17DD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endParaRPr lang="en-AU" sz="1800" dirty="0">
            <a:solidFill>
              <a:schemeClr val="bg1"/>
            </a:solidFill>
          </a:endParaRPr>
        </a:p>
      </dgm:t>
    </dgm:pt>
    <dgm:pt modelId="{7A5DEDFE-59E6-4F49-9B00-A8FCB7006B05}" type="parTrans" cxnId="{31969A7A-CE70-4765-8551-22303CF2EA98}">
      <dgm:prSet/>
      <dgm:spPr/>
      <dgm:t>
        <a:bodyPr/>
        <a:lstStyle/>
        <a:p>
          <a:endParaRPr lang="en-AU"/>
        </a:p>
      </dgm:t>
    </dgm:pt>
    <dgm:pt modelId="{DF82A5A2-9642-4CDF-8152-20CA2A3DC48B}" type="sibTrans" cxnId="{31969A7A-CE70-4765-8551-22303CF2EA98}">
      <dgm:prSet/>
      <dgm:spPr/>
      <dgm:t>
        <a:bodyPr/>
        <a:lstStyle/>
        <a:p>
          <a:endParaRPr lang="en-AU"/>
        </a:p>
      </dgm:t>
    </dgm:pt>
    <dgm:pt modelId="{0CF06DDA-E825-4E1F-BCC9-A9825CC85EE2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endParaRPr lang="en-AU" sz="1800" dirty="0">
            <a:solidFill>
              <a:schemeClr val="bg1"/>
            </a:solidFill>
          </a:endParaRPr>
        </a:p>
      </dgm:t>
    </dgm:pt>
    <dgm:pt modelId="{0CED1262-8974-428C-823C-7CD57AB42C88}" type="parTrans" cxnId="{7F3BD24C-BD59-440C-ADEC-C6FA7A6930FC}">
      <dgm:prSet/>
      <dgm:spPr/>
      <dgm:t>
        <a:bodyPr/>
        <a:lstStyle/>
        <a:p>
          <a:endParaRPr lang="en-AU"/>
        </a:p>
      </dgm:t>
    </dgm:pt>
    <dgm:pt modelId="{F06D8E09-6AD3-48C5-9CE3-58AA9D02C5EE}" type="sibTrans" cxnId="{7F3BD24C-BD59-440C-ADEC-C6FA7A6930FC}">
      <dgm:prSet/>
      <dgm:spPr/>
      <dgm:t>
        <a:bodyPr/>
        <a:lstStyle/>
        <a:p>
          <a:endParaRPr lang="en-AU"/>
        </a:p>
      </dgm:t>
    </dgm:pt>
    <dgm:pt modelId="{5244F863-6380-4464-971C-EF85426C7FE5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endParaRPr lang="en-AU" sz="1800" dirty="0">
            <a:solidFill>
              <a:schemeClr val="bg1"/>
            </a:solidFill>
          </a:endParaRPr>
        </a:p>
      </dgm:t>
    </dgm:pt>
    <dgm:pt modelId="{24D47862-E242-4DA5-AA02-56D888DFB4D9}" type="parTrans" cxnId="{79A38530-B731-40BA-978B-C654D69AE9B6}">
      <dgm:prSet/>
      <dgm:spPr/>
      <dgm:t>
        <a:bodyPr/>
        <a:lstStyle/>
        <a:p>
          <a:endParaRPr lang="en-AU"/>
        </a:p>
      </dgm:t>
    </dgm:pt>
    <dgm:pt modelId="{EC6D9F4D-8852-4F3E-805D-5641016E6F31}" type="sibTrans" cxnId="{79A38530-B731-40BA-978B-C654D69AE9B6}">
      <dgm:prSet/>
      <dgm:spPr/>
      <dgm:t>
        <a:bodyPr/>
        <a:lstStyle/>
        <a:p>
          <a:endParaRPr lang="en-AU"/>
        </a:p>
      </dgm:t>
    </dgm:pt>
    <dgm:pt modelId="{23A19287-8D9F-4A33-AD6B-AE4B0C4B4C4D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>
              <a:solidFill>
                <a:schemeClr val="bg1"/>
              </a:solidFill>
            </a:rPr>
            <a:t>Collaboration with RVPs</a:t>
          </a:r>
          <a:endParaRPr lang="en-AU" sz="1800" dirty="0">
            <a:solidFill>
              <a:schemeClr val="bg1"/>
            </a:solidFill>
          </a:endParaRPr>
        </a:p>
      </dgm:t>
    </dgm:pt>
    <dgm:pt modelId="{7476881C-6C85-4A63-B299-25B526DB0E1B}" type="parTrans" cxnId="{64C7CD24-C15D-4FE1-9D96-C824E4420E48}">
      <dgm:prSet/>
      <dgm:spPr/>
      <dgm:t>
        <a:bodyPr/>
        <a:lstStyle/>
        <a:p>
          <a:endParaRPr lang="en-AU"/>
        </a:p>
      </dgm:t>
    </dgm:pt>
    <dgm:pt modelId="{653C998A-955E-4116-BAE7-74F37B0389C5}" type="sibTrans" cxnId="{64C7CD24-C15D-4FE1-9D96-C824E4420E48}">
      <dgm:prSet/>
      <dgm:spPr/>
      <dgm:t>
        <a:bodyPr/>
        <a:lstStyle/>
        <a:p>
          <a:endParaRPr lang="en-AU"/>
        </a:p>
      </dgm:t>
    </dgm:pt>
    <dgm:pt modelId="{7FAB01B3-0BC1-4DD5-8FFC-B6426C3AB2AA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endParaRPr lang="en-AU" sz="1800" dirty="0">
            <a:solidFill>
              <a:schemeClr val="bg1"/>
            </a:solidFill>
          </a:endParaRPr>
        </a:p>
      </dgm:t>
    </dgm:pt>
    <dgm:pt modelId="{FC9090A3-8792-45DE-8E96-3EF18A6D9EFB}" type="parTrans" cxnId="{B6BE799E-0E9E-44CB-88A4-491DFABEDEB0}">
      <dgm:prSet/>
      <dgm:spPr/>
      <dgm:t>
        <a:bodyPr/>
        <a:lstStyle/>
        <a:p>
          <a:endParaRPr lang="en-AU"/>
        </a:p>
      </dgm:t>
    </dgm:pt>
    <dgm:pt modelId="{4C48531C-39ED-4232-98E9-C403377C67E9}" type="sibTrans" cxnId="{B6BE799E-0E9E-44CB-88A4-491DFABEDEB0}">
      <dgm:prSet/>
      <dgm:spPr/>
      <dgm:t>
        <a:bodyPr/>
        <a:lstStyle/>
        <a:p>
          <a:endParaRPr lang="en-AU"/>
        </a:p>
      </dgm:t>
    </dgm:pt>
    <dgm:pt modelId="{C814AC8B-53DF-4547-866E-E9FF9FC3557F}" type="pres">
      <dgm:prSet presAssocID="{5B4CBDB9-7B50-4ADD-A370-A6584029EB06}" presName="Name0" presStyleCnt="0">
        <dgm:presLayoutVars>
          <dgm:dir/>
          <dgm:animLvl val="lvl"/>
          <dgm:resizeHandles val="exact"/>
        </dgm:presLayoutVars>
      </dgm:prSet>
      <dgm:spPr/>
    </dgm:pt>
    <dgm:pt modelId="{48546967-B16F-4C22-8A3F-64D3C482F144}" type="pres">
      <dgm:prSet presAssocID="{D110B712-7AC0-4CD0-8414-64D2B164C811}" presName="composite" presStyleCnt="0"/>
      <dgm:spPr/>
    </dgm:pt>
    <dgm:pt modelId="{95E22390-5B78-46D2-AC3E-807900053810}" type="pres">
      <dgm:prSet presAssocID="{D110B712-7AC0-4CD0-8414-64D2B164C81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7CE364EE-5F3B-4EAE-9618-DCEDC9B4E3A7}" type="pres">
      <dgm:prSet presAssocID="{D110B712-7AC0-4CD0-8414-64D2B164C811}" presName="desTx" presStyleLbl="alignAccFollowNode1" presStyleIdx="0" presStyleCnt="3">
        <dgm:presLayoutVars>
          <dgm:bulletEnabled val="1"/>
        </dgm:presLayoutVars>
      </dgm:prSet>
      <dgm:spPr/>
    </dgm:pt>
    <dgm:pt modelId="{EC371DCC-2533-4DFE-B71D-E072C7903CAE}" type="pres">
      <dgm:prSet presAssocID="{74A0DF2E-6CEC-4A7B-9A55-ED8D143E869C}" presName="space" presStyleCnt="0"/>
      <dgm:spPr/>
    </dgm:pt>
    <dgm:pt modelId="{316033B2-C860-454B-B747-795491EFA615}" type="pres">
      <dgm:prSet presAssocID="{6D959223-7DFB-4BA4-9AFF-E3D3419BC3CD}" presName="composite" presStyleCnt="0"/>
      <dgm:spPr/>
    </dgm:pt>
    <dgm:pt modelId="{745E91F0-9953-4465-A998-68E6DC0787CA}" type="pres">
      <dgm:prSet presAssocID="{6D959223-7DFB-4BA4-9AFF-E3D3419BC3C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E41B78D-76E1-4A79-A06F-B716A27E269A}" type="pres">
      <dgm:prSet presAssocID="{6D959223-7DFB-4BA4-9AFF-E3D3419BC3CD}" presName="desTx" presStyleLbl="alignAccFollowNode1" presStyleIdx="1" presStyleCnt="3">
        <dgm:presLayoutVars>
          <dgm:bulletEnabled val="1"/>
        </dgm:presLayoutVars>
      </dgm:prSet>
      <dgm:spPr/>
    </dgm:pt>
    <dgm:pt modelId="{7189DFB6-F0EA-415E-A614-BC95C27E1E0F}" type="pres">
      <dgm:prSet presAssocID="{37BDB71E-A02F-4DEA-8A59-12D7875DF080}" presName="space" presStyleCnt="0"/>
      <dgm:spPr/>
    </dgm:pt>
    <dgm:pt modelId="{5F8D4332-0507-4106-ACB9-D339F9BA2149}" type="pres">
      <dgm:prSet presAssocID="{AD16F3E2-66A3-4575-AEB4-E4FC3CE791D9}" presName="composite" presStyleCnt="0"/>
      <dgm:spPr/>
    </dgm:pt>
    <dgm:pt modelId="{BE3D807D-EE02-420B-9369-295B81D99580}" type="pres">
      <dgm:prSet presAssocID="{AD16F3E2-66A3-4575-AEB4-E4FC3CE791D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30C2DFF-A46E-4643-B135-715CF087CAFC}" type="pres">
      <dgm:prSet presAssocID="{AD16F3E2-66A3-4575-AEB4-E4FC3CE791D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FF69FC01-1E4C-4B76-9129-38DE8200E5E5}" type="presOf" srcId="{8A7C8FF8-3200-4094-B7D0-FBD3776F3D5D}" destId="{E30C2DFF-A46E-4643-B135-715CF087CAFC}" srcOrd="0" destOrd="0" presId="urn:microsoft.com/office/officeart/2005/8/layout/hList1"/>
    <dgm:cxn modelId="{6D8D3303-42F2-443F-A1F3-F55E63A00461}" srcId="{D110B712-7AC0-4CD0-8414-64D2B164C811}" destId="{386B72D0-6AEF-422D-9E3D-1505AC45F56A}" srcOrd="1" destOrd="0" parTransId="{3F2F2A2F-70C4-4EF9-82C2-38C9BBC66170}" sibTransId="{64286DEB-CE32-4201-B01E-73556F150588}"/>
    <dgm:cxn modelId="{B6EC2E06-5176-45AD-8169-C509E4FB2200}" type="presOf" srcId="{8AD4148E-8A96-4083-802E-09F40AEF8E01}" destId="{7CE364EE-5F3B-4EAE-9618-DCEDC9B4E3A7}" srcOrd="0" destOrd="0" presId="urn:microsoft.com/office/officeart/2005/8/layout/hList1"/>
    <dgm:cxn modelId="{1C4ACF07-0EF2-4331-8D13-760EC0E09FF2}" type="presOf" srcId="{E8BC7728-277F-4451-B972-309EFD2A49EB}" destId="{2E41B78D-76E1-4A79-A06F-B716A27E269A}" srcOrd="0" destOrd="0" presId="urn:microsoft.com/office/officeart/2005/8/layout/hList1"/>
    <dgm:cxn modelId="{BE376809-404C-4153-B7C2-1176B2ECC0EA}" srcId="{AD49B7DC-0E05-4A4D-A33C-6AD912B09914}" destId="{0523470B-CA07-4396-B8A6-1CFA410967C1}" srcOrd="4" destOrd="0" parTransId="{4D4624C6-877C-4B0D-A45F-159020114CF8}" sibTransId="{8F665651-8CC1-4510-8133-994E73BDCC85}"/>
    <dgm:cxn modelId="{7DD9E80E-CDA4-47A6-B0AD-6CD5107341A5}" type="presOf" srcId="{63C01564-B141-4A22-9B9E-44BD9A60E6CE}" destId="{2E41B78D-76E1-4A79-A06F-B716A27E269A}" srcOrd="0" destOrd="5" presId="urn:microsoft.com/office/officeart/2005/8/layout/hList1"/>
    <dgm:cxn modelId="{B7EB9311-AEEB-4A22-A234-B5203790A189}" type="presOf" srcId="{D110B712-7AC0-4CD0-8414-64D2B164C811}" destId="{95E22390-5B78-46D2-AC3E-807900053810}" srcOrd="0" destOrd="0" presId="urn:microsoft.com/office/officeart/2005/8/layout/hList1"/>
    <dgm:cxn modelId="{5E910A14-7005-4899-9817-89012CA268DC}" srcId="{6D959223-7DFB-4BA4-9AFF-E3D3419BC3CD}" destId="{63C01564-B141-4A22-9B9E-44BD9A60E6CE}" srcOrd="5" destOrd="0" parTransId="{B14D0C46-AE95-464D-A79F-42E8D3A743BF}" sibTransId="{4956350A-D3E3-4CEA-8375-4EFBA002BE86}"/>
    <dgm:cxn modelId="{C98DA91E-0492-49F0-AE35-84D7EA4092FD}" srcId="{5B4CBDB9-7B50-4ADD-A370-A6584029EB06}" destId="{6D959223-7DFB-4BA4-9AFF-E3D3419BC3CD}" srcOrd="1" destOrd="0" parTransId="{226D4218-2695-44D5-8D86-E4C56F8073AD}" sibTransId="{37BDB71E-A02F-4DEA-8A59-12D7875DF080}"/>
    <dgm:cxn modelId="{0B73091F-BB5D-430D-BEA7-73F8B5FB11BF}" type="presOf" srcId="{5B4CBDB9-7B50-4ADD-A370-A6584029EB06}" destId="{C814AC8B-53DF-4547-866E-E9FF9FC3557F}" srcOrd="0" destOrd="0" presId="urn:microsoft.com/office/officeart/2005/8/layout/hList1"/>
    <dgm:cxn modelId="{F939AB20-B4CF-44C5-8F52-7BFFE11C2A48}" type="presOf" srcId="{C48F538A-2D9B-47F7-80E3-E8713DBB2DD5}" destId="{7CE364EE-5F3B-4EAE-9618-DCEDC9B4E3A7}" srcOrd="0" destOrd="6" presId="urn:microsoft.com/office/officeart/2005/8/layout/hList1"/>
    <dgm:cxn modelId="{64C7CD24-C15D-4FE1-9D96-C824E4420E48}" srcId="{6D959223-7DFB-4BA4-9AFF-E3D3419BC3CD}" destId="{23A19287-8D9F-4A33-AD6B-AE4B0C4B4C4D}" srcOrd="4" destOrd="0" parTransId="{7476881C-6C85-4A63-B299-25B526DB0E1B}" sibTransId="{653C998A-955E-4116-BAE7-74F37B0389C5}"/>
    <dgm:cxn modelId="{C24F7C29-26D7-4B08-9AD6-7637A161382F}" srcId="{AD16F3E2-66A3-4575-AEB4-E4FC3CE791D9}" destId="{CD79B1D5-EE2C-4F4E-9338-599A14C194FD}" srcOrd="6" destOrd="0" parTransId="{1E598204-51AC-48DB-BD8A-08844CE8F4DC}" sibTransId="{2CB71B31-7EB1-4DB4-8642-F7DCAED2F91F}"/>
    <dgm:cxn modelId="{C130372D-192F-42CE-9565-A8C68B29DE18}" type="presOf" srcId="{0CF06DDA-E825-4E1F-BCC9-A9825CC85EE2}" destId="{E30C2DFF-A46E-4643-B135-715CF087CAFC}" srcOrd="0" destOrd="3" presId="urn:microsoft.com/office/officeart/2005/8/layout/hList1"/>
    <dgm:cxn modelId="{79A38530-B731-40BA-978B-C654D69AE9B6}" srcId="{AD16F3E2-66A3-4575-AEB4-E4FC3CE791D9}" destId="{5244F863-6380-4464-971C-EF85426C7FE5}" srcOrd="5" destOrd="0" parTransId="{24D47862-E242-4DA5-AA02-56D888DFB4D9}" sibTransId="{EC6D9F4D-8852-4F3E-805D-5641016E6F31}"/>
    <dgm:cxn modelId="{A5EA8234-3B13-4E24-98D5-746A96F01AA2}" type="presOf" srcId="{5244F863-6380-4464-971C-EF85426C7FE5}" destId="{E30C2DFF-A46E-4643-B135-715CF087CAFC}" srcOrd="0" destOrd="5" presId="urn:microsoft.com/office/officeart/2005/8/layout/hList1"/>
    <dgm:cxn modelId="{67CDC239-90F5-4139-A3BD-FD22B19899AB}" type="presOf" srcId="{B4BCC3DC-4E8B-499F-888F-10FCDC95B389}" destId="{7CE364EE-5F3B-4EAE-9618-DCEDC9B4E3A7}" srcOrd="0" destOrd="5" presId="urn:microsoft.com/office/officeart/2005/8/layout/hList1"/>
    <dgm:cxn modelId="{212CDB40-0E0D-4000-B9A9-9C435B6E251A}" type="presOf" srcId="{386B72D0-6AEF-422D-9E3D-1505AC45F56A}" destId="{7CE364EE-5F3B-4EAE-9618-DCEDC9B4E3A7}" srcOrd="0" destOrd="1" presId="urn:microsoft.com/office/officeart/2005/8/layout/hList1"/>
    <dgm:cxn modelId="{F0F3F045-3407-4796-8ED5-2A29FA9849D6}" srcId="{AD49B7DC-0E05-4A4D-A33C-6AD912B09914}" destId="{C48F538A-2D9B-47F7-80E3-E8713DBB2DD5}" srcOrd="3" destOrd="0" parTransId="{8E81098C-33A9-41EB-90D8-3D52F349C6BE}" sibTransId="{6607B570-3962-4041-A78D-1532E2E03CC0}"/>
    <dgm:cxn modelId="{8BC07046-A92D-4750-AC38-13E19241C10D}" srcId="{AD16F3E2-66A3-4575-AEB4-E4FC3CE791D9}" destId="{BF19D7F3-220B-4CC9-BCF0-AB70AC421662}" srcOrd="2" destOrd="0" parTransId="{0D096AC3-8324-4B97-A386-AB02D070C2F3}" sibTransId="{A367C4D9-3561-4F2D-9B1E-E3661982D5A2}"/>
    <dgm:cxn modelId="{D657A149-6035-4026-A150-7D328C93B224}" srcId="{AD49B7DC-0E05-4A4D-A33C-6AD912B09914}" destId="{A0C9CFC8-6908-42F1-9D18-DB0841132E85}" srcOrd="0" destOrd="0" parTransId="{122AAE37-693A-4D2C-A7CD-B840CA4CDAF0}" sibTransId="{DE70F2F9-0317-4396-B203-E55B414286EF}"/>
    <dgm:cxn modelId="{7F3BD24C-BD59-440C-ADEC-C6FA7A6930FC}" srcId="{AD16F3E2-66A3-4575-AEB4-E4FC3CE791D9}" destId="{0CF06DDA-E825-4E1F-BCC9-A9825CC85EE2}" srcOrd="3" destOrd="0" parTransId="{0CED1262-8974-428C-823C-7CD57AB42C88}" sibTransId="{F06D8E09-6AD3-48C5-9CE3-58AA9D02C5EE}"/>
    <dgm:cxn modelId="{0B24EF64-E3CA-42C3-9E63-C85A3C04917D}" type="presOf" srcId="{A0C9CFC8-6908-42F1-9D18-DB0841132E85}" destId="{7CE364EE-5F3B-4EAE-9618-DCEDC9B4E3A7}" srcOrd="0" destOrd="3" presId="urn:microsoft.com/office/officeart/2005/8/layout/hList1"/>
    <dgm:cxn modelId="{E07D3C65-4E3C-475B-86A9-4C743E0E7D46}" srcId="{D110B712-7AC0-4CD0-8414-64D2B164C811}" destId="{8AD4148E-8A96-4083-802E-09F40AEF8E01}" srcOrd="0" destOrd="0" parTransId="{99E05BD0-006B-471C-82D0-DB11B1348B2E}" sibTransId="{A728FE56-7AE3-4A61-A2B6-2693F72E54AE}"/>
    <dgm:cxn modelId="{46A85765-80BD-44A0-A009-F91009F0F6A6}" type="presOf" srcId="{AD16F3E2-66A3-4575-AEB4-E4FC3CE791D9}" destId="{BE3D807D-EE02-420B-9369-295B81D99580}" srcOrd="0" destOrd="0" presId="urn:microsoft.com/office/officeart/2005/8/layout/hList1"/>
    <dgm:cxn modelId="{88A85169-86F0-433C-8977-2B2A65F291EF}" srcId="{6D959223-7DFB-4BA4-9AFF-E3D3419BC3CD}" destId="{E8BC7728-277F-4451-B972-309EFD2A49EB}" srcOrd="0" destOrd="0" parTransId="{50936992-E4EC-42FC-B294-C2815480C3E9}" sibTransId="{473BE7DD-F1EC-4ED7-A2D3-9A39EA889948}"/>
    <dgm:cxn modelId="{EE5C0771-78C9-49B2-842A-6BEE4DBE8A4F}" type="presOf" srcId="{AD49B7DC-0E05-4A4D-A33C-6AD912B09914}" destId="{7CE364EE-5F3B-4EAE-9618-DCEDC9B4E3A7}" srcOrd="0" destOrd="2" presId="urn:microsoft.com/office/officeart/2005/8/layout/hList1"/>
    <dgm:cxn modelId="{31969A7A-CE70-4765-8551-22303CF2EA98}" srcId="{AD16F3E2-66A3-4575-AEB4-E4FC3CE791D9}" destId="{4375D557-7DFE-4865-9137-C6D9AF9A17DD}" srcOrd="1" destOrd="0" parTransId="{7A5DEDFE-59E6-4F49-9B00-A8FCB7006B05}" sibTransId="{DF82A5A2-9642-4CDF-8152-20CA2A3DC48B}"/>
    <dgm:cxn modelId="{6311AD7A-03F6-48EF-B870-51924E347699}" type="presOf" srcId="{6D959223-7DFB-4BA4-9AFF-E3D3419BC3CD}" destId="{745E91F0-9953-4465-A998-68E6DC0787CA}" srcOrd="0" destOrd="0" presId="urn:microsoft.com/office/officeart/2005/8/layout/hList1"/>
    <dgm:cxn modelId="{C24C137D-9EB8-42A6-BF35-1D637ACD43B0}" type="presOf" srcId="{BF19D7F3-220B-4CC9-BCF0-AB70AC421662}" destId="{E30C2DFF-A46E-4643-B135-715CF087CAFC}" srcOrd="0" destOrd="2" presId="urn:microsoft.com/office/officeart/2005/8/layout/hList1"/>
    <dgm:cxn modelId="{D36C8992-CF35-498A-8F14-7F7AD249CC5B}" type="presOf" srcId="{0523470B-CA07-4396-B8A6-1CFA410967C1}" destId="{7CE364EE-5F3B-4EAE-9618-DCEDC9B4E3A7}" srcOrd="0" destOrd="7" presId="urn:microsoft.com/office/officeart/2005/8/layout/hList1"/>
    <dgm:cxn modelId="{31BBA897-4223-4B00-ACD7-AE30277AC05A}" type="presOf" srcId="{CDD4A029-9260-49EC-9600-067D032BD00A}" destId="{2E41B78D-76E1-4A79-A06F-B716A27E269A}" srcOrd="0" destOrd="1" presId="urn:microsoft.com/office/officeart/2005/8/layout/hList1"/>
    <dgm:cxn modelId="{83AA699B-9C07-427B-9AFD-9E690CE4E302}" srcId="{D110B712-7AC0-4CD0-8414-64D2B164C811}" destId="{AD49B7DC-0E05-4A4D-A33C-6AD912B09914}" srcOrd="2" destOrd="0" parTransId="{646CA0BF-E336-4440-BAB1-ED6729757622}" sibTransId="{CA513FDB-5BC7-4712-8A25-E6A75E05126A}"/>
    <dgm:cxn modelId="{D3EA009C-DB7C-4816-8D92-214FDB1937C6}" type="presOf" srcId="{463BCFC5-BE45-45FB-84DC-641FFA4BD9E8}" destId="{2E41B78D-76E1-4A79-A06F-B716A27E269A}" srcOrd="0" destOrd="2" presId="urn:microsoft.com/office/officeart/2005/8/layout/hList1"/>
    <dgm:cxn modelId="{B6BE799E-0E9E-44CB-88A4-491DFABEDEB0}" srcId="{6D959223-7DFB-4BA4-9AFF-E3D3419BC3CD}" destId="{7FAB01B3-0BC1-4DD5-8FFC-B6426C3AB2AA}" srcOrd="3" destOrd="0" parTransId="{FC9090A3-8792-45DE-8E96-3EF18A6D9EFB}" sibTransId="{4C48531C-39ED-4232-98E9-C403377C67E9}"/>
    <dgm:cxn modelId="{EE9C999F-783E-49F1-BAE9-33DF6E8501D2}" srcId="{5B4CBDB9-7B50-4ADD-A370-A6584029EB06}" destId="{AD16F3E2-66A3-4575-AEB4-E4FC3CE791D9}" srcOrd="2" destOrd="0" parTransId="{61121208-60ED-42B2-BB0C-3EF461E6FB37}" sibTransId="{033CCD05-51ED-49AE-88AD-FB1C9D25A49D}"/>
    <dgm:cxn modelId="{075C64A2-E50F-4504-9243-6119540A5CC4}" srcId="{5B4CBDB9-7B50-4ADD-A370-A6584029EB06}" destId="{D110B712-7AC0-4CD0-8414-64D2B164C811}" srcOrd="0" destOrd="0" parTransId="{83E6961A-0E6B-4882-B4BA-B6D12FE3FA72}" sibTransId="{74A0DF2E-6CEC-4A7B-9A55-ED8D143E869C}"/>
    <dgm:cxn modelId="{297890A3-49D6-45D9-BF14-C4B5BF282B2A}" type="presOf" srcId="{7FAB01B3-0BC1-4DD5-8FFC-B6426C3AB2AA}" destId="{2E41B78D-76E1-4A79-A06F-B716A27E269A}" srcOrd="0" destOrd="3" presId="urn:microsoft.com/office/officeart/2005/8/layout/hList1"/>
    <dgm:cxn modelId="{24721DA7-E395-4E5F-AF82-2300EB267B71}" srcId="{AD49B7DC-0E05-4A4D-A33C-6AD912B09914}" destId="{6AE5D3AF-31D1-411C-BB29-D2C501924FC4}" srcOrd="1" destOrd="0" parTransId="{801023AA-38F1-42D8-95F7-B79134657E18}" sibTransId="{065B289F-AD67-4323-B261-849160182BFF}"/>
    <dgm:cxn modelId="{24A42FA8-C2B8-4B24-8619-6041F076D6B2}" srcId="{6D959223-7DFB-4BA4-9AFF-E3D3419BC3CD}" destId="{CDD4A029-9260-49EC-9600-067D032BD00A}" srcOrd="1" destOrd="0" parTransId="{4A974776-AA5B-4DCC-88D3-480405611ED9}" sibTransId="{FCD2D4A1-FD81-4F6E-9241-AD5335D68876}"/>
    <dgm:cxn modelId="{525A54A9-3843-47DA-ABDF-C1C0AA71D90B}" type="presOf" srcId="{BE0D1340-15DE-43C3-A4BB-C2736696EF85}" destId="{E30C2DFF-A46E-4643-B135-715CF087CAFC}" srcOrd="0" destOrd="4" presId="urn:microsoft.com/office/officeart/2005/8/layout/hList1"/>
    <dgm:cxn modelId="{488D8AAE-43A7-4665-A624-2D911C116688}" type="presOf" srcId="{4375D557-7DFE-4865-9137-C6D9AF9A17DD}" destId="{E30C2DFF-A46E-4643-B135-715CF087CAFC}" srcOrd="0" destOrd="1" presId="urn:microsoft.com/office/officeart/2005/8/layout/hList1"/>
    <dgm:cxn modelId="{BFADE9B9-726B-4F95-9DAE-1BF93A3B5E82}" srcId="{6D959223-7DFB-4BA4-9AFF-E3D3419BC3CD}" destId="{463BCFC5-BE45-45FB-84DC-641FFA4BD9E8}" srcOrd="2" destOrd="0" parTransId="{BF7404BE-858F-47F3-90C2-C6BB22B68693}" sibTransId="{BAEC7433-AE83-4CE9-AAA0-276A4F41C188}"/>
    <dgm:cxn modelId="{82DB81BE-8CAF-49F1-BD52-40373D4E5940}" type="presOf" srcId="{6AE5D3AF-31D1-411C-BB29-D2C501924FC4}" destId="{7CE364EE-5F3B-4EAE-9618-DCEDC9B4E3A7}" srcOrd="0" destOrd="4" presId="urn:microsoft.com/office/officeart/2005/8/layout/hList1"/>
    <dgm:cxn modelId="{9DD35CCD-EE76-4545-8E62-A450406ACA79}" type="presOf" srcId="{33046C62-67A2-43DF-9445-77CA5D63ED0B}" destId="{2E41B78D-76E1-4A79-A06F-B716A27E269A}" srcOrd="0" destOrd="6" presId="urn:microsoft.com/office/officeart/2005/8/layout/hList1"/>
    <dgm:cxn modelId="{208A0FCE-E5FC-493F-95D6-480933EA2FF3}" srcId="{AD49B7DC-0E05-4A4D-A33C-6AD912B09914}" destId="{B4BCC3DC-4E8B-499F-888F-10FCDC95B389}" srcOrd="2" destOrd="0" parTransId="{801B6D49-D909-4082-A1A3-D826C05499B5}" sibTransId="{88D047CA-DDF1-439A-9C3B-3603B9BE3D84}"/>
    <dgm:cxn modelId="{319E52D0-9E2D-4BF5-9B4E-D16B111D4FA8}" srcId="{6D959223-7DFB-4BA4-9AFF-E3D3419BC3CD}" destId="{33046C62-67A2-43DF-9445-77CA5D63ED0B}" srcOrd="6" destOrd="0" parTransId="{AF87589F-9E36-4D48-A6FE-AF2CCAB76FBE}" sibTransId="{262D893C-39B9-4D11-8695-EC77589CB29A}"/>
    <dgm:cxn modelId="{D42A61D4-1A20-44C8-A38C-3AB95EC690E2}" srcId="{AD16F3E2-66A3-4575-AEB4-E4FC3CE791D9}" destId="{BE0D1340-15DE-43C3-A4BB-C2736696EF85}" srcOrd="4" destOrd="0" parTransId="{7BF40B8F-DAAD-4651-B754-3D1251BEE394}" sibTransId="{0DE38436-B0CB-498F-A0ED-8864A8C3DF81}"/>
    <dgm:cxn modelId="{0B32E0D4-F436-45EF-B95A-66270A1471E8}" srcId="{AD16F3E2-66A3-4575-AEB4-E4FC3CE791D9}" destId="{8A7C8FF8-3200-4094-B7D0-FBD3776F3D5D}" srcOrd="0" destOrd="0" parTransId="{37301771-37DB-4D27-A679-9D317A71EB88}" sibTransId="{1715EA66-7D28-4498-B8E3-1ACBC1A6EE85}"/>
    <dgm:cxn modelId="{F75A1EDD-BE87-4920-9D87-9CCC8E4CE5B0}" type="presOf" srcId="{23A19287-8D9F-4A33-AD6B-AE4B0C4B4C4D}" destId="{2E41B78D-76E1-4A79-A06F-B716A27E269A}" srcOrd="0" destOrd="4" presId="urn:microsoft.com/office/officeart/2005/8/layout/hList1"/>
    <dgm:cxn modelId="{BD530EED-D076-4F53-ABA1-954B38B0CF72}" type="presOf" srcId="{CD79B1D5-EE2C-4F4E-9338-599A14C194FD}" destId="{E30C2DFF-A46E-4643-B135-715CF087CAFC}" srcOrd="0" destOrd="6" presId="urn:microsoft.com/office/officeart/2005/8/layout/hList1"/>
    <dgm:cxn modelId="{909931D6-DECC-455E-913E-B6D01E7CDA19}" type="presParOf" srcId="{C814AC8B-53DF-4547-866E-E9FF9FC3557F}" destId="{48546967-B16F-4C22-8A3F-64D3C482F144}" srcOrd="0" destOrd="0" presId="urn:microsoft.com/office/officeart/2005/8/layout/hList1"/>
    <dgm:cxn modelId="{D4AE5A62-365C-4D92-815C-F2B9326C214A}" type="presParOf" srcId="{48546967-B16F-4C22-8A3F-64D3C482F144}" destId="{95E22390-5B78-46D2-AC3E-807900053810}" srcOrd="0" destOrd="0" presId="urn:microsoft.com/office/officeart/2005/8/layout/hList1"/>
    <dgm:cxn modelId="{337A1BE8-0C33-432B-BB37-C61EBEF18E1E}" type="presParOf" srcId="{48546967-B16F-4C22-8A3F-64D3C482F144}" destId="{7CE364EE-5F3B-4EAE-9618-DCEDC9B4E3A7}" srcOrd="1" destOrd="0" presId="urn:microsoft.com/office/officeart/2005/8/layout/hList1"/>
    <dgm:cxn modelId="{83F05612-1EF6-48B4-AC16-23BAE7307534}" type="presParOf" srcId="{C814AC8B-53DF-4547-866E-E9FF9FC3557F}" destId="{EC371DCC-2533-4DFE-B71D-E072C7903CAE}" srcOrd="1" destOrd="0" presId="urn:microsoft.com/office/officeart/2005/8/layout/hList1"/>
    <dgm:cxn modelId="{297DCB5D-A05C-4F78-AD3A-7355DE4000F3}" type="presParOf" srcId="{C814AC8B-53DF-4547-866E-E9FF9FC3557F}" destId="{316033B2-C860-454B-B747-795491EFA615}" srcOrd="2" destOrd="0" presId="urn:microsoft.com/office/officeart/2005/8/layout/hList1"/>
    <dgm:cxn modelId="{931C085C-8FDC-4B82-A607-70CBAF2AB89B}" type="presParOf" srcId="{316033B2-C860-454B-B747-795491EFA615}" destId="{745E91F0-9953-4465-A998-68E6DC0787CA}" srcOrd="0" destOrd="0" presId="urn:microsoft.com/office/officeart/2005/8/layout/hList1"/>
    <dgm:cxn modelId="{318EB2F2-FF1D-4471-9D3A-931393F054A0}" type="presParOf" srcId="{316033B2-C860-454B-B747-795491EFA615}" destId="{2E41B78D-76E1-4A79-A06F-B716A27E269A}" srcOrd="1" destOrd="0" presId="urn:microsoft.com/office/officeart/2005/8/layout/hList1"/>
    <dgm:cxn modelId="{C4A184B8-FE21-4135-9203-E764EEAD990B}" type="presParOf" srcId="{C814AC8B-53DF-4547-866E-E9FF9FC3557F}" destId="{7189DFB6-F0EA-415E-A614-BC95C27E1E0F}" srcOrd="3" destOrd="0" presId="urn:microsoft.com/office/officeart/2005/8/layout/hList1"/>
    <dgm:cxn modelId="{477C5C8A-DE88-4081-B62E-059B7135E5AF}" type="presParOf" srcId="{C814AC8B-53DF-4547-866E-E9FF9FC3557F}" destId="{5F8D4332-0507-4106-ACB9-D339F9BA2149}" srcOrd="4" destOrd="0" presId="urn:microsoft.com/office/officeart/2005/8/layout/hList1"/>
    <dgm:cxn modelId="{5A860F30-6C52-4D1C-82EA-8692F9A42FA0}" type="presParOf" srcId="{5F8D4332-0507-4106-ACB9-D339F9BA2149}" destId="{BE3D807D-EE02-420B-9369-295B81D99580}" srcOrd="0" destOrd="0" presId="urn:microsoft.com/office/officeart/2005/8/layout/hList1"/>
    <dgm:cxn modelId="{4DC32086-CCC1-43F5-A482-3D3D35CE3A31}" type="presParOf" srcId="{5F8D4332-0507-4106-ACB9-D339F9BA2149}" destId="{E30C2DFF-A46E-4643-B135-715CF087CAF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22390-5B78-46D2-AC3E-807900053810}">
      <dsp:nvSpPr>
        <dsp:cNvPr id="0" name=""/>
        <dsp:cNvSpPr/>
      </dsp:nvSpPr>
      <dsp:spPr>
        <a:xfrm>
          <a:off x="7071" y="0"/>
          <a:ext cx="2689114" cy="3554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2"/>
              </a:solidFill>
            </a:rPr>
            <a:t>IBOs</a:t>
          </a:r>
          <a:endParaRPr lang="en-AU" sz="2800" kern="1200" dirty="0">
            <a:solidFill>
              <a:schemeClr val="bg2"/>
            </a:solidFill>
          </a:endParaRPr>
        </a:p>
      </dsp:txBody>
      <dsp:txXfrm>
        <a:off x="7071" y="0"/>
        <a:ext cx="2689114" cy="3554412"/>
      </dsp:txXfrm>
    </dsp:sp>
    <dsp:sp modelId="{7CE364EE-5F3B-4EAE-9618-DCEDC9B4E3A7}">
      <dsp:nvSpPr>
        <dsp:cNvPr id="0" name=""/>
        <dsp:cNvSpPr/>
      </dsp:nvSpPr>
      <dsp:spPr>
        <a:xfrm>
          <a:off x="7071" y="3554412"/>
          <a:ext cx="2689114" cy="0"/>
        </a:xfrm>
        <a:prstGeom prst="rect">
          <a:avLst/>
        </a:prstGeom>
        <a:solidFill>
          <a:schemeClr val="bg2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</a:rPr>
            <a:t>Self Policing</a:t>
          </a:r>
          <a:endParaRPr lang="en-AU" sz="20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20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bg1"/>
              </a:solidFill>
            </a:rPr>
            <a:t>Team Responsibility:</a:t>
          </a:r>
          <a:endParaRPr lang="en-AU" sz="2000" kern="1200" dirty="0">
            <a:solidFill>
              <a:schemeClr val="bg1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1600" kern="1200" dirty="0">
              <a:solidFill>
                <a:schemeClr val="bg1"/>
              </a:solidFill>
            </a:rPr>
            <a:t>Personal IBO Website</a:t>
          </a:r>
          <a:endParaRPr lang="en-AU" sz="1600" kern="1200" dirty="0">
            <a:solidFill>
              <a:schemeClr val="bg1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1600" kern="1200" dirty="0">
              <a:solidFill>
                <a:schemeClr val="bg1"/>
              </a:solidFill>
            </a:rPr>
            <a:t>Educating Team</a:t>
          </a:r>
          <a:endParaRPr lang="en-AU" sz="1600" kern="1200" dirty="0">
            <a:solidFill>
              <a:schemeClr val="bg1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1600" kern="1200" dirty="0">
              <a:solidFill>
                <a:schemeClr val="bg1"/>
              </a:solidFill>
            </a:rPr>
            <a:t>Asking Questions</a:t>
          </a:r>
          <a:endParaRPr lang="en-AU" sz="1600" kern="1200" dirty="0">
            <a:solidFill>
              <a:schemeClr val="bg1"/>
            </a:solidFill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1800" kern="1200" dirty="0"/>
        </a:p>
      </dsp:txBody>
      <dsp:txXfrm>
        <a:off x="7071" y="3554412"/>
        <a:ext cx="2689114" cy="1"/>
      </dsp:txXfrm>
    </dsp:sp>
    <dsp:sp modelId="{745E91F0-9953-4465-A998-68E6DC0787CA}">
      <dsp:nvSpPr>
        <dsp:cNvPr id="0" name=""/>
        <dsp:cNvSpPr/>
      </dsp:nvSpPr>
      <dsp:spPr>
        <a:xfrm>
          <a:off x="3072661" y="0"/>
          <a:ext cx="2689114" cy="3554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solidFill>
                <a:schemeClr val="bg2"/>
              </a:solidFill>
            </a:rPr>
            <a:t>Conxxion</a:t>
          </a:r>
          <a:r>
            <a:rPr lang="en-US" sz="2800" kern="1200" dirty="0">
              <a:solidFill>
                <a:schemeClr val="bg2"/>
              </a:solidFill>
            </a:rPr>
            <a:t> Corporate</a:t>
          </a:r>
          <a:endParaRPr lang="en-AU" sz="2800" kern="1200" dirty="0">
            <a:solidFill>
              <a:schemeClr val="bg2"/>
            </a:solidFill>
          </a:endParaRPr>
        </a:p>
      </dsp:txBody>
      <dsp:txXfrm>
        <a:off x="3072661" y="0"/>
        <a:ext cx="2689114" cy="3554412"/>
      </dsp:txXfrm>
    </dsp:sp>
    <dsp:sp modelId="{2E41B78D-76E1-4A79-A06F-B716A27E269A}">
      <dsp:nvSpPr>
        <dsp:cNvPr id="0" name=""/>
        <dsp:cNvSpPr/>
      </dsp:nvSpPr>
      <dsp:spPr>
        <a:xfrm>
          <a:off x="3072661" y="3554412"/>
          <a:ext cx="2689114" cy="0"/>
        </a:xfrm>
        <a:prstGeom prst="rect">
          <a:avLst/>
        </a:prstGeom>
        <a:solidFill>
          <a:schemeClr val="bg2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Compliance Regime</a:t>
          </a: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Regular order review</a:t>
          </a: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Collaboration with RVPs</a:t>
          </a: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1800" kern="1200" dirty="0">
            <a:solidFill>
              <a:schemeClr val="bg1"/>
            </a:solidFill>
          </a:endParaRPr>
        </a:p>
      </dsp:txBody>
      <dsp:txXfrm>
        <a:off x="3072661" y="3554412"/>
        <a:ext cx="2689114" cy="1"/>
      </dsp:txXfrm>
    </dsp:sp>
    <dsp:sp modelId="{BE3D807D-EE02-420B-9369-295B81D99580}">
      <dsp:nvSpPr>
        <dsp:cNvPr id="0" name=""/>
        <dsp:cNvSpPr/>
      </dsp:nvSpPr>
      <dsp:spPr>
        <a:xfrm>
          <a:off x="6138252" y="0"/>
          <a:ext cx="2689114" cy="3554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2"/>
              </a:solidFill>
            </a:rPr>
            <a:t>Sumo</a:t>
          </a:r>
          <a:endParaRPr lang="en-AU" sz="2800" kern="1200" dirty="0">
            <a:solidFill>
              <a:schemeClr val="bg2"/>
            </a:solidFill>
          </a:endParaRPr>
        </a:p>
      </dsp:txBody>
      <dsp:txXfrm>
        <a:off x="6138252" y="0"/>
        <a:ext cx="2689114" cy="3554412"/>
      </dsp:txXfrm>
    </dsp:sp>
    <dsp:sp modelId="{E30C2DFF-A46E-4643-B135-715CF087CAFC}">
      <dsp:nvSpPr>
        <dsp:cNvPr id="0" name=""/>
        <dsp:cNvSpPr/>
      </dsp:nvSpPr>
      <dsp:spPr>
        <a:xfrm>
          <a:off x="6138252" y="3554412"/>
          <a:ext cx="2689114" cy="0"/>
        </a:xfrm>
        <a:prstGeom prst="rect">
          <a:avLst/>
        </a:prstGeom>
        <a:solidFill>
          <a:schemeClr val="bg2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More Welcome Calls</a:t>
          </a: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Enhanced Credit Checks</a:t>
          </a: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Enhanced ID Checks</a:t>
          </a: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AU" sz="18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chemeClr val="bg1"/>
              </a:solidFill>
            </a:rPr>
            <a:t>Increased Order Review</a:t>
          </a:r>
          <a:endParaRPr lang="en-AU" sz="1800" kern="1200" dirty="0">
            <a:solidFill>
              <a:schemeClr val="bg1"/>
            </a:solidFill>
          </a:endParaRPr>
        </a:p>
      </dsp:txBody>
      <dsp:txXfrm>
        <a:off x="6138252" y="3554412"/>
        <a:ext cx="2689114" cy="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6C467-BE12-484B-B9BF-92F068A5216D}" type="datetimeFigureOut">
              <a:rPr lang="en-US" smtClean="0"/>
              <a:t>3/25/25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2CD59-59BA-4377-877B-612F3B830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9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69024-984F-4D89-A992-2B2D202892F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509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2CD59-59BA-4377-877B-612F3B8307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449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2CD59-59BA-4377-877B-612F3B8307D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85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2CD59-59BA-4377-877B-612F3B8307D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80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2CD59-59BA-4377-877B-612F3B8307D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530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2CD59-59BA-4377-877B-612F3B8307D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62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6589DC-A4B2-44D9-BDE8-21C3CA8D5546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381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865FE-D9EA-44CE-8317-E724A2BC7B08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6430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2CD59-59BA-4377-877B-612F3B8307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2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2CD59-59BA-4377-877B-612F3B8307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93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2CD59-59BA-4377-877B-612F3B8307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52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2CD59-59BA-4377-877B-612F3B8307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73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2CD59-59BA-4377-877B-612F3B8307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4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2CD59-59BA-4377-877B-612F3B8307D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2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556A3-B773-4472-A6A4-716A1FB68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C6CD8-E96C-4977-9168-AB1E6DBAD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97AE9-7CAA-43E7-8652-D90316362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t>25/3/2025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C9D4E-D8E9-436E-A9C4-2FC9C1186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7880A-025E-4546-B4C1-2C7F048AA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796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E71C3-30BF-4688-BC96-E8AF95902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7366D4-33BD-41D5-9A54-759648D62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6B078-534E-490E-872E-4A572EC90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t>25/3/2025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8BCAB-6F0D-4484-B05B-2EF7BEEA9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9A574-F882-4777-BA0C-120AEC05D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861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8BF03-82A8-4E95-A349-2EF89167B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BF205-7361-4FB8-83F7-C467835D3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t>25/3/2025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44D98-3903-4643-947D-E0D21106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95E45-C31A-426B-AC7F-614450834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740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4F49E-7EE6-C345-B896-27084D75C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7770FE-B360-6A41-B96E-4479B7B1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pPr/>
              <a:t>25/3/2025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ED484D-9328-4140-B438-6456EABB8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AE8D68-556B-2743-84CD-AF312FD75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0744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accent3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1153396"/>
            <a:ext cx="8229599" cy="3644297"/>
          </a:xfrm>
          <a:prstGeom prst="rect">
            <a:avLst/>
          </a:prstGeom>
        </p:spPr>
        <p:txBody>
          <a:bodyPr vert="horz"/>
          <a:lstStyle>
            <a:lvl1pPr>
              <a:buClr>
                <a:schemeClr val="accent3">
                  <a:lumMod val="60000"/>
                  <a:lumOff val="40000"/>
                </a:schemeClr>
              </a:buClr>
              <a:defRPr b="0">
                <a:effectLst/>
              </a:defRPr>
            </a:lvl1pPr>
            <a:lvl2pPr>
              <a:buClr>
                <a:schemeClr val="accent3">
                  <a:lumMod val="60000"/>
                  <a:lumOff val="40000"/>
                </a:schemeClr>
              </a:buClr>
              <a:defRPr b="0">
                <a:effectLst/>
              </a:defRPr>
            </a:lvl2pPr>
            <a:lvl3pPr>
              <a:buClr>
                <a:schemeClr val="accent3">
                  <a:lumMod val="60000"/>
                  <a:lumOff val="40000"/>
                </a:schemeClr>
              </a:buClr>
              <a:defRPr b="0">
                <a:effectLst/>
              </a:defRPr>
            </a:lvl3pPr>
            <a:lvl4pPr>
              <a:buClr>
                <a:schemeClr val="accent3">
                  <a:lumMod val="60000"/>
                  <a:lumOff val="40000"/>
                </a:schemeClr>
              </a:buClr>
              <a:defRPr b="0">
                <a:effectLst/>
              </a:defRPr>
            </a:lvl4pPr>
            <a:lvl5pPr>
              <a:buClr>
                <a:schemeClr val="accent3">
                  <a:lumMod val="60000"/>
                  <a:lumOff val="40000"/>
                </a:schemeClr>
              </a:buClr>
              <a:defRPr b="0"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45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FADC8-33E0-4675-992F-3B7236CE6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C3B85-BFEB-4D78-A887-CC2278641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0B4C7-1306-442E-B300-0E7D3B29B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t>25/3/2025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9CA16-9A3E-418F-8523-89DAAF8E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3F35A-B3E8-4355-81F2-C758F791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8475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96BAA-85C2-4844-81BC-F9916FB7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64F26-4AD2-42AD-9465-26F8721AC57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EEDF7-3ABD-408F-875E-986AA88C3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t>25/3/2025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60170-41A8-4BE8-A17C-45F5196E7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48C9B-9EB9-4755-81C5-59E7EFEE9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192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36FEE-1BCD-4FFB-ADF3-D2A27E7F7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9C3AF-9365-4D3B-87C8-F13407C3FC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767A32-98B0-452A-8F76-32D97FBEB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C6396D-2132-4BE9-9F04-344195DFB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t>25/3/2025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AB4DFC-BAB3-4CED-93BF-B1104A283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F496B-AF42-48B3-84C3-093F324EA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293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05E61-752D-4BD9-8C26-32339723A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EF6AD-D1F4-4B29-B501-271CB1760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E2F14-9B1A-4881-91AA-F30C4E903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346C3F-ECBA-4CBD-8CE8-77A6B0BA19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A3F244-E542-4C2C-935F-161B10CF5A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5EF7E3-F940-443E-8C57-4CB82433C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t>25/3/2025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191959-D944-49CE-9FE1-18C47A9C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EC5F63-6612-4299-BBD8-293FB4A82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940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729B-26AF-468E-B51A-53C246C98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4229AD-A62C-415E-8B1F-054F2A851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t>25/3/2025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74E4C-56D3-4BEA-A03A-96CEBA9AA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47357C-8B0D-45B8-94D3-605E92FFF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0725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2FFF1-4930-471B-A262-5FC3A5DB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t>25/3/2025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CE1931-1763-4CA2-9085-AF088EE43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5C8BC-0EB7-4EDB-89AD-AA350FC2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404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5875F-90E3-4246-BC04-DDA955219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70B1C-627C-45D3-A7E5-322363747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14AE8-2F61-496C-B99C-325F6252B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47538-C597-47EF-A054-AD5A073E8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t>25/3/2025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595799-6BE4-43C9-8023-3A9E81D07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2FB19-B6DA-4449-8E23-8E1E12DA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317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8A50A-F978-45E2-BD5D-18DA16FB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2B5791-271E-4AED-A32E-65BD0A1C1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07B6E-BFE4-4189-8166-10577271E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3E345-1B0B-41DA-88B1-1F2154AE8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BAF8-7236-45D6-A825-D618434A9D07}" type="datetimeFigureOut">
              <a:rPr lang="en-AU" smtClean="0"/>
              <a:t>25/3/2025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BFA00-6FB1-4966-BE1A-53642B8B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9909D-BAB5-440B-85A1-CDCC3B6B8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033F-55FF-4A81-95DE-7B261A29CB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357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394CE4-D4CB-4C47-AFD1-CA6C896A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33" y="273845"/>
            <a:ext cx="8834753" cy="607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77452-AEA9-402F-AE2D-E9D4ED230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633" y="1077686"/>
            <a:ext cx="8834753" cy="3555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F172D-840F-464E-BFA3-5712AA9CB1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2076BAF8-7236-45D6-A825-D618434A9D07}" type="datetimeFigureOut">
              <a:rPr lang="en-AU" smtClean="0"/>
              <a:pPr/>
              <a:t>25/3/2025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DC247-29E0-4BFD-9409-4273C47ABD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2BAF5-9E62-4D12-B0A8-AE944709CE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09B8033F-55FF-4A81-95DE-7B261A29CBFE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B87ECF-B2BA-434E-8809-3B590BB989E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18000"/>
          </a:blip>
          <a:stretch>
            <a:fillRect/>
          </a:stretch>
        </p:blipFill>
        <p:spPr>
          <a:xfrm rot="16200000">
            <a:off x="5078677" y="1476987"/>
            <a:ext cx="6675616" cy="2398277"/>
          </a:xfrm>
          <a:prstGeom prst="rect">
            <a:avLst/>
          </a:prstGeom>
          <a:effectLst/>
        </p:spPr>
      </p:pic>
      <p:pic>
        <p:nvPicPr>
          <p:cNvPr id="12" name="Picture 11" descr="A yellow logo with black background&#10;&#10;AI-generated content may be incorrect.">
            <a:extLst>
              <a:ext uri="{FF2B5EF4-FFF2-40B4-BE49-F238E27FC236}">
                <a16:creationId xmlns:a16="http://schemas.microsoft.com/office/drawing/2014/main" id="{66311B6D-4756-DD72-FC83-50AB1A64C708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68807" y="4790284"/>
            <a:ext cx="919685" cy="25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64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5" r:id="rId12"/>
    <p:sldLayoutId id="2147483714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1"/>
          </a:solidFill>
          <a:latin typeface="Helvetica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Helvetica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Helvetica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Helvetica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Helvetica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Helvetica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umoenergysupport@acnpacific.com.a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cnpacific.com/ibo/product-resources-au/" TargetMode="External"/><Relationship Id="rId4" Type="http://schemas.openxmlformats.org/officeDocument/2006/relationships/hyperlink" Target="http://www.acnpacific.com/contac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svg"/><Relationship Id="rId11" Type="http://schemas.openxmlformats.org/officeDocument/2006/relationships/image" Target="../media/image22.sv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svg"/><Relationship Id="rId9" Type="http://schemas.openxmlformats.org/officeDocument/2006/relationships/image" Target="../media/image20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umoenergysupport@acnpacific.com.a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ED6130-11F0-4EAF-B0AA-7EE5F3F194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07" y="2212264"/>
            <a:ext cx="2744769" cy="72356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2F4492-48B5-4B42-8325-0DB64F010BCE}"/>
              </a:ext>
            </a:extLst>
          </p:cNvPr>
          <p:cNvCxnSpPr/>
          <p:nvPr/>
        </p:nvCxnSpPr>
        <p:spPr>
          <a:xfrm>
            <a:off x="4658470" y="1468850"/>
            <a:ext cx="0" cy="22326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black and white logo&#10;&#10;AI-generated content may be incorrect.">
            <a:extLst>
              <a:ext uri="{FF2B5EF4-FFF2-40B4-BE49-F238E27FC236}">
                <a16:creationId xmlns:a16="http://schemas.microsoft.com/office/drawing/2014/main" id="{907F0198-BFEA-7AE5-5DAF-3860032632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3046" y="2127980"/>
            <a:ext cx="3352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319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B8543-8766-4312-A368-235C4DCB4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Compensation</a:t>
            </a:r>
            <a:endParaRPr lang="en-AU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E935EA-0E60-48CA-8A36-44F013B42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62006"/>
              </p:ext>
            </p:extLst>
          </p:nvPr>
        </p:nvGraphicFramePr>
        <p:xfrm>
          <a:off x="249485" y="1085420"/>
          <a:ext cx="6970824" cy="2379148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275488">
                  <a:extLst>
                    <a:ext uri="{9D8B030D-6E8A-4147-A177-3AD203B41FA5}">
                      <a16:colId xmlns:a16="http://schemas.microsoft.com/office/drawing/2014/main" val="864044515"/>
                    </a:ext>
                  </a:extLst>
                </a:gridCol>
                <a:gridCol w="983841">
                  <a:extLst>
                    <a:ext uri="{9D8B030D-6E8A-4147-A177-3AD203B41FA5}">
                      <a16:colId xmlns:a16="http://schemas.microsoft.com/office/drawing/2014/main" val="196165231"/>
                    </a:ext>
                  </a:extLst>
                </a:gridCol>
                <a:gridCol w="2515421">
                  <a:extLst>
                    <a:ext uri="{9D8B030D-6E8A-4147-A177-3AD203B41FA5}">
                      <a16:colId xmlns:a16="http://schemas.microsoft.com/office/drawing/2014/main" val="2555757154"/>
                    </a:ext>
                  </a:extLst>
                </a:gridCol>
                <a:gridCol w="2196074">
                  <a:extLst>
                    <a:ext uri="{9D8B030D-6E8A-4147-A177-3AD203B41FA5}">
                      <a16:colId xmlns:a16="http://schemas.microsoft.com/office/drawing/2014/main" val="3480667910"/>
                    </a:ext>
                  </a:extLst>
                </a:gridCol>
              </a:tblGrid>
              <a:tr h="137005"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Energy – Sumo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498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Product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Customer Points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Monthly Commissionable Revenue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Duration of Points and Commission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1629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Residential Electricity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50% of $50 is commissionable at standard rates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Up to 48 months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3438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Residential Gas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50% of $30 is commissionable at standard rates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Up to 48 months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68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Business Electricity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50% of $80 is commissionable at standard rates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Up to 48 months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2433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Business Gas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50% of $40 is commissionable at standard rates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Up to 48 months</a:t>
                      </a:r>
                      <a:endParaRPr lang="en-A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3330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</a:rPr>
                        <a:t>Service Type: </a:t>
                      </a:r>
                      <a:r>
                        <a:rPr lang="en-US" sz="1050" b="1" dirty="0">
                          <a:solidFill>
                            <a:schemeClr val="bg1"/>
                          </a:solidFill>
                          <a:effectLst/>
                        </a:rPr>
                        <a:t>Connect:</a:t>
                      </a: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</a:rPr>
                        <a:t> Points count immediately following order acceptance.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bg1"/>
                          </a:solidFill>
                          <a:effectLst/>
                        </a:rPr>
                        <a:t>                          </a:t>
                      </a:r>
                      <a:r>
                        <a:rPr lang="en-US" sz="1050" b="1" dirty="0" err="1">
                          <a:solidFill>
                            <a:schemeClr val="bg1"/>
                          </a:solidFill>
                          <a:effectLst/>
                        </a:rPr>
                        <a:t>Conxxion</a:t>
                      </a:r>
                      <a:r>
                        <a:rPr lang="en-US" sz="1050" b="1" dirty="0">
                          <a:solidFill>
                            <a:schemeClr val="bg1"/>
                          </a:solidFill>
                          <a:effectLst/>
                        </a:rPr>
                        <a:t> Switched:</a:t>
                      </a:r>
                      <a:r>
                        <a:rPr lang="en-US" sz="1050" dirty="0">
                          <a:solidFill>
                            <a:schemeClr val="bg1"/>
                          </a:solidFill>
                          <a:effectLst/>
                        </a:rPr>
                        <a:t> Points count after 45 days from complete order. Not eligible for Bonus or Qualification</a:t>
                      </a:r>
                      <a:endParaRPr lang="en-A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893213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AFE28731-EC91-4056-9C14-25A5E4C1F7D8}"/>
              </a:ext>
            </a:extLst>
          </p:cNvPr>
          <p:cNvSpPr/>
          <p:nvPr/>
        </p:nvSpPr>
        <p:spPr>
          <a:xfrm>
            <a:off x="218782" y="3607886"/>
            <a:ext cx="685646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err="1">
                <a:solidFill>
                  <a:srgbClr val="297F3B"/>
                </a:solidFill>
                <a:latin typeface="Helvetica" pitchFamily="2" charset="0"/>
              </a:rPr>
              <a:t>Conxxion</a:t>
            </a:r>
            <a:r>
              <a:rPr lang="en-US" sz="1050" dirty="0">
                <a:solidFill>
                  <a:srgbClr val="297F3B"/>
                </a:solidFill>
                <a:latin typeface="Helvetica" pitchFamily="2" charset="0"/>
              </a:rPr>
              <a:t> Switched: These services are currently active </a:t>
            </a:r>
            <a:r>
              <a:rPr lang="en-US" sz="1050" dirty="0" err="1">
                <a:solidFill>
                  <a:srgbClr val="297F3B"/>
                </a:solidFill>
                <a:latin typeface="Helvetica" pitchFamily="2" charset="0"/>
              </a:rPr>
              <a:t>Conxxion</a:t>
            </a:r>
            <a:r>
              <a:rPr lang="en-US" sz="1050" dirty="0">
                <a:solidFill>
                  <a:srgbClr val="297F3B"/>
                </a:solidFill>
                <a:latin typeface="Helvetica" pitchFamily="2" charset="0"/>
              </a:rPr>
              <a:t> energy services in PCL, or services that have been active with a </a:t>
            </a:r>
            <a:r>
              <a:rPr lang="en-US" sz="1050" dirty="0" err="1">
                <a:solidFill>
                  <a:srgbClr val="297F3B"/>
                </a:solidFill>
                <a:latin typeface="Helvetica" pitchFamily="2" charset="0"/>
              </a:rPr>
              <a:t>Conxxion</a:t>
            </a:r>
            <a:r>
              <a:rPr lang="en-US" sz="1050" dirty="0">
                <a:solidFill>
                  <a:srgbClr val="297F3B"/>
                </a:solidFill>
                <a:latin typeface="Helvetica" pitchFamily="2" charset="0"/>
              </a:rPr>
              <a:t> energy partner within the last 90 days prior to the Sumo energy application. </a:t>
            </a:r>
          </a:p>
          <a:p>
            <a:endParaRPr lang="en-US" sz="1050" dirty="0">
              <a:solidFill>
                <a:srgbClr val="297F3B"/>
              </a:solidFill>
              <a:latin typeface="Helvetica" pitchFamily="2" charset="0"/>
            </a:endParaRPr>
          </a:p>
          <a:p>
            <a:r>
              <a:rPr lang="en-US" sz="1050" dirty="0">
                <a:solidFill>
                  <a:srgbClr val="297F3B"/>
                </a:solidFill>
                <a:latin typeface="Helvetica" pitchFamily="2" charset="0"/>
              </a:rPr>
              <a:t>Please Note: Sumo does offer broadband services, however IBOs will not be compensated for any customers that choose to sign-up to broadband with Sumo. Broadband plans will also be hidden from customers throughout the energy sign-up journey.</a:t>
            </a:r>
            <a:endParaRPr lang="en-AU" sz="1050" dirty="0">
              <a:solidFill>
                <a:srgbClr val="297F3B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042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7BF5735-F4E2-428D-8694-BBD0022F11DC}"/>
              </a:ext>
            </a:extLst>
          </p:cNvPr>
          <p:cNvSpPr txBox="1">
            <a:spLocks/>
          </p:cNvSpPr>
          <p:nvPr/>
        </p:nvSpPr>
        <p:spPr>
          <a:xfrm>
            <a:off x="281252" y="1052655"/>
            <a:ext cx="8405485" cy="2805835"/>
          </a:xfrm>
        </p:spPr>
        <p:txBody>
          <a:bodyPr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•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–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–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»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AU" altLang="en-US" b="1" dirty="0">
                <a:solidFill>
                  <a:schemeClr val="bg1"/>
                </a:solidFill>
                <a:latin typeface="Helvetica" pitchFamily="2" charset="0"/>
                <a:cs typeface="Gotham Bold"/>
              </a:rPr>
              <a:t>When will customers appear in my Personal Customer List? 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00B26B"/>
              </a:buClr>
            </a:pPr>
            <a:r>
              <a:rPr lang="en-AU" altLang="en-US" sz="2700" dirty="0">
                <a:solidFill>
                  <a:schemeClr val="bg1"/>
                </a:solidFill>
                <a:latin typeface="Helvetica" pitchFamily="2" charset="0"/>
              </a:rPr>
              <a:t>Once a Sumo customer submits their application and the order is approved.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00B26B"/>
              </a:buClr>
            </a:pPr>
            <a:r>
              <a:rPr lang="en-AU" altLang="en-US" sz="2700" dirty="0">
                <a:solidFill>
                  <a:schemeClr val="bg1"/>
                </a:solidFill>
                <a:latin typeface="Helvetica" pitchFamily="2" charset="0"/>
              </a:rPr>
              <a:t>Points load into your PCL within 24-48 hours 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00B26B"/>
              </a:buClr>
            </a:pPr>
            <a:r>
              <a:rPr lang="en-AU" altLang="en-US" sz="2700" dirty="0">
                <a:solidFill>
                  <a:schemeClr val="bg1"/>
                </a:solidFill>
                <a:latin typeface="Helvetica" pitchFamily="2" charset="0"/>
              </a:rPr>
              <a:t>PCLs updated twice daily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00B26B"/>
              </a:buClr>
            </a:pPr>
            <a:r>
              <a:rPr lang="en-AU" altLang="en-US" sz="2700" dirty="0">
                <a:solidFill>
                  <a:schemeClr val="bg1"/>
                </a:solidFill>
                <a:latin typeface="Helvetica" pitchFamily="2" charset="0"/>
              </a:rPr>
              <a:t>MUST complete Accreditation, otherwise the order will be marked “Incomplete”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00B26B"/>
              </a:buClr>
            </a:pPr>
            <a:r>
              <a:rPr lang="en-AU" altLang="en-US" sz="2700" dirty="0">
                <a:solidFill>
                  <a:schemeClr val="bg1"/>
                </a:solidFill>
                <a:latin typeface="Helvetica" pitchFamily="2" charset="0"/>
              </a:rPr>
              <a:t>Any issues contact IBO support (after 5 business days)</a:t>
            </a: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39BBC54A-A213-46EE-B819-4528DF84D5F0}"/>
              </a:ext>
            </a:extLst>
          </p:cNvPr>
          <p:cNvSpPr/>
          <p:nvPr/>
        </p:nvSpPr>
        <p:spPr>
          <a:xfrm>
            <a:off x="687364" y="3566528"/>
            <a:ext cx="1356161" cy="1347283"/>
          </a:xfrm>
          <a:custGeom>
            <a:avLst/>
            <a:gdLst>
              <a:gd name="connsiteX0" fmla="*/ 0 w 1731204"/>
              <a:gd name="connsiteY0" fmla="*/ 865466 h 1730931"/>
              <a:gd name="connsiteX1" fmla="*/ 865602 w 1731204"/>
              <a:gd name="connsiteY1" fmla="*/ 0 h 1730931"/>
              <a:gd name="connsiteX2" fmla="*/ 1731204 w 1731204"/>
              <a:gd name="connsiteY2" fmla="*/ 865466 h 1730931"/>
              <a:gd name="connsiteX3" fmla="*/ 865602 w 1731204"/>
              <a:gd name="connsiteY3" fmla="*/ 1730932 h 1730931"/>
              <a:gd name="connsiteX4" fmla="*/ 0 w 1731204"/>
              <a:gd name="connsiteY4" fmla="*/ 865466 h 173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1204" h="1730931">
                <a:moveTo>
                  <a:pt x="0" y="865466"/>
                </a:moveTo>
                <a:cubicBezTo>
                  <a:pt x="0" y="387482"/>
                  <a:pt x="387543" y="0"/>
                  <a:pt x="865602" y="0"/>
                </a:cubicBezTo>
                <a:cubicBezTo>
                  <a:pt x="1343661" y="0"/>
                  <a:pt x="1731204" y="387482"/>
                  <a:pt x="1731204" y="865466"/>
                </a:cubicBezTo>
                <a:cubicBezTo>
                  <a:pt x="1731204" y="1343450"/>
                  <a:pt x="1343661" y="1730932"/>
                  <a:pt x="865602" y="1730932"/>
                </a:cubicBezTo>
                <a:cubicBezTo>
                  <a:pt x="387543" y="1730932"/>
                  <a:pt x="0" y="1343450"/>
                  <a:pt x="0" y="865466"/>
                </a:cubicBezTo>
                <a:close/>
              </a:path>
            </a:pathLst>
          </a:custGeom>
          <a:solidFill>
            <a:srgbClr val="00B26B">
              <a:alpha val="9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267799" tIns="267638" rIns="267800" bIns="267639" numCol="1" spcCol="1270" anchor="ctr" anchorCtr="0">
            <a:noAutofit/>
          </a:bodyPr>
          <a:lstStyle/>
          <a:p>
            <a:pPr marL="0" marR="0" lvl="0" indent="0" algn="ctr" defTabSz="71119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otham Bold"/>
                <a:ea typeface="+mn-ea"/>
                <a:cs typeface="Gotham Bold"/>
              </a:rPr>
              <a:t>Customer places order</a:t>
            </a:r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FA32C76C-96AC-4885-B208-949174DEB8FC}"/>
              </a:ext>
            </a:extLst>
          </p:cNvPr>
          <p:cNvSpPr/>
          <p:nvPr/>
        </p:nvSpPr>
        <p:spPr>
          <a:xfrm>
            <a:off x="2818274" y="3566540"/>
            <a:ext cx="1356161" cy="1347283"/>
          </a:xfrm>
          <a:custGeom>
            <a:avLst/>
            <a:gdLst>
              <a:gd name="connsiteX0" fmla="*/ 0 w 1731204"/>
              <a:gd name="connsiteY0" fmla="*/ 865466 h 1730931"/>
              <a:gd name="connsiteX1" fmla="*/ 865602 w 1731204"/>
              <a:gd name="connsiteY1" fmla="*/ 0 h 1730931"/>
              <a:gd name="connsiteX2" fmla="*/ 1731204 w 1731204"/>
              <a:gd name="connsiteY2" fmla="*/ 865466 h 1730931"/>
              <a:gd name="connsiteX3" fmla="*/ 865602 w 1731204"/>
              <a:gd name="connsiteY3" fmla="*/ 1730932 h 1730931"/>
              <a:gd name="connsiteX4" fmla="*/ 0 w 1731204"/>
              <a:gd name="connsiteY4" fmla="*/ 865466 h 173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1204" h="1730931">
                <a:moveTo>
                  <a:pt x="0" y="865466"/>
                </a:moveTo>
                <a:cubicBezTo>
                  <a:pt x="0" y="387482"/>
                  <a:pt x="387543" y="0"/>
                  <a:pt x="865602" y="0"/>
                </a:cubicBezTo>
                <a:cubicBezTo>
                  <a:pt x="1343661" y="0"/>
                  <a:pt x="1731204" y="387482"/>
                  <a:pt x="1731204" y="865466"/>
                </a:cubicBezTo>
                <a:cubicBezTo>
                  <a:pt x="1731204" y="1343450"/>
                  <a:pt x="1343661" y="1730932"/>
                  <a:pt x="865602" y="1730932"/>
                </a:cubicBezTo>
                <a:cubicBezTo>
                  <a:pt x="387543" y="1730932"/>
                  <a:pt x="0" y="1343450"/>
                  <a:pt x="0" y="865466"/>
                </a:cubicBezTo>
                <a:close/>
              </a:path>
            </a:pathLst>
          </a:custGeom>
          <a:solidFill>
            <a:srgbClr val="00B26B">
              <a:alpha val="9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267799" tIns="267638" rIns="267800" bIns="267639" numCol="1" spcCol="1270" anchor="ctr" anchorCtr="0">
            <a:noAutofit/>
          </a:bodyPr>
          <a:lstStyle/>
          <a:p>
            <a:pPr marL="0" marR="0" lvl="0" indent="0" algn="ctr" defTabSz="71119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otham Bold"/>
                <a:ea typeface="+mn-ea"/>
                <a:cs typeface="Gotham Bold"/>
              </a:rPr>
              <a:t>Order approved by Sumo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935599-58EF-45E2-8974-C473794E7485}"/>
              </a:ext>
            </a:extLst>
          </p:cNvPr>
          <p:cNvCxnSpPr/>
          <p:nvPr/>
        </p:nvCxnSpPr>
        <p:spPr>
          <a:xfrm>
            <a:off x="2143119" y="4234473"/>
            <a:ext cx="558791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9" name="Freeform 3">
            <a:extLst>
              <a:ext uri="{FF2B5EF4-FFF2-40B4-BE49-F238E27FC236}">
                <a16:creationId xmlns:a16="http://schemas.microsoft.com/office/drawing/2014/main" id="{DBC1888F-4B9B-40DD-9110-DB805B0F7475}"/>
              </a:ext>
            </a:extLst>
          </p:cNvPr>
          <p:cNvSpPr/>
          <p:nvPr/>
        </p:nvSpPr>
        <p:spPr>
          <a:xfrm>
            <a:off x="4949184" y="3566528"/>
            <a:ext cx="1356161" cy="1347283"/>
          </a:xfrm>
          <a:custGeom>
            <a:avLst/>
            <a:gdLst>
              <a:gd name="connsiteX0" fmla="*/ 0 w 1731204"/>
              <a:gd name="connsiteY0" fmla="*/ 865466 h 1730931"/>
              <a:gd name="connsiteX1" fmla="*/ 865602 w 1731204"/>
              <a:gd name="connsiteY1" fmla="*/ 0 h 1730931"/>
              <a:gd name="connsiteX2" fmla="*/ 1731204 w 1731204"/>
              <a:gd name="connsiteY2" fmla="*/ 865466 h 1730931"/>
              <a:gd name="connsiteX3" fmla="*/ 865602 w 1731204"/>
              <a:gd name="connsiteY3" fmla="*/ 1730932 h 1730931"/>
              <a:gd name="connsiteX4" fmla="*/ 0 w 1731204"/>
              <a:gd name="connsiteY4" fmla="*/ 865466 h 173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1204" h="1730931">
                <a:moveTo>
                  <a:pt x="0" y="865466"/>
                </a:moveTo>
                <a:cubicBezTo>
                  <a:pt x="0" y="387482"/>
                  <a:pt x="387543" y="0"/>
                  <a:pt x="865602" y="0"/>
                </a:cubicBezTo>
                <a:cubicBezTo>
                  <a:pt x="1343661" y="0"/>
                  <a:pt x="1731204" y="387482"/>
                  <a:pt x="1731204" y="865466"/>
                </a:cubicBezTo>
                <a:cubicBezTo>
                  <a:pt x="1731204" y="1343450"/>
                  <a:pt x="1343661" y="1730932"/>
                  <a:pt x="865602" y="1730932"/>
                </a:cubicBezTo>
                <a:cubicBezTo>
                  <a:pt x="387543" y="1730932"/>
                  <a:pt x="0" y="1343450"/>
                  <a:pt x="0" y="865466"/>
                </a:cubicBezTo>
                <a:close/>
              </a:path>
            </a:pathLst>
          </a:custGeom>
          <a:solidFill>
            <a:srgbClr val="00B26B">
              <a:alpha val="9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267799" tIns="267638" rIns="267800" bIns="267639" numCol="1" spcCol="1270" anchor="ctr" anchorCtr="0">
            <a:noAutofit/>
          </a:bodyPr>
          <a:lstStyle/>
          <a:p>
            <a:pPr marL="0" marR="0" lvl="0" indent="0" algn="ctr" defTabSz="71119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otham Bold"/>
                <a:ea typeface="+mn-ea"/>
                <a:cs typeface="Gotham Bold"/>
              </a:rPr>
              <a:t>Order Loaded into PCL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E528C35-B7F3-413B-B264-0A86A72FE611}"/>
              </a:ext>
            </a:extLst>
          </p:cNvPr>
          <p:cNvCxnSpPr/>
          <p:nvPr/>
        </p:nvCxnSpPr>
        <p:spPr>
          <a:xfrm>
            <a:off x="4266635" y="4205898"/>
            <a:ext cx="558791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4" name="Freeform 10">
            <a:extLst>
              <a:ext uri="{FF2B5EF4-FFF2-40B4-BE49-F238E27FC236}">
                <a16:creationId xmlns:a16="http://schemas.microsoft.com/office/drawing/2014/main" id="{65CF0F65-9C3D-4FEF-AD0E-DD6FFC7F3931}"/>
              </a:ext>
            </a:extLst>
          </p:cNvPr>
          <p:cNvSpPr/>
          <p:nvPr/>
        </p:nvSpPr>
        <p:spPr>
          <a:xfrm>
            <a:off x="7111124" y="3566528"/>
            <a:ext cx="1356161" cy="1347283"/>
          </a:xfrm>
          <a:custGeom>
            <a:avLst/>
            <a:gdLst>
              <a:gd name="connsiteX0" fmla="*/ 0 w 1731204"/>
              <a:gd name="connsiteY0" fmla="*/ 865466 h 1730931"/>
              <a:gd name="connsiteX1" fmla="*/ 865602 w 1731204"/>
              <a:gd name="connsiteY1" fmla="*/ 0 h 1730931"/>
              <a:gd name="connsiteX2" fmla="*/ 1731204 w 1731204"/>
              <a:gd name="connsiteY2" fmla="*/ 865466 h 1730931"/>
              <a:gd name="connsiteX3" fmla="*/ 865602 w 1731204"/>
              <a:gd name="connsiteY3" fmla="*/ 1730932 h 1730931"/>
              <a:gd name="connsiteX4" fmla="*/ 0 w 1731204"/>
              <a:gd name="connsiteY4" fmla="*/ 865466 h 173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1204" h="1730931">
                <a:moveTo>
                  <a:pt x="0" y="865466"/>
                </a:moveTo>
                <a:cubicBezTo>
                  <a:pt x="0" y="387482"/>
                  <a:pt x="387543" y="0"/>
                  <a:pt x="865602" y="0"/>
                </a:cubicBezTo>
                <a:cubicBezTo>
                  <a:pt x="1343661" y="0"/>
                  <a:pt x="1731204" y="387482"/>
                  <a:pt x="1731204" y="865466"/>
                </a:cubicBezTo>
                <a:cubicBezTo>
                  <a:pt x="1731204" y="1343450"/>
                  <a:pt x="1343661" y="1730932"/>
                  <a:pt x="865602" y="1730932"/>
                </a:cubicBezTo>
                <a:cubicBezTo>
                  <a:pt x="387543" y="1730932"/>
                  <a:pt x="0" y="1343450"/>
                  <a:pt x="0" y="865466"/>
                </a:cubicBezTo>
                <a:close/>
              </a:path>
            </a:pathLst>
          </a:custGeom>
          <a:solidFill>
            <a:srgbClr val="00B26B">
              <a:alpha val="9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267799" tIns="267638" rIns="267800" bIns="267639" numCol="1" spcCol="1270" anchor="ctr" anchorCtr="0">
            <a:noAutofit/>
          </a:bodyPr>
          <a:lstStyle/>
          <a:p>
            <a:pPr marL="0" marR="0" lvl="0" indent="0" algn="ctr" defTabSz="71119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otham Bold"/>
                <a:ea typeface="+mn-ea"/>
                <a:cs typeface="Gotham Bold"/>
              </a:rPr>
              <a:t>Status updated to Active once application is complete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82F0CD7-B6C4-4DF5-A18C-005C326457C6}"/>
              </a:ext>
            </a:extLst>
          </p:cNvPr>
          <p:cNvCxnSpPr/>
          <p:nvPr/>
        </p:nvCxnSpPr>
        <p:spPr>
          <a:xfrm>
            <a:off x="6428839" y="4196373"/>
            <a:ext cx="558791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252" y="301127"/>
            <a:ext cx="8834753" cy="607899"/>
          </a:xfrm>
        </p:spPr>
        <p:txBody>
          <a:bodyPr>
            <a:normAutofit/>
          </a:bodyPr>
          <a:lstStyle/>
          <a:p>
            <a:r>
              <a:rPr lang="en-US" dirty="0"/>
              <a:t>Points in PCL – Full Launch (Early January)</a:t>
            </a:r>
          </a:p>
        </p:txBody>
      </p:sp>
    </p:spTree>
    <p:extLst>
      <p:ext uri="{BB962C8B-B14F-4D97-AF65-F5344CB8AC3E}">
        <p14:creationId xmlns:p14="http://schemas.microsoft.com/office/powerpoint/2010/main" val="123243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>
            <a:extLst>
              <a:ext uri="{FF2B5EF4-FFF2-40B4-BE49-F238E27FC236}">
                <a16:creationId xmlns:a16="http://schemas.microsoft.com/office/drawing/2014/main" id="{1A10B109-FB90-4386-90DC-64FADE02ABBC}"/>
              </a:ext>
            </a:extLst>
          </p:cNvPr>
          <p:cNvSpPr/>
          <p:nvPr/>
        </p:nvSpPr>
        <p:spPr>
          <a:xfrm>
            <a:off x="1323403" y="1000252"/>
            <a:ext cx="2505262" cy="2448458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08"/>
            <a:endParaRPr lang="en-AU" sz="2400" dirty="0">
              <a:solidFill>
                <a:prstClr val="white"/>
              </a:solidFill>
              <a:latin typeface="Gotham Book"/>
              <a:cs typeface="Gotham Book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AF01EBE-605D-414D-A5E1-9A82436EFB8A}"/>
              </a:ext>
            </a:extLst>
          </p:cNvPr>
          <p:cNvGrpSpPr/>
          <p:nvPr/>
        </p:nvGrpSpPr>
        <p:grpSpPr>
          <a:xfrm>
            <a:off x="1764810" y="389694"/>
            <a:ext cx="1516457" cy="1480654"/>
            <a:chOff x="3547947" y="482841"/>
            <a:chExt cx="1706690" cy="1615990"/>
          </a:xfrm>
          <a:solidFill>
            <a:srgbClr val="56B06E"/>
          </a:solidFill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74BB307-4838-420E-B64B-46469A54A648}"/>
                </a:ext>
              </a:extLst>
            </p:cNvPr>
            <p:cNvSpPr/>
            <p:nvPr/>
          </p:nvSpPr>
          <p:spPr>
            <a:xfrm>
              <a:off x="3547947" y="482841"/>
              <a:ext cx="1706690" cy="1615990"/>
            </a:xfrm>
            <a:prstGeom prst="ellipse">
              <a:avLst/>
            </a:prstGeom>
            <a:solidFill>
              <a:srgbClr val="297F3B"/>
            </a:solidFill>
            <a:ln w="28575">
              <a:solidFill>
                <a:srgbClr val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8"/>
              <a:r>
                <a:rPr lang="en-AU" sz="1200" b="1" dirty="0">
                  <a:solidFill>
                    <a:prstClr val="white"/>
                  </a:solidFill>
                  <a:latin typeface="Gotham Book"/>
                  <a:cs typeface="Gotham Book"/>
                </a:rPr>
                <a:t>Only sell to your warm market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CA000289-7C09-4167-94A0-6DD01B46AA6D}"/>
                </a:ext>
              </a:extLst>
            </p:cNvPr>
            <p:cNvSpPr/>
            <p:nvPr/>
          </p:nvSpPr>
          <p:spPr>
            <a:xfrm>
              <a:off x="4732635" y="482841"/>
              <a:ext cx="514944" cy="501049"/>
            </a:xfrm>
            <a:prstGeom prst="ellipse">
              <a:avLst/>
            </a:prstGeom>
            <a:grpFill/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609608"/>
              <a:r>
                <a:rPr lang="en-AU" sz="1905" b="1" dirty="0">
                  <a:solidFill>
                    <a:prstClr val="white"/>
                  </a:solidFill>
                  <a:latin typeface="Gotham Book"/>
                  <a:cs typeface="Gotham Book"/>
                  <a:sym typeface="Wingdings"/>
                </a:rPr>
                <a:t></a:t>
              </a:r>
              <a:endParaRPr lang="en-AU" sz="1905" b="1" dirty="0">
                <a:solidFill>
                  <a:prstClr val="white"/>
                </a:solidFill>
                <a:latin typeface="Gotham Book"/>
                <a:cs typeface="Gotham Book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E464E17-ADF3-44BE-B89F-52829ACAD553}"/>
              </a:ext>
            </a:extLst>
          </p:cNvPr>
          <p:cNvGrpSpPr/>
          <p:nvPr/>
        </p:nvGrpSpPr>
        <p:grpSpPr>
          <a:xfrm>
            <a:off x="3143220" y="1643598"/>
            <a:ext cx="1520573" cy="1480654"/>
            <a:chOff x="5294872" y="1850247"/>
            <a:chExt cx="1792477" cy="1763183"/>
          </a:xfrm>
          <a:solidFill>
            <a:srgbClr val="FF5500"/>
          </a:solidFill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B63EE99-5E14-4096-84E7-3DA37ED99EA8}"/>
                </a:ext>
              </a:extLst>
            </p:cNvPr>
            <p:cNvSpPr/>
            <p:nvPr/>
          </p:nvSpPr>
          <p:spPr>
            <a:xfrm>
              <a:off x="5294872" y="1850247"/>
              <a:ext cx="1792477" cy="1763183"/>
            </a:xfrm>
            <a:prstGeom prst="ellipse">
              <a:avLst/>
            </a:prstGeom>
            <a:solidFill>
              <a:srgbClr val="297F3B"/>
            </a:solidFill>
            <a:ln w="28575">
              <a:solidFill>
                <a:srgbClr val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8"/>
              <a:r>
                <a:rPr lang="en-AU" sz="1200" b="1" dirty="0">
                  <a:solidFill>
                    <a:prstClr val="white"/>
                  </a:solidFill>
                  <a:latin typeface="Gotham Book"/>
                  <a:cs typeface="Gotham Book"/>
                </a:rPr>
                <a:t>Only customers are to submit application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50459F26-50BC-4471-8C42-F62AC97A007C}"/>
                </a:ext>
              </a:extLst>
            </p:cNvPr>
            <p:cNvSpPr/>
            <p:nvPr/>
          </p:nvSpPr>
          <p:spPr>
            <a:xfrm>
              <a:off x="6553156" y="1850247"/>
              <a:ext cx="504056" cy="490453"/>
            </a:xfrm>
            <a:prstGeom prst="ellipse">
              <a:avLst/>
            </a:prstGeom>
            <a:solidFill>
              <a:srgbClr val="56B06E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609608"/>
              <a:r>
                <a:rPr lang="en-AU" sz="1905" b="1" dirty="0">
                  <a:solidFill>
                    <a:prstClr val="white"/>
                  </a:solidFill>
                  <a:latin typeface="Gotham Book"/>
                  <a:cs typeface="Gotham Book"/>
                  <a:sym typeface="Wingdings"/>
                </a:rPr>
                <a:t></a:t>
              </a:r>
              <a:endParaRPr lang="en-AU" sz="1905" b="1" dirty="0">
                <a:solidFill>
                  <a:prstClr val="white"/>
                </a:solidFill>
                <a:latin typeface="Gotham Book"/>
                <a:cs typeface="Gotham Book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9ECC330-60F6-4AF7-B52D-2AAC1E4D3C51}"/>
              </a:ext>
            </a:extLst>
          </p:cNvPr>
          <p:cNvGrpSpPr/>
          <p:nvPr/>
        </p:nvGrpSpPr>
        <p:grpSpPr>
          <a:xfrm>
            <a:off x="1754424" y="2902457"/>
            <a:ext cx="1713039" cy="1480654"/>
            <a:chOff x="3748934" y="3622921"/>
            <a:chExt cx="1922714" cy="1615990"/>
          </a:xfrm>
          <a:solidFill>
            <a:srgbClr val="FF5500"/>
          </a:solidFill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04C38441-5FE4-468F-B8A1-26ACEFB4654E}"/>
                </a:ext>
              </a:extLst>
            </p:cNvPr>
            <p:cNvSpPr/>
            <p:nvPr/>
          </p:nvSpPr>
          <p:spPr>
            <a:xfrm>
              <a:off x="3748934" y="3622921"/>
              <a:ext cx="1706690" cy="1615990"/>
            </a:xfrm>
            <a:prstGeom prst="ellipse">
              <a:avLst/>
            </a:prstGeom>
            <a:solidFill>
              <a:srgbClr val="297F3B"/>
            </a:solidFill>
            <a:ln w="28575">
              <a:solidFill>
                <a:srgbClr val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8"/>
              <a:r>
                <a:rPr lang="en-AU" sz="1200" b="1" dirty="0">
                  <a:solidFill>
                    <a:prstClr val="white"/>
                  </a:solidFill>
                  <a:latin typeface="Gotham Book"/>
                  <a:cs typeface="Gotham Book"/>
                </a:rPr>
                <a:t>Customers must sign up themselves</a:t>
              </a: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4484DF55-2A21-494C-B764-6323F89AB59A}"/>
                </a:ext>
              </a:extLst>
            </p:cNvPr>
            <p:cNvSpPr/>
            <p:nvPr/>
          </p:nvSpPr>
          <p:spPr>
            <a:xfrm>
              <a:off x="5167592" y="3691413"/>
              <a:ext cx="504056" cy="490454"/>
            </a:xfrm>
            <a:prstGeom prst="ellipse">
              <a:avLst/>
            </a:prstGeom>
            <a:solidFill>
              <a:srgbClr val="56B06E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609608"/>
              <a:r>
                <a:rPr lang="en-AU" sz="1905" b="1" dirty="0">
                  <a:solidFill>
                    <a:prstClr val="white"/>
                  </a:solidFill>
                  <a:latin typeface="Gotham Book"/>
                  <a:cs typeface="Gotham Book"/>
                  <a:sym typeface="Wingdings"/>
                </a:rPr>
                <a:t></a:t>
              </a:r>
              <a:endParaRPr lang="en-AU" sz="1905" b="1" dirty="0">
                <a:solidFill>
                  <a:prstClr val="white"/>
                </a:solidFill>
                <a:latin typeface="Gotham Book"/>
                <a:cs typeface="Gotham Book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B06CE85-1C30-4A51-A6AD-D695248406C9}"/>
              </a:ext>
            </a:extLst>
          </p:cNvPr>
          <p:cNvGrpSpPr/>
          <p:nvPr/>
        </p:nvGrpSpPr>
        <p:grpSpPr>
          <a:xfrm>
            <a:off x="357210" y="1657630"/>
            <a:ext cx="1594570" cy="1480654"/>
            <a:chOff x="1132099" y="2364454"/>
            <a:chExt cx="2273105" cy="1615990"/>
          </a:xfrm>
          <a:solidFill>
            <a:srgbClr val="56B06E"/>
          </a:solidFill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298FC9F8-55CD-4C33-B9D9-757303812C9F}"/>
                </a:ext>
              </a:extLst>
            </p:cNvPr>
            <p:cNvSpPr/>
            <p:nvPr/>
          </p:nvSpPr>
          <p:spPr>
            <a:xfrm>
              <a:off x="1132099" y="2364454"/>
              <a:ext cx="2161753" cy="1615990"/>
            </a:xfrm>
            <a:prstGeom prst="ellipse">
              <a:avLst/>
            </a:prstGeom>
            <a:solidFill>
              <a:srgbClr val="297F3B"/>
            </a:solidFill>
            <a:ln w="28575">
              <a:solidFill>
                <a:srgbClr val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8"/>
              <a:r>
                <a:rPr lang="en-AU" sz="1200" b="1" dirty="0">
                  <a:solidFill>
                    <a:prstClr val="white"/>
                  </a:solidFill>
                  <a:latin typeface="Gotham Book"/>
                  <a:cs typeface="Gotham Book"/>
                </a:rPr>
                <a:t>Only use the </a:t>
              </a:r>
              <a:r>
                <a:rPr lang="en-AU" sz="1200" b="1" dirty="0" err="1">
                  <a:solidFill>
                    <a:prstClr val="white"/>
                  </a:solidFill>
                  <a:latin typeface="Gotham Book"/>
                  <a:cs typeface="Gotham Book"/>
                </a:rPr>
                <a:t>Conxxion</a:t>
              </a:r>
              <a:r>
                <a:rPr lang="en-AU" sz="1200" b="1" dirty="0">
                  <a:solidFill>
                    <a:prstClr val="white"/>
                  </a:solidFill>
                  <a:latin typeface="Gotham Book"/>
                  <a:cs typeface="Gotham Book"/>
                </a:rPr>
                <a:t> Sumo sign-up journey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812E2827-0CDB-4BFE-A7F7-A257E0A6C70C}"/>
                </a:ext>
              </a:extLst>
            </p:cNvPr>
            <p:cNvSpPr/>
            <p:nvPr/>
          </p:nvSpPr>
          <p:spPr>
            <a:xfrm>
              <a:off x="2807997" y="2364454"/>
              <a:ext cx="597207" cy="435216"/>
            </a:xfrm>
            <a:prstGeom prst="ellipse">
              <a:avLst/>
            </a:prstGeom>
            <a:grpFill/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609608"/>
              <a:r>
                <a:rPr lang="en-AU" sz="1905" b="1" dirty="0">
                  <a:solidFill>
                    <a:prstClr val="white"/>
                  </a:solidFill>
                  <a:latin typeface="Gotham Book"/>
                  <a:cs typeface="Gotham Book"/>
                  <a:sym typeface="Wingdings"/>
                </a:rPr>
                <a:t></a:t>
              </a:r>
              <a:endParaRPr lang="en-AU" sz="1905" b="1" dirty="0">
                <a:solidFill>
                  <a:prstClr val="white"/>
                </a:solidFill>
                <a:latin typeface="Gotham Book"/>
                <a:cs typeface="Gotham Book"/>
              </a:endParaRPr>
            </a:p>
          </p:txBody>
        </p:sp>
      </p:grpSp>
      <p:sp>
        <p:nvSpPr>
          <p:cNvPr id="69" name="Oval 68">
            <a:extLst>
              <a:ext uri="{FF2B5EF4-FFF2-40B4-BE49-F238E27FC236}">
                <a16:creationId xmlns:a16="http://schemas.microsoft.com/office/drawing/2014/main" id="{79B6983B-F391-446B-A849-45561A3A5D58}"/>
              </a:ext>
            </a:extLst>
          </p:cNvPr>
          <p:cNvSpPr/>
          <p:nvPr/>
        </p:nvSpPr>
        <p:spPr>
          <a:xfrm>
            <a:off x="5526991" y="1130021"/>
            <a:ext cx="2700129" cy="2448459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  <a:prstDash val="lg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08"/>
            <a:endParaRPr lang="en-AU" sz="2400">
              <a:solidFill>
                <a:prstClr val="white"/>
              </a:solidFill>
              <a:latin typeface="Gotham Book"/>
              <a:cs typeface="Gotham Book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4B96F88-14CA-412A-B93F-4760E06FBC69}"/>
              </a:ext>
            </a:extLst>
          </p:cNvPr>
          <p:cNvGrpSpPr/>
          <p:nvPr/>
        </p:nvGrpSpPr>
        <p:grpSpPr>
          <a:xfrm>
            <a:off x="6115422" y="389694"/>
            <a:ext cx="1516457" cy="1480654"/>
            <a:chOff x="3282741" y="603846"/>
            <a:chExt cx="1706690" cy="1681274"/>
          </a:xfrm>
          <a:solidFill>
            <a:srgbClr val="C00000"/>
          </a:solidFill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50E554F6-A6AD-46E6-849A-A9FA967756D3}"/>
                </a:ext>
              </a:extLst>
            </p:cNvPr>
            <p:cNvSpPr/>
            <p:nvPr/>
          </p:nvSpPr>
          <p:spPr>
            <a:xfrm>
              <a:off x="3282741" y="669130"/>
              <a:ext cx="1706690" cy="1615990"/>
            </a:xfrm>
            <a:prstGeom prst="ellipse">
              <a:avLst/>
            </a:prstGeom>
            <a:solidFill>
              <a:srgbClr val="7F191D"/>
            </a:solidFill>
            <a:ln w="28575">
              <a:solidFill>
                <a:srgbClr val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8"/>
              <a:r>
                <a:rPr lang="en-AU" sz="1200" b="1" dirty="0">
                  <a:solidFill>
                    <a:prstClr val="white"/>
                  </a:solidFill>
                  <a:latin typeface="Gotham Book"/>
                  <a:cs typeface="Gotham Book"/>
                </a:rPr>
                <a:t>No cold marketing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AD84933-3889-46BF-B9CC-589B2D4FEECE}"/>
                </a:ext>
              </a:extLst>
            </p:cNvPr>
            <p:cNvSpPr/>
            <p:nvPr/>
          </p:nvSpPr>
          <p:spPr>
            <a:xfrm>
              <a:off x="4389820" y="603846"/>
              <a:ext cx="504056" cy="490453"/>
            </a:xfrm>
            <a:prstGeom prst="ellipse">
              <a:avLst/>
            </a:prstGeom>
            <a:grpFill/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609608"/>
              <a:r>
                <a:rPr lang="en-AU" sz="2646" b="1" dirty="0">
                  <a:solidFill>
                    <a:prstClr val="white"/>
                  </a:solidFill>
                  <a:latin typeface="Zapf Dingbats"/>
                  <a:ea typeface="Zapf Dingbats"/>
                  <a:cs typeface="Zapf Dingbats"/>
                  <a:sym typeface="Zapf Dingbats"/>
                </a:rPr>
                <a:t>✗</a:t>
              </a:r>
              <a:endParaRPr lang="en-AU" sz="2646" b="1" dirty="0">
                <a:solidFill>
                  <a:prstClr val="white"/>
                </a:solidFill>
                <a:latin typeface="Gotham Book"/>
                <a:cs typeface="Gotham Book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3A1CFA9-37F2-4570-A9FC-843884569C1B}"/>
              </a:ext>
            </a:extLst>
          </p:cNvPr>
          <p:cNvGrpSpPr/>
          <p:nvPr/>
        </p:nvGrpSpPr>
        <p:grpSpPr>
          <a:xfrm>
            <a:off x="5056566" y="2882587"/>
            <a:ext cx="1516457" cy="1480654"/>
            <a:chOff x="2034769" y="2070811"/>
            <a:chExt cx="1721617" cy="1615990"/>
          </a:xfrm>
          <a:solidFill>
            <a:srgbClr val="C00000"/>
          </a:solidFill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BE902B00-E4BE-4304-884F-71E2171DD033}"/>
                </a:ext>
              </a:extLst>
            </p:cNvPr>
            <p:cNvSpPr/>
            <p:nvPr/>
          </p:nvSpPr>
          <p:spPr>
            <a:xfrm>
              <a:off x="2034769" y="2070811"/>
              <a:ext cx="1706690" cy="1615990"/>
            </a:xfrm>
            <a:prstGeom prst="ellipse">
              <a:avLst/>
            </a:prstGeom>
            <a:solidFill>
              <a:srgbClr val="7F191D"/>
            </a:solidFill>
            <a:ln w="28575">
              <a:solidFill>
                <a:srgbClr val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8"/>
              <a:r>
                <a:rPr lang="en-AU" sz="1200" b="1" dirty="0">
                  <a:solidFill>
                    <a:prstClr val="white"/>
                  </a:solidFill>
                  <a:latin typeface="Gotham Book"/>
                  <a:cs typeface="Gotham Book"/>
                </a:rPr>
                <a:t>Never submit orders on behalf of customers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D22F8B0-1108-4202-9AEA-5B76BB0F48E5}"/>
                </a:ext>
              </a:extLst>
            </p:cNvPr>
            <p:cNvSpPr/>
            <p:nvPr/>
          </p:nvSpPr>
          <p:spPr>
            <a:xfrm>
              <a:off x="3252330" y="2070811"/>
              <a:ext cx="504056" cy="490453"/>
            </a:xfrm>
            <a:prstGeom prst="ellipse">
              <a:avLst/>
            </a:prstGeom>
            <a:grpFill/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609608"/>
              <a:r>
                <a:rPr lang="en-AU" sz="2646" b="1" dirty="0">
                  <a:solidFill>
                    <a:prstClr val="white"/>
                  </a:solidFill>
                  <a:latin typeface="Gotham Book"/>
                  <a:cs typeface="Gotham Book"/>
                  <a:sym typeface="Wingdings"/>
                </a:rPr>
                <a:t>✗</a:t>
              </a:r>
              <a:endParaRPr lang="en-AU" sz="2646" b="1" dirty="0">
                <a:solidFill>
                  <a:prstClr val="white"/>
                </a:solidFill>
                <a:latin typeface="Gotham Book"/>
                <a:cs typeface="Gotham Book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12425A7-DF8C-409F-83A9-9D891885F33A}"/>
              </a:ext>
            </a:extLst>
          </p:cNvPr>
          <p:cNvGrpSpPr/>
          <p:nvPr/>
        </p:nvGrpSpPr>
        <p:grpSpPr>
          <a:xfrm>
            <a:off x="7213255" y="2874943"/>
            <a:ext cx="1516458" cy="1480654"/>
            <a:chOff x="4222143" y="2455772"/>
            <a:chExt cx="1871949" cy="1779049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95C3CD46-B689-4851-8CAC-16D588A14D50}"/>
                </a:ext>
              </a:extLst>
            </p:cNvPr>
            <p:cNvSpPr/>
            <p:nvPr/>
          </p:nvSpPr>
          <p:spPr>
            <a:xfrm>
              <a:off x="4222143" y="2455772"/>
              <a:ext cx="1840135" cy="1779049"/>
            </a:xfrm>
            <a:prstGeom prst="ellipse">
              <a:avLst/>
            </a:prstGeom>
            <a:solidFill>
              <a:srgbClr val="7F191D"/>
            </a:solidFill>
            <a:ln w="28575">
              <a:solidFill>
                <a:srgbClr val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8"/>
              <a:r>
                <a:rPr lang="en-AU" sz="1200" b="1" dirty="0">
                  <a:solidFill>
                    <a:prstClr val="white"/>
                  </a:solidFill>
                  <a:latin typeface="Gotham Book"/>
                  <a:cs typeface="Gotham Book"/>
                </a:rPr>
                <a:t>Do not</a:t>
              </a:r>
            </a:p>
            <a:p>
              <a:pPr algn="ctr" defTabSz="609608"/>
              <a:r>
                <a:rPr lang="en-AU" sz="1200" b="1" dirty="0">
                  <a:solidFill>
                    <a:prstClr val="white"/>
                  </a:solidFill>
                  <a:latin typeface="Gotham Book"/>
                  <a:cs typeface="Gotham Book"/>
                </a:rPr>
                <a:t>collect or retain personal customer info</a:t>
              </a: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A5E1E4DD-1216-4958-B8D6-FFAB08D3026E}"/>
                </a:ext>
              </a:extLst>
            </p:cNvPr>
            <p:cNvSpPr/>
            <p:nvPr/>
          </p:nvSpPr>
          <p:spPr>
            <a:xfrm>
              <a:off x="5590036" y="2488831"/>
              <a:ext cx="504056" cy="490453"/>
            </a:xfrm>
            <a:prstGeom prst="ellipse">
              <a:avLst/>
            </a:prstGeom>
            <a:solidFill>
              <a:srgbClr val="C00000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609608"/>
              <a:r>
                <a:rPr lang="en-AU" sz="2646" b="1" dirty="0">
                  <a:solidFill>
                    <a:prstClr val="white"/>
                  </a:solidFill>
                  <a:latin typeface="Gotham Book"/>
                  <a:cs typeface="Gotham Book"/>
                  <a:sym typeface="Wingdings"/>
                </a:rPr>
                <a:t>✗</a:t>
              </a:r>
              <a:endParaRPr lang="en-AU" sz="2646" b="1" dirty="0">
                <a:solidFill>
                  <a:srgbClr val="FF0000"/>
                </a:solidFill>
                <a:latin typeface="Gotham Book"/>
                <a:cs typeface="Gotham Book"/>
              </a:endParaRP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C450426E-DD87-4B0F-B3A2-39E8A462E219}"/>
              </a:ext>
            </a:extLst>
          </p:cNvPr>
          <p:cNvSpPr txBox="1"/>
          <p:nvPr/>
        </p:nvSpPr>
        <p:spPr>
          <a:xfrm>
            <a:off x="467278" y="1072881"/>
            <a:ext cx="1127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45"/>
            <a:r>
              <a:rPr lang="en-US" sz="2000" b="1" dirty="0">
                <a:solidFill>
                  <a:srgbClr val="603F66"/>
                </a:solidFill>
                <a:latin typeface="Gotham Bold"/>
                <a:cs typeface="Gotham Bold"/>
              </a:rPr>
              <a:t>DO’S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6999AA9-36F6-47EA-84BF-51F7928427BE}"/>
              </a:ext>
            </a:extLst>
          </p:cNvPr>
          <p:cNvSpPr txBox="1"/>
          <p:nvPr/>
        </p:nvSpPr>
        <p:spPr>
          <a:xfrm>
            <a:off x="4684790" y="1072881"/>
            <a:ext cx="1705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45"/>
            <a:r>
              <a:rPr lang="en-US" sz="2000" b="1" dirty="0">
                <a:solidFill>
                  <a:srgbClr val="603F66"/>
                </a:solidFill>
                <a:latin typeface="Gotham Bold"/>
                <a:cs typeface="Gotham Bold"/>
              </a:rPr>
              <a:t>DON’TS</a:t>
            </a:r>
          </a:p>
        </p:txBody>
      </p:sp>
    </p:spTree>
    <p:extLst>
      <p:ext uri="{BB962C8B-B14F-4D97-AF65-F5344CB8AC3E}">
        <p14:creationId xmlns:p14="http://schemas.microsoft.com/office/powerpoint/2010/main" val="68299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833896B-7D9D-4545-B77C-C5772744E085}"/>
              </a:ext>
            </a:extLst>
          </p:cNvPr>
          <p:cNvSpPr txBox="1">
            <a:spLocks/>
          </p:cNvSpPr>
          <p:nvPr/>
        </p:nvSpPr>
        <p:spPr>
          <a:xfrm>
            <a:off x="323528" y="1258407"/>
            <a:ext cx="6764901" cy="3354454"/>
          </a:xfrm>
          <a:prstGeom prst="rect">
            <a:avLst/>
          </a:prstGeom>
        </p:spPr>
        <p:txBody>
          <a:bodyPr vert="horz" lIns="121918" tIns="60960" rIns="121918" bIns="6096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09608">
              <a:spcAft>
                <a:spcPts val="600"/>
              </a:spcAft>
            </a:pPr>
            <a:r>
              <a:rPr lang="en-US" sz="1800" dirty="0">
                <a:solidFill>
                  <a:schemeClr val="bg1"/>
                </a:solidFill>
                <a:latin typeface="Helvetica" pitchFamily="2" charset="0"/>
              </a:rPr>
              <a:t>Personal Information is defined as “any information that can identify an individual”. </a:t>
            </a:r>
          </a:p>
          <a:p>
            <a:pPr algn="l" defTabSz="609608">
              <a:spcAft>
                <a:spcPts val="600"/>
              </a:spcAft>
            </a:pPr>
            <a:r>
              <a:rPr lang="en-US" sz="1800" dirty="0">
                <a:solidFill>
                  <a:schemeClr val="bg1"/>
                </a:solidFill>
                <a:latin typeface="Helvetica" pitchFamily="2" charset="0"/>
              </a:rPr>
              <a:t>Examples include but are not limited to:  </a:t>
            </a:r>
          </a:p>
          <a:p>
            <a:pPr marL="1219218" lvl="1" indent="-609608" algn="l" defTabSz="609608">
              <a:buClr>
                <a:srgbClr val="297F3B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Helvetica" pitchFamily="2" charset="0"/>
              </a:rPr>
              <a:t>Name </a:t>
            </a:r>
          </a:p>
          <a:p>
            <a:pPr marL="1219218" lvl="1" indent="-609608" algn="l" defTabSz="609608">
              <a:buClr>
                <a:srgbClr val="297F3B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Helvetica" pitchFamily="2" charset="0"/>
              </a:rPr>
              <a:t>Address </a:t>
            </a:r>
          </a:p>
          <a:p>
            <a:pPr marL="1219218" lvl="1" indent="-609608" algn="l" defTabSz="609608">
              <a:buClr>
                <a:srgbClr val="297F3B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Helvetica" pitchFamily="2" charset="0"/>
              </a:rPr>
              <a:t>Date of birth </a:t>
            </a:r>
          </a:p>
          <a:p>
            <a:pPr marL="1219218" lvl="1" indent="-609608" algn="l" defTabSz="609608">
              <a:buClr>
                <a:srgbClr val="297F3B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Helvetica" pitchFamily="2" charset="0"/>
              </a:rPr>
              <a:t>A photo of their ID</a:t>
            </a:r>
          </a:p>
          <a:p>
            <a:pPr marL="1219218" lvl="1" indent="-609608" algn="l" defTabSz="609608">
              <a:buClr>
                <a:srgbClr val="297F3B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Helvetica" pitchFamily="2" charset="0"/>
              </a:rPr>
              <a:t>Credit card details etc.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08" y="205979"/>
            <a:ext cx="8945592" cy="857250"/>
          </a:xfrm>
        </p:spPr>
        <p:txBody>
          <a:bodyPr>
            <a:normAutofit/>
          </a:bodyPr>
          <a:lstStyle/>
          <a:p>
            <a:r>
              <a:rPr lang="en-US" dirty="0"/>
              <a:t>IBOs </a:t>
            </a:r>
            <a:r>
              <a:rPr lang="en-US" b="1" dirty="0"/>
              <a:t>Should Not </a:t>
            </a:r>
            <a:r>
              <a:rPr lang="en-US" dirty="0"/>
              <a:t>store Personal Information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830417" y="3194822"/>
            <a:ext cx="2084436" cy="160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925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987E3-A1CE-465B-8328-6836C585C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the Opportunity &amp; Our Partners</a:t>
            </a:r>
            <a:endParaRPr lang="en-AU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E17183-7D2D-4F3B-BE79-B801E6160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538104"/>
              </p:ext>
            </p:extLst>
          </p:nvPr>
        </p:nvGraphicFramePr>
        <p:xfrm>
          <a:off x="130175" y="1077913"/>
          <a:ext cx="8834438" cy="355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8826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90A6A-9021-4170-96EC-A423F891E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Responsibilities as a </a:t>
            </a:r>
            <a:r>
              <a:rPr lang="en-US" dirty="0" err="1"/>
              <a:t>Conxxion</a:t>
            </a:r>
            <a:r>
              <a:rPr lang="en-US" dirty="0"/>
              <a:t> IBO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CF50B-7794-47A6-A045-63E7F5D13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34" y="1073995"/>
            <a:ext cx="6991838" cy="3555037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To thoroughly </a:t>
            </a:r>
            <a:r>
              <a:rPr lang="en-US" sz="1600" i="1" u="sng" dirty="0"/>
              <a:t>read and understand</a:t>
            </a:r>
            <a:r>
              <a:rPr lang="en-US" sz="1600" i="1" dirty="0"/>
              <a:t> </a:t>
            </a:r>
            <a:r>
              <a:rPr lang="en-US" sz="1600" dirty="0"/>
              <a:t>all Sumo Accreditation content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To correctly inform </a:t>
            </a:r>
            <a:r>
              <a:rPr lang="en-US" sz="1600" dirty="0" err="1"/>
              <a:t>Conxxion</a:t>
            </a:r>
            <a:r>
              <a:rPr lang="en-US" sz="1600" dirty="0"/>
              <a:t> if you are currently a Real Estate Agent or Property Manager as part of the Sumo accreditation module.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Ensure that all customer orders placed through your Personal IBO Website are known to you: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/>
              <a:t>Make sure you’ve </a:t>
            </a:r>
            <a:r>
              <a:rPr lang="en-US" sz="1400" i="1" u="sng" dirty="0"/>
              <a:t>talked-to/met all customer referrals</a:t>
            </a:r>
            <a:r>
              <a:rPr lang="en-US" sz="1400" u="sng" dirty="0"/>
              <a:t> </a:t>
            </a:r>
            <a:r>
              <a:rPr lang="en-US" sz="1400" dirty="0"/>
              <a:t>prior to their sign-up.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Let customers know they can expect a </a:t>
            </a:r>
            <a:r>
              <a:rPr lang="en-US" sz="1600" i="1" u="sng" dirty="0"/>
              <a:t>welcome call from Sumo</a:t>
            </a:r>
            <a:r>
              <a:rPr lang="en-US" sz="1600" dirty="0"/>
              <a:t>, and that their application may be delayed until contact is made.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Ensure all customer applications contain </a:t>
            </a:r>
            <a:r>
              <a:rPr lang="en-US" sz="1600" i="1" u="sng" dirty="0"/>
              <a:t>accurate customer contact details</a:t>
            </a:r>
            <a:r>
              <a:rPr lang="en-US" sz="1600" dirty="0"/>
              <a:t> and not your own (unless it’s a service in your name).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/>
              <a:t>Your Customer will need their own email and mobile number to sign up.</a:t>
            </a:r>
          </a:p>
          <a:p>
            <a:pPr lvl="1"/>
            <a:endParaRPr lang="en-AU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D0B517-CD50-4773-9E2D-47E30E45BF8B}"/>
              </a:ext>
            </a:extLst>
          </p:cNvPr>
          <p:cNvSpPr txBox="1"/>
          <p:nvPr/>
        </p:nvSpPr>
        <p:spPr>
          <a:xfrm>
            <a:off x="1014870" y="4312503"/>
            <a:ext cx="6106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FF0000"/>
                </a:solidFill>
              </a:rPr>
              <a:t>In the event of a penalty/fine from an energy industry regulator for misconduct, or fraudulent activity, IBOs will be liable. Fines are typically $20,000+ per service.</a:t>
            </a:r>
            <a:endParaRPr lang="en-AU" sz="1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098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41D845-5741-4B7A-9924-D9EF53DDFEAD}"/>
              </a:ext>
            </a:extLst>
          </p:cNvPr>
          <p:cNvSpPr txBox="1">
            <a:spLocks/>
          </p:cNvSpPr>
          <p:nvPr/>
        </p:nvSpPr>
        <p:spPr>
          <a:xfrm>
            <a:off x="351836" y="1224903"/>
            <a:ext cx="4472142" cy="2887567"/>
          </a:xfr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•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–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–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»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B26B"/>
              </a:buClr>
            </a:pPr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Incorrect credit card details or expired credit card</a:t>
            </a:r>
          </a:p>
          <a:p>
            <a:pPr>
              <a:buClr>
                <a:srgbClr val="00B26B"/>
              </a:buClr>
            </a:pPr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Unsuccessful payment due to insufficient funds on the credit/debit card </a:t>
            </a:r>
          </a:p>
          <a:p>
            <a:pPr>
              <a:buClr>
                <a:srgbClr val="00B26B"/>
              </a:buClr>
            </a:pPr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Incorrect meter details</a:t>
            </a:r>
          </a:p>
          <a:p>
            <a:pPr>
              <a:buClr>
                <a:srgbClr val="00B26B"/>
              </a:buClr>
            </a:pPr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Incorrect email supplied</a:t>
            </a:r>
          </a:p>
          <a:p>
            <a:pPr>
              <a:buClr>
                <a:srgbClr val="00B26B"/>
              </a:buClr>
            </a:pPr>
            <a:r>
              <a:rPr lang="en-US" sz="1600" dirty="0">
                <a:solidFill>
                  <a:schemeClr val="bg1"/>
                </a:solidFill>
                <a:latin typeface="Helvetica" pitchFamily="2" charset="0"/>
              </a:rPr>
              <a:t>Incorrect mobile/home phone number</a:t>
            </a:r>
          </a:p>
          <a:p>
            <a:pPr>
              <a:buClr>
                <a:srgbClr val="00B26B"/>
              </a:buClr>
            </a:pPr>
            <a:r>
              <a:rPr lang="en-US" sz="1600" b="1" dirty="0">
                <a:solidFill>
                  <a:schemeClr val="bg1"/>
                </a:solidFill>
                <a:latin typeface="Helvetica" pitchFamily="2" charset="0"/>
              </a:rPr>
              <a:t>Name on order must match name on ID, </a:t>
            </a:r>
            <a:r>
              <a:rPr lang="en-US" sz="1600" b="1" u="sng" dirty="0">
                <a:solidFill>
                  <a:schemeClr val="bg1"/>
                </a:solidFill>
                <a:latin typeface="Helvetica" pitchFamily="2" charset="0"/>
              </a:rPr>
              <a:t>exactly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Application Issues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67728D6-11A9-4BF2-869E-23D498F88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352" y="1208598"/>
            <a:ext cx="3832812" cy="272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229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id="{B0EDE8E2-D254-844B-952C-B9493D8F4560}"/>
              </a:ext>
            </a:extLst>
          </p:cNvPr>
          <p:cNvSpPr/>
          <p:nvPr/>
        </p:nvSpPr>
        <p:spPr>
          <a:xfrm>
            <a:off x="875257" y="4328910"/>
            <a:ext cx="444968" cy="44496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Sumo Customer Sign up Journey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39347" y="2528151"/>
            <a:ext cx="2592288" cy="368424"/>
            <a:chOff x="323528" y="3733216"/>
            <a:chExt cx="2592288" cy="36842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23528" y="3733216"/>
              <a:ext cx="0" cy="21602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323528" y="3939902"/>
              <a:ext cx="2592288" cy="9338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2915816" y="3733216"/>
              <a:ext cx="0" cy="21602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1619672" y="3939902"/>
              <a:ext cx="0" cy="161738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007795" y="2888191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/>
                </a:solidFill>
                <a:latin typeface="Helvetica" pitchFamily="2" charset="0"/>
                <a:cs typeface="Gotham Book"/>
              </a:rPr>
              <a:t>Day 1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65802" y="1250856"/>
            <a:ext cx="643232" cy="6432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199931" y="1250856"/>
            <a:ext cx="683461" cy="683461"/>
          </a:xfrm>
          <a:prstGeom prst="rect">
            <a:avLst/>
          </a:prstGeom>
        </p:spPr>
      </p:pic>
      <p:sp>
        <p:nvSpPr>
          <p:cNvPr id="12" name="Isosceles Triangle 11"/>
          <p:cNvSpPr/>
          <p:nvPr/>
        </p:nvSpPr>
        <p:spPr>
          <a:xfrm rot="5400000">
            <a:off x="1623841" y="2258026"/>
            <a:ext cx="243880" cy="108202"/>
          </a:xfrm>
          <a:prstGeom prst="triangle">
            <a:avLst/>
          </a:prstGeom>
          <a:noFill/>
          <a:ln>
            <a:solidFill>
              <a:srgbClr val="56B06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" pitchFamily="2" charset="0"/>
              <a:cs typeface="Gotham Book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8051" y="2872039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/>
                </a:solidFill>
                <a:latin typeface="Helvetica" pitchFamily="2" charset="0"/>
                <a:cs typeface="Gotham Book"/>
              </a:rPr>
              <a:t>Day 2-10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216394" y="2520271"/>
            <a:ext cx="2435521" cy="368424"/>
            <a:chOff x="179512" y="3733216"/>
            <a:chExt cx="1296144" cy="368424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79512" y="3733216"/>
              <a:ext cx="0" cy="21602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79512" y="3939902"/>
              <a:ext cx="1296144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475656" y="3733216"/>
              <a:ext cx="0" cy="21602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827584" y="3939902"/>
              <a:ext cx="0" cy="161738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5261703" y="2888191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/>
                </a:solidFill>
                <a:latin typeface="Helvetica" pitchFamily="2" charset="0"/>
                <a:cs typeface="Gotham Book"/>
              </a:rPr>
              <a:t>Day 11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070390" y="1268274"/>
            <a:ext cx="621325" cy="62132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4082286" y="1250856"/>
            <a:ext cx="703734" cy="70373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7622270" y="1300370"/>
            <a:ext cx="575301" cy="57530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611355" y="2038227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Helvetica" pitchFamily="2" charset="0"/>
                <a:cs typeface="Gotham Book"/>
              </a:rPr>
              <a:t>Online sign up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17899" y="2038227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Helvetica" pitchFamily="2" charset="0"/>
                <a:cs typeface="Gotham Book"/>
              </a:rPr>
              <a:t>Confirmation Email &amp; SMS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76997" y="2038227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Helvetica" pitchFamily="2" charset="0"/>
                <a:cs typeface="Gotham Book"/>
              </a:rPr>
              <a:t>Welcome Pack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779813" y="2038227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400" dirty="0">
                <a:solidFill>
                  <a:schemeClr val="bg1"/>
                </a:solidFill>
                <a:latin typeface="Helvetica" pitchFamily="2" charset="0"/>
                <a:cs typeface="Gotham Book"/>
              </a:rPr>
              <a:t>10 business-day Cooling Off Period</a:t>
            </a:r>
            <a:endParaRPr lang="en-AU" sz="1400" dirty="0">
              <a:solidFill>
                <a:schemeClr val="bg1"/>
              </a:solidFill>
              <a:latin typeface="Helvetica" pitchFamily="2" charset="0"/>
              <a:cs typeface="Gotham Book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33857" y="2038227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400" dirty="0">
                <a:solidFill>
                  <a:schemeClr val="bg1"/>
                </a:solidFill>
                <a:latin typeface="Helvetica" pitchFamily="2" charset="0"/>
                <a:cs typeface="Gotham Book"/>
              </a:rPr>
              <a:t>Service switched</a:t>
            </a:r>
          </a:p>
        </p:txBody>
      </p:sp>
      <p:sp>
        <p:nvSpPr>
          <p:cNvPr id="35" name="Isosceles Triangle 34"/>
          <p:cNvSpPr/>
          <p:nvPr/>
        </p:nvSpPr>
        <p:spPr>
          <a:xfrm rot="5400000">
            <a:off x="3117879" y="2258026"/>
            <a:ext cx="243880" cy="108202"/>
          </a:xfrm>
          <a:prstGeom prst="triangle">
            <a:avLst/>
          </a:prstGeom>
          <a:noFill/>
          <a:ln>
            <a:solidFill>
              <a:srgbClr val="56B06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" pitchFamily="2" charset="0"/>
              <a:cs typeface="Gotham Book"/>
            </a:endParaRPr>
          </a:p>
        </p:txBody>
      </p:sp>
      <p:sp>
        <p:nvSpPr>
          <p:cNvPr id="37" name="Isosceles Triangle 36"/>
          <p:cNvSpPr/>
          <p:nvPr/>
        </p:nvSpPr>
        <p:spPr>
          <a:xfrm rot="5400000">
            <a:off x="5656289" y="2258026"/>
            <a:ext cx="243880" cy="108202"/>
          </a:xfrm>
          <a:prstGeom prst="triangle">
            <a:avLst/>
          </a:prstGeom>
          <a:noFill/>
          <a:ln>
            <a:solidFill>
              <a:srgbClr val="56B06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" pitchFamily="2" charset="0"/>
              <a:cs typeface="Gotham Book"/>
            </a:endParaRPr>
          </a:p>
        </p:txBody>
      </p:sp>
      <p:sp>
        <p:nvSpPr>
          <p:cNvPr id="38" name="Isosceles Triangle 37"/>
          <p:cNvSpPr/>
          <p:nvPr/>
        </p:nvSpPr>
        <p:spPr>
          <a:xfrm rot="5400000">
            <a:off x="6917257" y="2216147"/>
            <a:ext cx="243880" cy="108202"/>
          </a:xfrm>
          <a:prstGeom prst="triangle">
            <a:avLst/>
          </a:prstGeom>
          <a:noFill/>
          <a:ln>
            <a:solidFill>
              <a:srgbClr val="56B06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" pitchFamily="2" charset="0"/>
              <a:cs typeface="Gotham Book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C9D1AE9-8C51-4E2E-BFFA-984629F9F0F9}"/>
              </a:ext>
            </a:extLst>
          </p:cNvPr>
          <p:cNvSpPr/>
          <p:nvPr/>
        </p:nvSpPr>
        <p:spPr>
          <a:xfrm>
            <a:off x="1878087" y="3307040"/>
            <a:ext cx="1247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145"/>
            <a:r>
              <a:rPr lang="en-US" sz="1200" dirty="0">
                <a:solidFill>
                  <a:srgbClr val="000000"/>
                </a:solidFill>
                <a:latin typeface="Helvetica" pitchFamily="2" charset="0"/>
                <a:cs typeface="Gotham Book"/>
              </a:rPr>
              <a:t>Application ID provided to Customer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7AAFD6E-5081-4E0B-8AC4-5BBD83E05901}"/>
              </a:ext>
            </a:extLst>
          </p:cNvPr>
          <p:cNvSpPr/>
          <p:nvPr/>
        </p:nvSpPr>
        <p:spPr>
          <a:xfrm>
            <a:off x="488752" y="3307040"/>
            <a:ext cx="1247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145"/>
            <a:r>
              <a:rPr lang="en-US" sz="1200" dirty="0">
                <a:solidFill>
                  <a:srgbClr val="000000"/>
                </a:solidFill>
                <a:latin typeface="Helvetica" pitchFamily="2" charset="0"/>
                <a:cs typeface="Gotham Book"/>
              </a:rPr>
              <a:t>5-minute sign up process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12BBFCA-C59B-4762-8D5E-B1AABBD3F6A4}"/>
              </a:ext>
            </a:extLst>
          </p:cNvPr>
          <p:cNvSpPr/>
          <p:nvPr/>
        </p:nvSpPr>
        <p:spPr>
          <a:xfrm>
            <a:off x="3373861" y="3307040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145"/>
            <a:r>
              <a:rPr lang="en-US" sz="1200" dirty="0">
                <a:solidFill>
                  <a:srgbClr val="000000"/>
                </a:solidFill>
                <a:latin typeface="Helvetica" pitchFamily="2" charset="0"/>
                <a:cs typeface="Gotham Book"/>
              </a:rPr>
              <a:t>Sumo Welcome Calls Placed during this period to validate customer orders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8E17F28-9AC7-4B14-A38B-8409F2569034}"/>
              </a:ext>
            </a:extLst>
          </p:cNvPr>
          <p:cNvSpPr/>
          <p:nvPr/>
        </p:nvSpPr>
        <p:spPr>
          <a:xfrm>
            <a:off x="5710549" y="3307040"/>
            <a:ext cx="13184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145"/>
            <a:r>
              <a:rPr lang="en-US" sz="1200" dirty="0">
                <a:solidFill>
                  <a:srgbClr val="000000"/>
                </a:solidFill>
                <a:latin typeface="Helvetica" pitchFamily="2" charset="0"/>
                <a:cs typeface="Gotham Book"/>
              </a:rPr>
              <a:t>Welcome pack delivered via Post or email based on customer selection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E17F28-9AC7-4B14-A38B-8409F2569034}"/>
              </a:ext>
            </a:extLst>
          </p:cNvPr>
          <p:cNvSpPr/>
          <p:nvPr/>
        </p:nvSpPr>
        <p:spPr>
          <a:xfrm>
            <a:off x="7179610" y="3307040"/>
            <a:ext cx="14674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145"/>
            <a:r>
              <a:rPr lang="en-US" sz="1200" dirty="0">
                <a:solidFill>
                  <a:srgbClr val="000000"/>
                </a:solidFill>
                <a:latin typeface="Helvetica" pitchFamily="2" charset="0"/>
                <a:cs typeface="Gotham Book"/>
              </a:rPr>
              <a:t>Service Successfully transferred to Sumo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4585247-F0BD-43D0-8AC7-670072598D7E}"/>
              </a:ext>
            </a:extLst>
          </p:cNvPr>
          <p:cNvGrpSpPr/>
          <p:nvPr/>
        </p:nvGrpSpPr>
        <p:grpSpPr>
          <a:xfrm>
            <a:off x="5736676" y="2529136"/>
            <a:ext cx="1217758" cy="368424"/>
            <a:chOff x="179512" y="3733216"/>
            <a:chExt cx="1296144" cy="368424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E5251AC-8E2F-4576-8AFD-771C99DF58CB}"/>
                </a:ext>
              </a:extLst>
            </p:cNvPr>
            <p:cNvCxnSpPr/>
            <p:nvPr/>
          </p:nvCxnSpPr>
          <p:spPr>
            <a:xfrm>
              <a:off x="179512" y="3733216"/>
              <a:ext cx="0" cy="21602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B2050CE2-39A8-4D21-8FE0-7F53C89E8C96}"/>
                </a:ext>
              </a:extLst>
            </p:cNvPr>
            <p:cNvCxnSpPr/>
            <p:nvPr/>
          </p:nvCxnSpPr>
          <p:spPr>
            <a:xfrm>
              <a:off x="179512" y="3939902"/>
              <a:ext cx="1296144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EC16C60-2342-45D6-8685-0B031C0BF84B}"/>
                </a:ext>
              </a:extLst>
            </p:cNvPr>
            <p:cNvCxnSpPr/>
            <p:nvPr/>
          </p:nvCxnSpPr>
          <p:spPr>
            <a:xfrm flipV="1">
              <a:off x="1475656" y="3733216"/>
              <a:ext cx="0" cy="21602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9D75A03-B27C-4669-AE2D-E25878C72ECA}"/>
                </a:ext>
              </a:extLst>
            </p:cNvPr>
            <p:cNvCxnSpPr/>
            <p:nvPr/>
          </p:nvCxnSpPr>
          <p:spPr>
            <a:xfrm flipV="1">
              <a:off x="827584" y="3939902"/>
              <a:ext cx="0" cy="161738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AE32B3A-2154-4DB4-AB01-00BEFD90680E}"/>
              </a:ext>
            </a:extLst>
          </p:cNvPr>
          <p:cNvGrpSpPr/>
          <p:nvPr/>
        </p:nvGrpSpPr>
        <p:grpSpPr>
          <a:xfrm>
            <a:off x="7039196" y="2538392"/>
            <a:ext cx="1757303" cy="368424"/>
            <a:chOff x="179512" y="3733216"/>
            <a:chExt cx="1296144" cy="368424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141BEA0-7BEA-466F-BAE2-1341D6EDE299}"/>
                </a:ext>
              </a:extLst>
            </p:cNvPr>
            <p:cNvCxnSpPr/>
            <p:nvPr/>
          </p:nvCxnSpPr>
          <p:spPr>
            <a:xfrm>
              <a:off x="179512" y="3733216"/>
              <a:ext cx="0" cy="21602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8397E3B-8D78-40EE-8C97-F44BDF93DE81}"/>
                </a:ext>
              </a:extLst>
            </p:cNvPr>
            <p:cNvCxnSpPr/>
            <p:nvPr/>
          </p:nvCxnSpPr>
          <p:spPr>
            <a:xfrm>
              <a:off x="179512" y="3939902"/>
              <a:ext cx="1296144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218109F-6D87-4F3F-865F-0731B02931A8}"/>
                </a:ext>
              </a:extLst>
            </p:cNvPr>
            <p:cNvCxnSpPr/>
            <p:nvPr/>
          </p:nvCxnSpPr>
          <p:spPr>
            <a:xfrm flipV="1">
              <a:off x="1475656" y="3733216"/>
              <a:ext cx="0" cy="21602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A055FF6-1CAC-4CCB-AC28-EFF1BA7D2A87}"/>
                </a:ext>
              </a:extLst>
            </p:cNvPr>
            <p:cNvCxnSpPr/>
            <p:nvPr/>
          </p:nvCxnSpPr>
          <p:spPr>
            <a:xfrm flipV="1">
              <a:off x="827584" y="3939902"/>
              <a:ext cx="0" cy="161738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88190B6A-DF30-42E6-919C-2D88D96A424B}"/>
              </a:ext>
            </a:extLst>
          </p:cNvPr>
          <p:cNvSpPr txBox="1"/>
          <p:nvPr/>
        </p:nvSpPr>
        <p:spPr>
          <a:xfrm>
            <a:off x="6837728" y="2922387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/>
                </a:solidFill>
                <a:latin typeface="Helvetica" pitchFamily="2" charset="0"/>
                <a:cs typeface="Gotham Book"/>
              </a:rPr>
              <a:t>Day +11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EE93FF-784D-F140-9C3A-9D12160A6B63}"/>
              </a:ext>
            </a:extLst>
          </p:cNvPr>
          <p:cNvSpPr txBox="1"/>
          <p:nvPr/>
        </p:nvSpPr>
        <p:spPr>
          <a:xfrm>
            <a:off x="1309186" y="4360118"/>
            <a:ext cx="71767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Helvetica" pitchFamily="2" charset="0"/>
              </a:rPr>
              <a:t>Beware of win-backs:</a:t>
            </a:r>
          </a:p>
          <a:p>
            <a:r>
              <a:rPr lang="en-US" sz="1200" dirty="0">
                <a:solidFill>
                  <a:schemeClr val="tx2"/>
                </a:solidFill>
                <a:latin typeface="Helvetica" pitchFamily="2" charset="0"/>
              </a:rPr>
              <a:t>A customer’s old energy company will try to offer your customer a better deal in their 10-day cooling off period – prepare your customers for this call!</a:t>
            </a:r>
          </a:p>
          <a:p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D0FDEE-3C86-C042-AFCC-BB93D541087F}"/>
              </a:ext>
            </a:extLst>
          </p:cNvPr>
          <p:cNvSpPr/>
          <p:nvPr/>
        </p:nvSpPr>
        <p:spPr>
          <a:xfrm>
            <a:off x="956193" y="4291722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178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Huge Opportunity for Energy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633" y="1133925"/>
            <a:ext cx="6905957" cy="355503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900" dirty="0"/>
              <a:t>Energy is a ‘switching market’ with 10+ million homes now serviceable and most customers out of contract or on month-to-month plans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900" dirty="0"/>
              <a:t>Sumo is hugely competitive and their prices are in direct competition with the Tier 1 market leaders; </a:t>
            </a:r>
            <a:r>
              <a:rPr lang="en-US" sz="1900" dirty="0" err="1"/>
              <a:t>EnergyAustralia</a:t>
            </a:r>
            <a:r>
              <a:rPr lang="en-US" sz="1900" dirty="0"/>
              <a:t>, AGL and Origin Energy. 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900" dirty="0"/>
              <a:t>Sumo has a best-in-class process for switching customers and some of the best trained sales support staff – all located in Australia!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900" dirty="0"/>
              <a:t>Sumo is staffed by a number of people who have worked closely with </a:t>
            </a:r>
            <a:r>
              <a:rPr lang="en-US" sz="1900" dirty="0" err="1"/>
              <a:t>Conxxion</a:t>
            </a:r>
            <a:r>
              <a:rPr lang="en-US" sz="1900" dirty="0"/>
              <a:t> in the past, who understand </a:t>
            </a:r>
            <a:r>
              <a:rPr lang="en-US" sz="1900" dirty="0" err="1"/>
              <a:t>Conxxion</a:t>
            </a:r>
            <a:r>
              <a:rPr lang="en-US" sz="1900" dirty="0"/>
              <a:t> and the needs of both IBOs and your customers!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81503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Sumo Support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AF2A21-B8B9-44E7-9471-38BBB6B040FC}"/>
              </a:ext>
            </a:extLst>
          </p:cNvPr>
          <p:cNvSpPr txBox="1">
            <a:spLocks/>
          </p:cNvSpPr>
          <p:nvPr/>
        </p:nvSpPr>
        <p:spPr>
          <a:xfrm>
            <a:off x="334775" y="1110603"/>
            <a:ext cx="6740212" cy="3519148"/>
          </a:xfr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•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–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–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297F3B"/>
              </a:buClr>
              <a:buFont typeface="Arial"/>
              <a:buChar char="»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Book"/>
                <a:ea typeface="+mn-ea"/>
                <a:cs typeface="Gotham Boo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AU" altLang="en-US" sz="1800" dirty="0">
                <a:solidFill>
                  <a:schemeClr val="bg1"/>
                </a:solidFill>
                <a:latin typeface="Helvetica" pitchFamily="2" charset="0"/>
                <a:cs typeface="Gotham Medium" pitchFamily="2" charset="0"/>
              </a:rPr>
              <a:t>For customer enquiries</a:t>
            </a:r>
          </a:p>
          <a:p>
            <a:pPr marL="558000"/>
            <a:r>
              <a:rPr lang="en-AU" altLang="en-US" sz="1800" dirty="0">
                <a:solidFill>
                  <a:schemeClr val="bg1"/>
                </a:solidFill>
                <a:latin typeface="Helvetica" pitchFamily="2" charset="0"/>
                <a:cs typeface="Gotham Medium" pitchFamily="2" charset="0"/>
                <a:hlinkClick r:id="rId3"/>
              </a:rPr>
              <a:t>sumoenergysupport@acnpacific.com.au</a:t>
            </a:r>
            <a:endParaRPr lang="en-AU" altLang="en-US" sz="1800" dirty="0">
              <a:solidFill>
                <a:schemeClr val="bg1"/>
              </a:solidFill>
              <a:highlight>
                <a:srgbClr val="FFFF00"/>
              </a:highlight>
              <a:latin typeface="Helvetica" pitchFamily="2" charset="0"/>
              <a:cs typeface="Gotham Medium" pitchFamily="2" charset="0"/>
            </a:endParaRPr>
          </a:p>
          <a:p>
            <a:pPr marL="0" indent="0">
              <a:buFont typeface="Arial"/>
              <a:buNone/>
            </a:pPr>
            <a:r>
              <a:rPr lang="en-AU" altLang="en-US" sz="1800" dirty="0">
                <a:solidFill>
                  <a:schemeClr val="bg1"/>
                </a:solidFill>
                <a:latin typeface="Helvetica" pitchFamily="2" charset="0"/>
                <a:cs typeface="Gotham Medium" pitchFamily="2" charset="0"/>
              </a:rPr>
              <a:t>For IBO enquiries (i.e. points, residuals, bonuses, etc.) </a:t>
            </a:r>
          </a:p>
          <a:p>
            <a:pPr marL="558000"/>
            <a:r>
              <a:rPr lang="en-AU" altLang="en-US" sz="1800" dirty="0">
                <a:solidFill>
                  <a:schemeClr val="bg1"/>
                </a:solidFill>
                <a:latin typeface="Helvetica" pitchFamily="2" charset="0"/>
                <a:cs typeface="Gotham Medium" pitchFamily="2" charset="0"/>
              </a:rPr>
              <a:t>IBO Support Team via </a:t>
            </a:r>
            <a:r>
              <a:rPr lang="en-AU" altLang="en-US" sz="1800" dirty="0">
                <a:solidFill>
                  <a:schemeClr val="bg1"/>
                </a:solidFill>
                <a:latin typeface="Helvetica" pitchFamily="2" charset="0"/>
                <a:cs typeface="Gotham Medium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www.acnpacific.com/contact</a:t>
            </a:r>
            <a:endParaRPr lang="en-AU" altLang="en-US" sz="1800" dirty="0">
              <a:solidFill>
                <a:schemeClr val="bg1"/>
              </a:solidFill>
              <a:latin typeface="Helvetica" pitchFamily="2" charset="0"/>
              <a:cs typeface="Gotham Medium" pitchFamily="2" charset="0"/>
            </a:endParaRPr>
          </a:p>
          <a:p>
            <a:pPr marL="0" indent="0">
              <a:buFont typeface="Arial"/>
              <a:buNone/>
            </a:pPr>
            <a:r>
              <a:rPr lang="en-AU" altLang="en-US" sz="1800" dirty="0">
                <a:solidFill>
                  <a:schemeClr val="bg1"/>
                </a:solidFill>
                <a:latin typeface="Helvetica" pitchFamily="2" charset="0"/>
                <a:cs typeface="Gotham Medium" pitchFamily="2" charset="0"/>
              </a:rPr>
              <a:t>For feedback:</a:t>
            </a:r>
          </a:p>
          <a:p>
            <a:pPr marL="558000"/>
            <a:r>
              <a:rPr lang="en-AU" sz="1800" dirty="0">
                <a:latin typeface="Helvetica" pitchFamily="2" charset="0"/>
                <a:hlinkClick r:id="rId3"/>
              </a:rPr>
              <a:t>sumoenergysupport@acnpacific.com.au </a:t>
            </a:r>
            <a:endParaRPr lang="en-AU" sz="1800" dirty="0">
              <a:latin typeface="Helvetica" pitchFamily="2" charset="0"/>
            </a:endParaRPr>
          </a:p>
          <a:p>
            <a:pPr marL="215100" indent="0">
              <a:buNone/>
            </a:pPr>
            <a:r>
              <a:rPr lang="en-AU" altLang="en-US" sz="1800" dirty="0">
                <a:solidFill>
                  <a:schemeClr val="bg1"/>
                </a:solidFill>
                <a:latin typeface="Helvetica" pitchFamily="2" charset="0"/>
                <a:cs typeface="Gotham Medium" pitchFamily="2" charset="0"/>
              </a:rPr>
              <a:t>Missing Claims:</a:t>
            </a:r>
          </a:p>
          <a:p>
            <a:pPr marL="558000"/>
            <a:r>
              <a:rPr lang="en-AU" altLang="en-US" sz="1800" dirty="0">
                <a:solidFill>
                  <a:schemeClr val="bg1"/>
                </a:solidFill>
                <a:latin typeface="Helvetica" pitchFamily="2" charset="0"/>
                <a:cs typeface="Gotham Medium" pitchFamily="2" charset="0"/>
              </a:rPr>
              <a:t>Enter into webform on Compass </a:t>
            </a:r>
          </a:p>
          <a:p>
            <a:pPr marL="0" indent="0">
              <a:buFont typeface="Arial"/>
              <a:buNone/>
            </a:pPr>
            <a:r>
              <a:rPr lang="en-AU" altLang="en-US" sz="1800" dirty="0">
                <a:solidFill>
                  <a:schemeClr val="bg1"/>
                </a:solidFill>
                <a:latin typeface="Helvetica" pitchFamily="2" charset="0"/>
                <a:cs typeface="Gotham Medium" pitchFamily="2" charset="0"/>
              </a:rPr>
              <a:t>For other training, marketing and support resources: </a:t>
            </a:r>
          </a:p>
          <a:p>
            <a:pPr marL="558000"/>
            <a:r>
              <a:rPr lang="en-AU" altLang="en-US" sz="1800" dirty="0">
                <a:solidFill>
                  <a:schemeClr val="bg1"/>
                </a:solidFill>
                <a:latin typeface="Helvetica" pitchFamily="2" charset="0"/>
                <a:cs typeface="Gotham Medium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Conxxion Pacific Compass </a:t>
            </a:r>
            <a:endParaRPr lang="en-AU" altLang="en-US" sz="1800" dirty="0">
              <a:solidFill>
                <a:schemeClr val="bg1"/>
              </a:solidFill>
              <a:latin typeface="Helvetica" pitchFamily="2" charset="0"/>
              <a:cs typeface="Gotham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4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8D217EF-B6FB-4C20-9BF5-91287C5836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751" y="3574172"/>
            <a:ext cx="1471006" cy="1240435"/>
          </a:xfrm>
          <a:prstGeom prst="rect">
            <a:avLst/>
          </a:prstGeom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EF13E253-17B6-4619-AF50-56B8071BF587}"/>
              </a:ext>
            </a:extLst>
          </p:cNvPr>
          <p:cNvSpPr/>
          <p:nvPr/>
        </p:nvSpPr>
        <p:spPr>
          <a:xfrm>
            <a:off x="-472197" y="-97471"/>
            <a:ext cx="4094393" cy="1238864"/>
          </a:xfrm>
          <a:prstGeom prst="ellipse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defTabSz="685800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defRPr/>
            </a:pPr>
            <a:r>
              <a:rPr lang="en-US" sz="2775" dirty="0">
                <a:solidFill>
                  <a:srgbClr val="202C61"/>
                </a:solidFill>
                <a:latin typeface="Helvetica" pitchFamily="2" charset="0"/>
              </a:rPr>
              <a:t>Who is Sumo?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F3437D-8B39-473A-9938-BF61C8B202B9}"/>
              </a:ext>
            </a:extLst>
          </p:cNvPr>
          <p:cNvSpPr/>
          <p:nvPr/>
        </p:nvSpPr>
        <p:spPr>
          <a:xfrm>
            <a:off x="143887" y="874106"/>
            <a:ext cx="8428088" cy="573559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AU" sz="1350" dirty="0">
              <a:solidFill>
                <a:srgbClr val="FFFFFF"/>
              </a:solidFill>
              <a:latin typeface="Helvetica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118862-D6FC-436F-8588-3339CA720519}"/>
              </a:ext>
            </a:extLst>
          </p:cNvPr>
          <p:cNvSpPr txBox="1"/>
          <p:nvPr/>
        </p:nvSpPr>
        <p:spPr>
          <a:xfrm>
            <a:off x="132197" y="935300"/>
            <a:ext cx="8439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1200" dirty="0">
                <a:solidFill>
                  <a:srgbClr val="FFFFFF"/>
                </a:solidFill>
                <a:latin typeface="Helvetica" pitchFamily="2" charset="0"/>
              </a:rPr>
              <a:t>Sumo is a competitive energy retailer based in Melbourne, Australia. Sumo has been operating since 2014 and currently provide Electricity, Gas and Internet to over 60K Australians across VIC, NSW, QLD and SA.</a:t>
            </a:r>
            <a:endParaRPr lang="en-AU" sz="1200" dirty="0">
              <a:solidFill>
                <a:srgbClr val="FFFFFF"/>
              </a:solidFill>
              <a:latin typeface="Helvetica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221E40-19A7-454A-9D8A-1286152AEF10}"/>
              </a:ext>
            </a:extLst>
          </p:cNvPr>
          <p:cNvSpPr/>
          <p:nvPr/>
        </p:nvSpPr>
        <p:spPr>
          <a:xfrm>
            <a:off x="328612" y="3795841"/>
            <a:ext cx="850107" cy="930107"/>
          </a:xfrm>
          <a:prstGeom prst="rect">
            <a:avLst/>
          </a:prstGeom>
          <a:solidFill>
            <a:srgbClr val="2A88F6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AU" sz="1350" dirty="0">
              <a:solidFill>
                <a:srgbClr val="FFFFFF"/>
              </a:solidFill>
              <a:latin typeface="Helvetica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F143AA-5772-4C86-ABD1-41F610C6704D}"/>
              </a:ext>
            </a:extLst>
          </p:cNvPr>
          <p:cNvSpPr txBox="1"/>
          <p:nvPr/>
        </p:nvSpPr>
        <p:spPr>
          <a:xfrm>
            <a:off x="319018" y="3826956"/>
            <a:ext cx="8650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Acquired Victorian Electricity Retail Licence.</a:t>
            </a:r>
            <a:endParaRPr lang="en-AU" sz="1000" dirty="0">
              <a:solidFill>
                <a:srgbClr val="FFFFFF"/>
              </a:solidFill>
              <a:latin typeface="Helvetica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88EC80-3CAD-4A32-8AC7-C63CD7BBBF08}"/>
              </a:ext>
            </a:extLst>
          </p:cNvPr>
          <p:cNvSpPr txBox="1"/>
          <p:nvPr/>
        </p:nvSpPr>
        <p:spPr>
          <a:xfrm>
            <a:off x="-257284" y="3540796"/>
            <a:ext cx="2241592" cy="2489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219554" bIns="0" numCol="1" spcCol="1270" anchor="t" anchorCtr="0">
            <a:noAutofit/>
          </a:bodyPr>
          <a:lstStyle/>
          <a:p>
            <a:pPr algn="ctr" defTabSz="8334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75" dirty="0">
                <a:solidFill>
                  <a:srgbClr val="202C61"/>
                </a:solidFill>
                <a:latin typeface="Helvetica" pitchFamily="2" charset="0"/>
              </a:rPr>
              <a:t>2014</a:t>
            </a:r>
            <a:endParaRPr lang="en-AU" sz="1875" dirty="0">
              <a:solidFill>
                <a:srgbClr val="202C61"/>
              </a:solidFill>
              <a:latin typeface="Helvetica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B240D9-283C-49D5-9E63-4513BD9D3D5B}"/>
              </a:ext>
            </a:extLst>
          </p:cNvPr>
          <p:cNvSpPr txBox="1"/>
          <p:nvPr/>
        </p:nvSpPr>
        <p:spPr>
          <a:xfrm>
            <a:off x="891323" y="3322514"/>
            <a:ext cx="2241593" cy="2489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219554" bIns="0" numCol="1" spcCol="1270" anchor="t" anchorCtr="0">
            <a:noAutofit/>
          </a:bodyPr>
          <a:lstStyle/>
          <a:p>
            <a:pPr algn="ctr" defTabSz="8334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75" dirty="0">
                <a:solidFill>
                  <a:srgbClr val="202C61"/>
                </a:solidFill>
                <a:latin typeface="Helvetica" pitchFamily="2" charset="0"/>
              </a:rPr>
              <a:t>2015</a:t>
            </a:r>
            <a:endParaRPr lang="en-AU" sz="1875" dirty="0">
              <a:solidFill>
                <a:srgbClr val="202C61"/>
              </a:solidFill>
              <a:latin typeface="Helvetica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6D89EF-DD2F-499C-ACB3-B31293D6A568}"/>
              </a:ext>
            </a:extLst>
          </p:cNvPr>
          <p:cNvSpPr txBox="1"/>
          <p:nvPr/>
        </p:nvSpPr>
        <p:spPr>
          <a:xfrm>
            <a:off x="1403975" y="3621894"/>
            <a:ext cx="918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Public launch of residential Electricity products in Victoria.</a:t>
            </a:r>
            <a:endParaRPr lang="en-AU" sz="1000" dirty="0">
              <a:solidFill>
                <a:srgbClr val="FFFFFF"/>
              </a:solidFill>
              <a:latin typeface="Helvetica" pitchFamily="2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270AAA7-5BFE-4012-83E9-5938D72A03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5198" y="3271838"/>
            <a:ext cx="1552517" cy="154576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44044464-7160-4CEE-9DC4-F7698F7B0618}"/>
              </a:ext>
            </a:extLst>
          </p:cNvPr>
          <p:cNvSpPr txBox="1"/>
          <p:nvPr/>
        </p:nvSpPr>
        <p:spPr>
          <a:xfrm>
            <a:off x="2069230" y="3008898"/>
            <a:ext cx="2241593" cy="2489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219554" bIns="0" numCol="1" spcCol="1270" anchor="t" anchorCtr="0">
            <a:noAutofit/>
          </a:bodyPr>
          <a:lstStyle/>
          <a:p>
            <a:pPr algn="ctr" defTabSz="8334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75" dirty="0">
                <a:solidFill>
                  <a:srgbClr val="202C61"/>
                </a:solidFill>
                <a:latin typeface="Helvetica" pitchFamily="2" charset="0"/>
              </a:rPr>
              <a:t>2017</a:t>
            </a:r>
            <a:endParaRPr lang="en-AU" sz="1875" dirty="0">
              <a:solidFill>
                <a:srgbClr val="202C61"/>
              </a:solidFill>
              <a:latin typeface="Helvetica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DA8EAFC-452D-49BC-B9FE-FF0649E9F37A}"/>
              </a:ext>
            </a:extLst>
          </p:cNvPr>
          <p:cNvSpPr txBox="1"/>
          <p:nvPr/>
        </p:nvSpPr>
        <p:spPr>
          <a:xfrm>
            <a:off x="2574016" y="3322395"/>
            <a:ext cx="9735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Gas products launched in Victoria.</a:t>
            </a:r>
          </a:p>
          <a:p>
            <a:pPr defTabSz="685800"/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Electricity products launched in NSW.</a:t>
            </a:r>
            <a:endParaRPr lang="en-AU" sz="1000" dirty="0">
              <a:solidFill>
                <a:srgbClr val="FFFFFF"/>
              </a:solidFill>
              <a:latin typeface="Helvetica" pitchFamily="2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D3AB54C4-5CBC-43FB-9EBA-4BE22F08A9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2924" y="2814637"/>
            <a:ext cx="1617555" cy="2024639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6DEB77CC-6BE7-4BA6-A0A8-60F3B26D6B08}"/>
              </a:ext>
            </a:extLst>
          </p:cNvPr>
          <p:cNvSpPr txBox="1"/>
          <p:nvPr/>
        </p:nvSpPr>
        <p:spPr>
          <a:xfrm>
            <a:off x="3791264" y="2862134"/>
            <a:ext cx="9941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Telco products launched.</a:t>
            </a:r>
          </a:p>
          <a:p>
            <a:pPr defTabSz="685800"/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Acquired 60K customers across Energy &amp; Telco products.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05E7F42-79D7-48B8-9B77-B14BB2C47D19}"/>
              </a:ext>
            </a:extLst>
          </p:cNvPr>
          <p:cNvSpPr txBox="1"/>
          <p:nvPr/>
        </p:nvSpPr>
        <p:spPr>
          <a:xfrm>
            <a:off x="3277227" y="2564877"/>
            <a:ext cx="2241593" cy="2489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219554" bIns="0" numCol="1" spcCol="1270" anchor="t" anchorCtr="0">
            <a:noAutofit/>
          </a:bodyPr>
          <a:lstStyle/>
          <a:p>
            <a:pPr algn="ctr" defTabSz="8334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75" dirty="0">
                <a:solidFill>
                  <a:srgbClr val="202C61"/>
                </a:solidFill>
                <a:latin typeface="Helvetica" pitchFamily="2" charset="0"/>
              </a:rPr>
              <a:t>2018</a:t>
            </a:r>
            <a:endParaRPr lang="en-AU" sz="1875" dirty="0">
              <a:solidFill>
                <a:srgbClr val="202C61"/>
              </a:solidFill>
              <a:latin typeface="Helvetica" pitchFamily="2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4C7B1A9D-2654-4C95-A046-CAD2B8A3C3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1864" y="2403088"/>
            <a:ext cx="1617555" cy="2458996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2E937858-5281-45BF-B39D-0C38F25A9467}"/>
              </a:ext>
            </a:extLst>
          </p:cNvPr>
          <p:cNvSpPr txBox="1"/>
          <p:nvPr/>
        </p:nvSpPr>
        <p:spPr>
          <a:xfrm>
            <a:off x="4508426" y="2152325"/>
            <a:ext cx="2241593" cy="2489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219554" bIns="0" numCol="1" spcCol="1270" anchor="t" anchorCtr="0">
            <a:noAutofit/>
          </a:bodyPr>
          <a:lstStyle/>
          <a:p>
            <a:pPr algn="ctr" defTabSz="8334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75" dirty="0">
                <a:solidFill>
                  <a:srgbClr val="202C61"/>
                </a:solidFill>
                <a:latin typeface="Helvetica" pitchFamily="2" charset="0"/>
              </a:rPr>
              <a:t>2019</a:t>
            </a:r>
            <a:endParaRPr lang="en-AU" sz="1875" dirty="0">
              <a:solidFill>
                <a:srgbClr val="202C61"/>
              </a:solidFill>
              <a:latin typeface="Helvetica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DE06E63-0E11-496B-A98D-DE547465B744}"/>
              </a:ext>
            </a:extLst>
          </p:cNvPr>
          <p:cNvSpPr txBox="1"/>
          <p:nvPr/>
        </p:nvSpPr>
        <p:spPr>
          <a:xfrm>
            <a:off x="5014387" y="2451818"/>
            <a:ext cx="10650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Launched new website.</a:t>
            </a:r>
          </a:p>
          <a:p>
            <a:pPr defTabSz="685800"/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Launched new Energy Products: </a:t>
            </a: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- Sumo Lite</a:t>
            </a: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- Sumo Saver</a:t>
            </a: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- Sumo Select</a:t>
            </a:r>
          </a:p>
          <a:p>
            <a:pPr marL="214313" indent="-214313" defTabSz="685800"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Sumo welcomes new CEO, Dominic Drenen!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300DAE95-A078-46C3-A74D-388A9233E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23861" y="1918532"/>
            <a:ext cx="1735868" cy="2978243"/>
          </a:xfrm>
          <a:prstGeom prst="rect">
            <a:avLst/>
          </a:prstGeom>
          <a:effectLst/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81254179-4CB0-461F-9F79-C1BB93FF15E5}"/>
              </a:ext>
            </a:extLst>
          </p:cNvPr>
          <p:cNvSpPr txBox="1"/>
          <p:nvPr/>
        </p:nvSpPr>
        <p:spPr>
          <a:xfrm>
            <a:off x="6462484" y="1665947"/>
            <a:ext cx="792529" cy="2489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219554" bIns="0" numCol="1" spcCol="1270" anchor="t" anchorCtr="0">
            <a:noAutofit/>
          </a:bodyPr>
          <a:lstStyle/>
          <a:p>
            <a:pPr algn="ctr" defTabSz="8334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75" dirty="0">
                <a:solidFill>
                  <a:srgbClr val="202C61"/>
                </a:solidFill>
                <a:latin typeface="Helvetica" pitchFamily="2" charset="0"/>
              </a:rPr>
              <a:t>2020</a:t>
            </a:r>
            <a:endParaRPr lang="en-AU" sz="1875" dirty="0">
              <a:solidFill>
                <a:srgbClr val="202C61"/>
              </a:solidFill>
              <a:latin typeface="Helvetic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580C260-3437-4388-AC7D-EAA283BB557F}"/>
              </a:ext>
            </a:extLst>
          </p:cNvPr>
          <p:cNvSpPr txBox="1"/>
          <p:nvPr/>
        </p:nvSpPr>
        <p:spPr>
          <a:xfrm>
            <a:off x="6244056" y="1975309"/>
            <a:ext cx="106430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Launched Sumo Assure product. </a:t>
            </a:r>
          </a:p>
          <a:p>
            <a:pPr defTabSz="685800"/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Service agents upskilled in sales.</a:t>
            </a:r>
          </a:p>
          <a:p>
            <a:pPr defTabSz="685800"/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Biggest news of the year… Sumo launches partnership with </a:t>
            </a:r>
            <a:r>
              <a:rPr lang="en-US" sz="1000" dirty="0" err="1">
                <a:solidFill>
                  <a:srgbClr val="FFFFFF"/>
                </a:solidFill>
                <a:latin typeface="Helvetica" pitchFamily="2" charset="0"/>
              </a:rPr>
              <a:t>Conxxion</a:t>
            </a:r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!</a:t>
            </a:r>
          </a:p>
          <a:p>
            <a:pPr defTabSz="685800"/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endParaRPr lang="en-AU" sz="1000" dirty="0">
              <a:solidFill>
                <a:srgbClr val="FFFFFF"/>
              </a:solidFill>
              <a:latin typeface="Helvetica" pitchFamily="2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CF8A2D7-A8E4-A242-A176-F7E6FA2637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7979" y="1918532"/>
            <a:ext cx="1735868" cy="2978243"/>
          </a:xfrm>
          <a:prstGeom prst="rect">
            <a:avLst/>
          </a:prstGeom>
          <a:effectLst/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C3DDFB8F-27B0-3546-83B1-54FB18903213}"/>
              </a:ext>
            </a:extLst>
          </p:cNvPr>
          <p:cNvSpPr txBox="1"/>
          <p:nvPr/>
        </p:nvSpPr>
        <p:spPr>
          <a:xfrm>
            <a:off x="7779446" y="1665947"/>
            <a:ext cx="792529" cy="2489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219554" bIns="0" numCol="1" spcCol="1270" anchor="t" anchorCtr="0">
            <a:noAutofit/>
          </a:bodyPr>
          <a:lstStyle/>
          <a:p>
            <a:pPr algn="ctr" defTabSz="8334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75" dirty="0">
                <a:solidFill>
                  <a:srgbClr val="202C61"/>
                </a:solidFill>
                <a:latin typeface="Helvetica" pitchFamily="2" charset="0"/>
              </a:rPr>
              <a:t>2021</a:t>
            </a:r>
            <a:endParaRPr lang="en-AU" sz="1875" dirty="0">
              <a:solidFill>
                <a:srgbClr val="202C61"/>
              </a:solidFill>
              <a:latin typeface="Helvetica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FEA8639-3F3D-6D4C-BBB7-867E0E1EC986}"/>
              </a:ext>
            </a:extLst>
          </p:cNvPr>
          <p:cNvSpPr txBox="1"/>
          <p:nvPr/>
        </p:nvSpPr>
        <p:spPr>
          <a:xfrm>
            <a:off x="7523401" y="1975309"/>
            <a:ext cx="106430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Sumo launch new Quote Tool for </a:t>
            </a:r>
            <a:r>
              <a:rPr lang="en-US" sz="1000" dirty="0" err="1">
                <a:solidFill>
                  <a:srgbClr val="FFFFFF"/>
                </a:solidFill>
                <a:latin typeface="Helvetica" pitchFamily="2" charset="0"/>
              </a:rPr>
              <a:t>Conxxion</a:t>
            </a:r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 IBOs.</a:t>
            </a:r>
          </a:p>
          <a:p>
            <a:pPr defTabSz="685800"/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Energy launched in Regional NSW.</a:t>
            </a:r>
          </a:p>
          <a:p>
            <a:pPr defTabSz="685800"/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Standalone Gas launched in VIC.</a:t>
            </a:r>
          </a:p>
          <a:p>
            <a:pPr defTabSz="685800"/>
            <a:endParaRPr lang="en-US" sz="1000" dirty="0">
              <a:solidFill>
                <a:srgbClr val="FFFFFF"/>
              </a:solidFill>
              <a:latin typeface="Helvetica" pitchFamily="2" charset="0"/>
            </a:endParaRPr>
          </a:p>
          <a:p>
            <a:pPr defTabSz="685800"/>
            <a:r>
              <a:rPr lang="en-US" sz="1000" dirty="0">
                <a:solidFill>
                  <a:srgbClr val="FFFFFF"/>
                </a:solidFill>
                <a:latin typeface="Helvetica" pitchFamily="2" charset="0"/>
              </a:rPr>
              <a:t>Electricity launched in SA!</a:t>
            </a:r>
          </a:p>
        </p:txBody>
      </p:sp>
    </p:spTree>
    <p:extLst>
      <p:ext uri="{BB962C8B-B14F-4D97-AF65-F5344CB8AC3E}">
        <p14:creationId xmlns:p14="http://schemas.microsoft.com/office/powerpoint/2010/main" val="260981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6" grpId="0"/>
      <p:bldP spid="20" grpId="0"/>
      <p:bldP spid="25" grpId="0"/>
      <p:bldP spid="26" grpId="0"/>
      <p:bldP spid="31" grpId="0"/>
      <p:bldP spid="36" grpId="0"/>
      <p:bldP spid="42" grpId="0"/>
      <p:bldP spid="44" grpId="0"/>
      <p:bldP spid="48" grpId="0"/>
      <p:bldP spid="50" grpId="0"/>
      <p:bldP spid="28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9CA6-E928-448D-AE8B-32B6B3D3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Aussie Customer Champions</a:t>
            </a:r>
            <a:endParaRPr lang="en-AU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0DEB647-4FC3-4D02-B05E-08E50A9C20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9633" y="2572411"/>
            <a:ext cx="3330355" cy="817157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456F95A-BCE0-4EF7-AFF5-E1ADCDC8B34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598607" y="2572410"/>
            <a:ext cx="3358488" cy="137308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5D4585B-9E71-9B40-8079-BF4599157BDE}"/>
              </a:ext>
            </a:extLst>
          </p:cNvPr>
          <p:cNvSpPr/>
          <p:nvPr/>
        </p:nvSpPr>
        <p:spPr>
          <a:xfrm>
            <a:off x="778236" y="3258952"/>
            <a:ext cx="2924355" cy="783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latin typeface="Helvetica" pitchFamily="2" charset="0"/>
              </a:rPr>
              <a:t>Rated 4.6 </a:t>
            </a:r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out of 5</a:t>
            </a:r>
          </a:p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Helvetica" pitchFamily="2" charset="0"/>
              </a:rPr>
              <a:t>Based on 1133 reviews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4AB0571-87A0-3743-BBFF-E78AF0BBAFA3}"/>
              </a:ext>
            </a:extLst>
          </p:cNvPr>
          <p:cNvGrpSpPr/>
          <p:nvPr/>
        </p:nvGrpSpPr>
        <p:grpSpPr>
          <a:xfrm>
            <a:off x="0" y="1101257"/>
            <a:ext cx="7163992" cy="1240622"/>
            <a:chOff x="0" y="1101257"/>
            <a:chExt cx="7163992" cy="12406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1C4A77D-B7FC-4F47-A4C1-3A21E56EF91F}"/>
                </a:ext>
              </a:extLst>
            </p:cNvPr>
            <p:cNvSpPr/>
            <p:nvPr/>
          </p:nvSpPr>
          <p:spPr>
            <a:xfrm>
              <a:off x="0" y="1101257"/>
              <a:ext cx="7163992" cy="1234619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alpha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4916B58-DBE9-4B88-B2DC-72EADC596D98}"/>
                </a:ext>
              </a:extLst>
            </p:cNvPr>
            <p:cNvSpPr txBox="1"/>
            <p:nvPr/>
          </p:nvSpPr>
          <p:spPr>
            <a:xfrm>
              <a:off x="1330062" y="1141550"/>
              <a:ext cx="5815532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100% Aussie based support</a:t>
              </a:r>
              <a:r>
                <a:rPr lang="en-US" sz="2400" dirty="0">
                  <a:solidFill>
                    <a:schemeClr val="bg1"/>
                  </a:solidFill>
                </a:rPr>
                <a:t>, trained on </a:t>
              </a:r>
              <a:r>
                <a:rPr lang="en-US" sz="2400" dirty="0" err="1">
                  <a:solidFill>
                    <a:schemeClr val="bg1"/>
                  </a:solidFill>
                </a:rPr>
                <a:t>Conxxion</a:t>
              </a:r>
              <a:r>
                <a:rPr lang="en-US" sz="2400" dirty="0">
                  <a:solidFill>
                    <a:schemeClr val="bg1"/>
                  </a:solidFill>
                </a:rPr>
                <a:t> to ensure best possible experience for our customers!</a:t>
              </a:r>
              <a:endParaRPr lang="en-AU" sz="2400" dirty="0">
                <a:solidFill>
                  <a:schemeClr val="bg1"/>
                </a:solidFill>
              </a:endParaRPr>
            </a:p>
          </p:txBody>
        </p:sp>
        <p:pic>
          <p:nvPicPr>
            <p:cNvPr id="5" name="Picture 4" descr="Icon&#10;&#10;Description automatically generated">
              <a:extLst>
                <a:ext uri="{FF2B5EF4-FFF2-40B4-BE49-F238E27FC236}">
                  <a16:creationId xmlns:a16="http://schemas.microsoft.com/office/drawing/2014/main" id="{9AAA4112-B1D9-CA45-A03D-0C42DDB2C7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1236" y="1236618"/>
              <a:ext cx="1107590" cy="10101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102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6070600" cy="8572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Product Availability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584857"/>
              </p:ext>
            </p:extLst>
          </p:nvPr>
        </p:nvGraphicFramePr>
        <p:xfrm>
          <a:off x="168276" y="1391642"/>
          <a:ext cx="6767181" cy="32020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3045">
                  <a:extLst>
                    <a:ext uri="{9D8B030D-6E8A-4147-A177-3AD203B41FA5}">
                      <a16:colId xmlns:a16="http://schemas.microsoft.com/office/drawing/2014/main" val="1012863873"/>
                    </a:ext>
                  </a:extLst>
                </a:gridCol>
                <a:gridCol w="1307877">
                  <a:extLst>
                    <a:ext uri="{9D8B030D-6E8A-4147-A177-3AD203B41FA5}">
                      <a16:colId xmlns:a16="http://schemas.microsoft.com/office/drawing/2014/main" val="1461618910"/>
                    </a:ext>
                  </a:extLst>
                </a:gridCol>
                <a:gridCol w="999314">
                  <a:extLst>
                    <a:ext uri="{9D8B030D-6E8A-4147-A177-3AD203B41FA5}">
                      <a16:colId xmlns:a16="http://schemas.microsoft.com/office/drawing/2014/main" val="2324935181"/>
                    </a:ext>
                  </a:extLst>
                </a:gridCol>
                <a:gridCol w="1096144">
                  <a:extLst>
                    <a:ext uri="{9D8B030D-6E8A-4147-A177-3AD203B41FA5}">
                      <a16:colId xmlns:a16="http://schemas.microsoft.com/office/drawing/2014/main" val="650395135"/>
                    </a:ext>
                  </a:extLst>
                </a:gridCol>
                <a:gridCol w="1068912">
                  <a:extLst>
                    <a:ext uri="{9D8B030D-6E8A-4147-A177-3AD203B41FA5}">
                      <a16:colId xmlns:a16="http://schemas.microsoft.com/office/drawing/2014/main" val="3498110084"/>
                    </a:ext>
                  </a:extLst>
                </a:gridCol>
                <a:gridCol w="1051889">
                  <a:extLst>
                    <a:ext uri="{9D8B030D-6E8A-4147-A177-3AD203B41FA5}">
                      <a16:colId xmlns:a16="http://schemas.microsoft.com/office/drawing/2014/main" val="1830322040"/>
                    </a:ext>
                  </a:extLst>
                </a:gridCol>
              </a:tblGrid>
              <a:tr h="6689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2"/>
                          </a:solidFill>
                        </a:rPr>
                        <a:t>Retailer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2"/>
                          </a:solidFill>
                        </a:rPr>
                        <a:t>Class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2"/>
                          </a:solidFill>
                        </a:rPr>
                        <a:t>NSW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2"/>
                          </a:solidFill>
                        </a:rPr>
                        <a:t>VIC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2"/>
                          </a:solidFill>
                        </a:rPr>
                        <a:t>QLD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2"/>
                          </a:solidFill>
                        </a:rPr>
                        <a:t>SA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718007"/>
                  </a:ext>
                </a:extLst>
              </a:tr>
              <a:tr h="65139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Previous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Conxxion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Energy Partner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Residential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7022376"/>
                  </a:ext>
                </a:extLst>
              </a:tr>
              <a:tr h="66894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Small Business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6636832"/>
                  </a:ext>
                </a:extLst>
              </a:tr>
              <a:tr h="66894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Residential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6379384"/>
                  </a:ext>
                </a:extLst>
              </a:tr>
              <a:tr h="54381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Small Business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3981843"/>
                  </a:ext>
                </a:extLst>
              </a:tr>
            </a:tbl>
          </a:graphicData>
        </a:graphic>
      </p:graphicFrame>
      <p:pic>
        <p:nvPicPr>
          <p:cNvPr id="49" name="Graphic 48" descr="Fire">
            <a:extLst>
              <a:ext uri="{FF2B5EF4-FFF2-40B4-BE49-F238E27FC236}">
                <a16:creationId xmlns:a16="http://schemas.microsoft.com/office/drawing/2014/main" id="{D0C2F40D-7605-4C84-8E13-A401890D1FA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36914" y="2209667"/>
            <a:ext cx="401637" cy="401637"/>
          </a:xfrm>
          <a:prstGeom prst="rect">
            <a:avLst/>
          </a:prstGeom>
        </p:spPr>
      </p:pic>
      <p:pic>
        <p:nvPicPr>
          <p:cNvPr id="51" name="Graphic 50" descr="Lightning bolt">
            <a:extLst>
              <a:ext uri="{FF2B5EF4-FFF2-40B4-BE49-F238E27FC236}">
                <a16:creationId xmlns:a16="http://schemas.microsoft.com/office/drawing/2014/main" id="{6313A523-5792-4E76-BC17-B12D74C1519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09051" y="2209666"/>
            <a:ext cx="401637" cy="401637"/>
          </a:xfrm>
          <a:prstGeom prst="rect">
            <a:avLst/>
          </a:prstGeom>
        </p:spPr>
      </p:pic>
      <p:pic>
        <p:nvPicPr>
          <p:cNvPr id="53" name="Graphic 52" descr="Fire">
            <a:extLst>
              <a:ext uri="{FF2B5EF4-FFF2-40B4-BE49-F238E27FC236}">
                <a16:creationId xmlns:a16="http://schemas.microsoft.com/office/drawing/2014/main" id="{FAB5C81D-5AEF-4988-AC9D-973ADCA911C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36914" y="2873290"/>
            <a:ext cx="401637" cy="401637"/>
          </a:xfrm>
          <a:prstGeom prst="rect">
            <a:avLst/>
          </a:prstGeom>
        </p:spPr>
      </p:pic>
      <p:pic>
        <p:nvPicPr>
          <p:cNvPr id="55" name="Graphic 54" descr="Lightning bolt">
            <a:extLst>
              <a:ext uri="{FF2B5EF4-FFF2-40B4-BE49-F238E27FC236}">
                <a16:creationId xmlns:a16="http://schemas.microsoft.com/office/drawing/2014/main" id="{0FBD30D8-1C51-4FDD-B2B1-34400DBBB40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09051" y="2873289"/>
            <a:ext cx="401637" cy="401637"/>
          </a:xfrm>
          <a:prstGeom prst="rect">
            <a:avLst/>
          </a:prstGeom>
        </p:spPr>
      </p:pic>
      <p:pic>
        <p:nvPicPr>
          <p:cNvPr id="65" name="Graphic 64" descr="Fire">
            <a:extLst>
              <a:ext uri="{FF2B5EF4-FFF2-40B4-BE49-F238E27FC236}">
                <a16:creationId xmlns:a16="http://schemas.microsoft.com/office/drawing/2014/main" id="{8F162DC1-3137-44D3-AE29-E69637462DB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41927" y="3521178"/>
            <a:ext cx="401637" cy="401637"/>
          </a:xfrm>
          <a:prstGeom prst="rect">
            <a:avLst/>
          </a:prstGeom>
        </p:spPr>
      </p:pic>
      <p:pic>
        <p:nvPicPr>
          <p:cNvPr id="67" name="Graphic 66" descr="Lightning bolt">
            <a:extLst>
              <a:ext uri="{FF2B5EF4-FFF2-40B4-BE49-F238E27FC236}">
                <a16:creationId xmlns:a16="http://schemas.microsoft.com/office/drawing/2014/main" id="{CB91ED1E-DAD5-48F5-996B-AD2F19B6ACE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14064" y="3521177"/>
            <a:ext cx="401637" cy="401637"/>
          </a:xfrm>
          <a:prstGeom prst="rect">
            <a:avLst/>
          </a:prstGeom>
        </p:spPr>
      </p:pic>
      <p:pic>
        <p:nvPicPr>
          <p:cNvPr id="73" name="Graphic 72" descr="Fire">
            <a:extLst>
              <a:ext uri="{FF2B5EF4-FFF2-40B4-BE49-F238E27FC236}">
                <a16:creationId xmlns:a16="http://schemas.microsoft.com/office/drawing/2014/main" id="{FB1425E3-D8E7-4BC7-9290-6D858F95DEF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92640" y="2209667"/>
            <a:ext cx="401637" cy="401637"/>
          </a:xfrm>
          <a:prstGeom prst="rect">
            <a:avLst/>
          </a:prstGeom>
        </p:spPr>
      </p:pic>
      <p:pic>
        <p:nvPicPr>
          <p:cNvPr id="75" name="Graphic 74" descr="Lightning bolt">
            <a:extLst>
              <a:ext uri="{FF2B5EF4-FFF2-40B4-BE49-F238E27FC236}">
                <a16:creationId xmlns:a16="http://schemas.microsoft.com/office/drawing/2014/main" id="{B14B328A-A8ED-45F5-9034-AF83612158D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64777" y="2209666"/>
            <a:ext cx="401637" cy="401637"/>
          </a:xfrm>
          <a:prstGeom prst="rect">
            <a:avLst/>
          </a:prstGeom>
        </p:spPr>
      </p:pic>
      <p:pic>
        <p:nvPicPr>
          <p:cNvPr id="77" name="Graphic 76" descr="Fire">
            <a:extLst>
              <a:ext uri="{FF2B5EF4-FFF2-40B4-BE49-F238E27FC236}">
                <a16:creationId xmlns:a16="http://schemas.microsoft.com/office/drawing/2014/main" id="{5205FCB7-5E6D-4254-80E1-E80EAF13537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92640" y="2865465"/>
            <a:ext cx="401637" cy="401637"/>
          </a:xfrm>
          <a:prstGeom prst="rect">
            <a:avLst/>
          </a:prstGeom>
        </p:spPr>
      </p:pic>
      <p:pic>
        <p:nvPicPr>
          <p:cNvPr id="79" name="Graphic 78" descr="Lightning bolt">
            <a:extLst>
              <a:ext uri="{FF2B5EF4-FFF2-40B4-BE49-F238E27FC236}">
                <a16:creationId xmlns:a16="http://schemas.microsoft.com/office/drawing/2014/main" id="{67B1922E-5F3C-4389-B7CD-6AF344691F0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64777" y="2865464"/>
            <a:ext cx="401637" cy="401637"/>
          </a:xfrm>
          <a:prstGeom prst="rect">
            <a:avLst/>
          </a:prstGeom>
        </p:spPr>
      </p:pic>
      <p:pic>
        <p:nvPicPr>
          <p:cNvPr id="89" name="Graphic 88" descr="Fire">
            <a:extLst>
              <a:ext uri="{FF2B5EF4-FFF2-40B4-BE49-F238E27FC236}">
                <a16:creationId xmlns:a16="http://schemas.microsoft.com/office/drawing/2014/main" id="{576B407D-0D2D-40BA-94E8-60FF0BE9A4E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97653" y="3522652"/>
            <a:ext cx="401637" cy="401637"/>
          </a:xfrm>
          <a:prstGeom prst="rect">
            <a:avLst/>
          </a:prstGeom>
        </p:spPr>
      </p:pic>
      <p:pic>
        <p:nvPicPr>
          <p:cNvPr id="91" name="Graphic 90" descr="Lightning bolt">
            <a:extLst>
              <a:ext uri="{FF2B5EF4-FFF2-40B4-BE49-F238E27FC236}">
                <a16:creationId xmlns:a16="http://schemas.microsoft.com/office/drawing/2014/main" id="{B37279AE-39CB-42B7-9C80-AD5405216A7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69790" y="3522651"/>
            <a:ext cx="401637" cy="401637"/>
          </a:xfrm>
          <a:prstGeom prst="rect">
            <a:avLst/>
          </a:prstGeom>
        </p:spPr>
      </p:pic>
      <p:pic>
        <p:nvPicPr>
          <p:cNvPr id="95" name="Graphic 94" descr="Lightning bolt">
            <a:extLst>
              <a:ext uri="{FF2B5EF4-FFF2-40B4-BE49-F238E27FC236}">
                <a16:creationId xmlns:a16="http://schemas.microsoft.com/office/drawing/2014/main" id="{06202399-AF2B-4E6A-8483-61965AF7045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69790" y="4116612"/>
            <a:ext cx="401637" cy="401637"/>
          </a:xfrm>
          <a:prstGeom prst="rect">
            <a:avLst/>
          </a:prstGeom>
        </p:spPr>
      </p:pic>
      <p:pic>
        <p:nvPicPr>
          <p:cNvPr id="115" name="Graphic 114" descr="Lightning bolt">
            <a:extLst>
              <a:ext uri="{FF2B5EF4-FFF2-40B4-BE49-F238E27FC236}">
                <a16:creationId xmlns:a16="http://schemas.microsoft.com/office/drawing/2014/main" id="{A803F611-E1A2-478F-919A-8BC2D711925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92217" y="2222067"/>
            <a:ext cx="401637" cy="401637"/>
          </a:xfrm>
          <a:prstGeom prst="rect">
            <a:avLst/>
          </a:prstGeom>
        </p:spPr>
      </p:pic>
      <p:pic>
        <p:nvPicPr>
          <p:cNvPr id="119" name="Graphic 118" descr="Lightning bolt">
            <a:extLst>
              <a:ext uri="{FF2B5EF4-FFF2-40B4-BE49-F238E27FC236}">
                <a16:creationId xmlns:a16="http://schemas.microsoft.com/office/drawing/2014/main" id="{52C64EB8-977F-497A-9F9E-D691F72F5EC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40862" y="2199770"/>
            <a:ext cx="401637" cy="401637"/>
          </a:xfrm>
          <a:prstGeom prst="rect">
            <a:avLst/>
          </a:prstGeom>
        </p:spPr>
      </p:pic>
      <p:pic>
        <p:nvPicPr>
          <p:cNvPr id="123" name="Graphic 122" descr="Lightning bolt">
            <a:extLst>
              <a:ext uri="{FF2B5EF4-FFF2-40B4-BE49-F238E27FC236}">
                <a16:creationId xmlns:a16="http://schemas.microsoft.com/office/drawing/2014/main" id="{F7F33575-89D1-4FD9-8C91-93DA7914C89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42121" y="2857652"/>
            <a:ext cx="401637" cy="401637"/>
          </a:xfrm>
          <a:prstGeom prst="rect">
            <a:avLst/>
          </a:prstGeom>
        </p:spPr>
      </p:pic>
      <p:pic>
        <p:nvPicPr>
          <p:cNvPr id="131" name="Graphic 130" descr="Lightning bolt">
            <a:extLst>
              <a:ext uri="{FF2B5EF4-FFF2-40B4-BE49-F238E27FC236}">
                <a16:creationId xmlns:a16="http://schemas.microsoft.com/office/drawing/2014/main" id="{2FF75C5B-E149-4964-AB8D-39FAE872AFD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40863" y="3522652"/>
            <a:ext cx="401637" cy="401637"/>
          </a:xfrm>
          <a:prstGeom prst="rect">
            <a:avLst/>
          </a:prstGeom>
        </p:spPr>
      </p:pic>
      <p:pic>
        <p:nvPicPr>
          <p:cNvPr id="147" name="Graphic 146" descr="Lightning bolt">
            <a:extLst>
              <a:ext uri="{FF2B5EF4-FFF2-40B4-BE49-F238E27FC236}">
                <a16:creationId xmlns:a16="http://schemas.microsoft.com/office/drawing/2014/main" id="{52DC232E-B389-4DB4-B107-935A691BA95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14064" y="4132654"/>
            <a:ext cx="401637" cy="401637"/>
          </a:xfrm>
          <a:prstGeom prst="rect">
            <a:avLst/>
          </a:prstGeom>
        </p:spPr>
      </p:pic>
      <p:pic>
        <p:nvPicPr>
          <p:cNvPr id="151" name="Graphic 150" descr="Lightning bolt">
            <a:extLst>
              <a:ext uri="{FF2B5EF4-FFF2-40B4-BE49-F238E27FC236}">
                <a16:creationId xmlns:a16="http://schemas.microsoft.com/office/drawing/2014/main" id="{E3FBA259-D949-45C5-9044-39CC7AF4ADE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92217" y="2885690"/>
            <a:ext cx="401637" cy="4016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D34EE2-A75D-4EB7-A8D8-A9B615F944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6589" y="3720070"/>
            <a:ext cx="1215336" cy="480006"/>
          </a:xfrm>
          <a:prstGeom prst="rect">
            <a:avLst/>
          </a:prstGeom>
        </p:spPr>
      </p:pic>
      <p:pic>
        <p:nvPicPr>
          <p:cNvPr id="10" name="Graphic 9" descr="Fire">
            <a:extLst>
              <a:ext uri="{FF2B5EF4-FFF2-40B4-BE49-F238E27FC236}">
                <a16:creationId xmlns:a16="http://schemas.microsoft.com/office/drawing/2014/main" id="{045645ED-AD53-4614-AFFF-9634D276EABF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90997" y="870103"/>
            <a:ext cx="401637" cy="4016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8BE1B16-1D57-4EFF-9B6D-B342B501BD22}"/>
              </a:ext>
            </a:extLst>
          </p:cNvPr>
          <p:cNvSpPr txBox="1"/>
          <p:nvPr/>
        </p:nvSpPr>
        <p:spPr>
          <a:xfrm>
            <a:off x="5789518" y="942703"/>
            <a:ext cx="1276290" cy="25237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In development</a:t>
            </a:r>
            <a:endParaRPr lang="en-AU" sz="1200" dirty="0">
              <a:solidFill>
                <a:schemeClr val="bg1"/>
              </a:solidFill>
            </a:endParaRPr>
          </a:p>
        </p:txBody>
      </p:sp>
      <p:pic>
        <p:nvPicPr>
          <p:cNvPr id="12" name="Graphic 11" descr="Fire">
            <a:extLst>
              <a:ext uri="{FF2B5EF4-FFF2-40B4-BE49-F238E27FC236}">
                <a16:creationId xmlns:a16="http://schemas.microsoft.com/office/drawing/2014/main" id="{F7C394DE-0B6E-4FBB-833A-ED4552B0A033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244880" y="4132652"/>
            <a:ext cx="401637" cy="401637"/>
          </a:xfrm>
          <a:prstGeom prst="rect">
            <a:avLst/>
          </a:prstGeom>
        </p:spPr>
      </p:pic>
      <p:pic>
        <p:nvPicPr>
          <p:cNvPr id="13" name="Graphic 12" descr="Lightning bolt">
            <a:extLst>
              <a:ext uri="{FF2B5EF4-FFF2-40B4-BE49-F238E27FC236}">
                <a16:creationId xmlns:a16="http://schemas.microsoft.com/office/drawing/2014/main" id="{9DC15A5D-4DDD-4065-A913-DF285BEA42F8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192217" y="4145353"/>
            <a:ext cx="401637" cy="401637"/>
          </a:xfrm>
          <a:prstGeom prst="rect">
            <a:avLst/>
          </a:prstGeom>
        </p:spPr>
      </p:pic>
      <p:pic>
        <p:nvPicPr>
          <p:cNvPr id="15" name="Graphic 14" descr="Lightning bolt">
            <a:extLst>
              <a:ext uri="{FF2B5EF4-FFF2-40B4-BE49-F238E27FC236}">
                <a16:creationId xmlns:a16="http://schemas.microsoft.com/office/drawing/2014/main" id="{026082E9-8C6D-4039-9ADF-B9C14931DB3D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025541" y="875376"/>
            <a:ext cx="401637" cy="401637"/>
          </a:xfrm>
          <a:prstGeom prst="rect">
            <a:avLst/>
          </a:prstGeom>
        </p:spPr>
      </p:pic>
      <p:pic>
        <p:nvPicPr>
          <p:cNvPr id="17" name="Graphic 16" descr="Fire">
            <a:extLst>
              <a:ext uri="{FF2B5EF4-FFF2-40B4-BE49-F238E27FC236}">
                <a16:creationId xmlns:a16="http://schemas.microsoft.com/office/drawing/2014/main" id="{880DB754-17EC-493B-BBE0-EE6919AEE3F1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93281" y="4135901"/>
            <a:ext cx="401637" cy="401637"/>
          </a:xfrm>
          <a:prstGeom prst="rect">
            <a:avLst/>
          </a:prstGeom>
        </p:spPr>
      </p:pic>
      <p:pic>
        <p:nvPicPr>
          <p:cNvPr id="66" name="Graphic 65" descr="Lightning bolt">
            <a:extLst>
              <a:ext uri="{FF2B5EF4-FFF2-40B4-BE49-F238E27FC236}">
                <a16:creationId xmlns:a16="http://schemas.microsoft.com/office/drawing/2014/main" id="{0B06CE7A-3F3C-46C8-8C6D-3D483EA93FA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171178" y="3530723"/>
            <a:ext cx="401637" cy="401637"/>
          </a:xfrm>
          <a:prstGeom prst="rect">
            <a:avLst/>
          </a:prstGeom>
        </p:spPr>
      </p:pic>
      <p:pic>
        <p:nvPicPr>
          <p:cNvPr id="32" name="Graphic 31" descr="Lightning bolt">
            <a:extLst>
              <a:ext uri="{FF2B5EF4-FFF2-40B4-BE49-F238E27FC236}">
                <a16:creationId xmlns:a16="http://schemas.microsoft.com/office/drawing/2014/main" id="{33E381AF-70EB-447B-875F-887CCD0AAEE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58463" y="4135901"/>
            <a:ext cx="401637" cy="401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77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9CA6-E928-448D-AE8B-32B6B3D3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Product Features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2FB0B6-4940-4515-A285-5850743EF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33" y="1077686"/>
            <a:ext cx="7065824" cy="3629068"/>
          </a:xfrm>
        </p:spPr>
        <p:txBody>
          <a:bodyPr>
            <a:normAutofit fontScale="92500" lnSpcReduction="10000"/>
          </a:bodyPr>
          <a:lstStyle/>
          <a:p>
            <a:pPr marL="279450" indent="-279450">
              <a:lnSpc>
                <a:spcPct val="110000"/>
              </a:lnSpc>
              <a:spcAft>
                <a:spcPts val="600"/>
              </a:spcAft>
              <a:buClr>
                <a:srgbClr val="297F3B"/>
              </a:buClr>
              <a:buFont typeface="Wingdings" pitchFamily="2" charset="2"/>
              <a:buChar char="ü"/>
            </a:pPr>
            <a:r>
              <a:rPr lang="en-US" dirty="0" err="1"/>
              <a:t>Conxxion</a:t>
            </a:r>
            <a:r>
              <a:rPr lang="en-US" dirty="0"/>
              <a:t> Exclusive Plans – equal to or better than regular rates</a:t>
            </a:r>
          </a:p>
          <a:p>
            <a:pPr marL="279450" indent="-279450">
              <a:lnSpc>
                <a:spcPct val="110000"/>
              </a:lnSpc>
              <a:spcAft>
                <a:spcPts val="600"/>
              </a:spcAft>
              <a:buClr>
                <a:srgbClr val="297F3B"/>
              </a:buClr>
              <a:buFont typeface="Wingdings" pitchFamily="2" charset="2"/>
              <a:buChar char="ü"/>
            </a:pPr>
            <a:r>
              <a:rPr lang="en-US" dirty="0"/>
              <a:t>Additional value with Direct Debit!</a:t>
            </a:r>
          </a:p>
          <a:p>
            <a:pPr marL="279450" indent="-279450">
              <a:lnSpc>
                <a:spcPct val="110000"/>
              </a:lnSpc>
              <a:spcAft>
                <a:spcPts val="600"/>
              </a:spcAft>
              <a:buClr>
                <a:srgbClr val="297F3B"/>
              </a:buClr>
              <a:buFont typeface="Wingdings" pitchFamily="2" charset="2"/>
              <a:buChar char="ü"/>
            </a:pPr>
            <a:r>
              <a:rPr lang="en-US" dirty="0"/>
              <a:t>Monthly billing for customers with smart and analogue meters </a:t>
            </a:r>
          </a:p>
          <a:p>
            <a:pPr marL="279450" indent="-279450">
              <a:lnSpc>
                <a:spcPct val="110000"/>
              </a:lnSpc>
              <a:spcAft>
                <a:spcPts val="600"/>
              </a:spcAft>
              <a:buClr>
                <a:srgbClr val="297F3B"/>
              </a:buClr>
              <a:buFont typeface="Wingdings" pitchFamily="2" charset="2"/>
              <a:buChar char="ü"/>
            </a:pPr>
            <a:r>
              <a:rPr lang="en-US" dirty="0"/>
              <a:t>Quarterly billing for customers with a manually read interval meter – no instalment billing</a:t>
            </a:r>
          </a:p>
          <a:p>
            <a:pPr marL="279450" indent="-279450">
              <a:lnSpc>
                <a:spcPct val="110000"/>
              </a:lnSpc>
              <a:spcAft>
                <a:spcPts val="600"/>
              </a:spcAft>
              <a:buClr>
                <a:srgbClr val="297F3B"/>
              </a:buClr>
              <a:buFont typeface="Wingdings" pitchFamily="2" charset="2"/>
              <a:buChar char="ü"/>
            </a:pPr>
            <a:r>
              <a:rPr lang="en-US" dirty="0"/>
              <a:t>Flexible Bill Options via post or email!</a:t>
            </a:r>
          </a:p>
          <a:p>
            <a:pPr marL="279450" indent="-279450">
              <a:lnSpc>
                <a:spcPct val="110000"/>
              </a:lnSpc>
              <a:spcAft>
                <a:spcPts val="600"/>
              </a:spcAft>
              <a:buClr>
                <a:srgbClr val="297F3B"/>
              </a:buClr>
              <a:buFont typeface="Wingdings" pitchFamily="2" charset="2"/>
              <a:buChar char="ü"/>
            </a:pPr>
            <a:r>
              <a:rPr lang="en-US" dirty="0"/>
              <a:t>Flexible payment options: Direct Debit, Online, BPAY, over the counter at </a:t>
            </a:r>
            <a:r>
              <a:rPr lang="en-US" dirty="0" err="1"/>
              <a:t>AusPost</a:t>
            </a:r>
            <a:r>
              <a:rPr lang="en-US" dirty="0"/>
              <a:t>, Telephone payment, &amp; </a:t>
            </a:r>
            <a:r>
              <a:rPr lang="en-US" dirty="0" err="1"/>
              <a:t>Centrepay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38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86B2B-2AA3-F64D-8325-EDEFC078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3F936-6C08-1C49-915C-FC438BE48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9298" y="1077686"/>
            <a:ext cx="6385088" cy="355503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Launch timeframes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2400" dirty="0"/>
              <a:t>Accreditation requirements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2400" dirty="0"/>
              <a:t>Do’s and Don’ts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2400" dirty="0"/>
              <a:t>Customer journey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2400" dirty="0"/>
              <a:t>Compensation and allocation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2400" dirty="0"/>
              <a:t>Contact and support</a:t>
            </a:r>
          </a:p>
        </p:txBody>
      </p:sp>
      <p:pic>
        <p:nvPicPr>
          <p:cNvPr id="5" name="Graphic 4" descr="Clipboard Partially Ticked with solid fill">
            <a:extLst>
              <a:ext uri="{FF2B5EF4-FFF2-40B4-BE49-F238E27FC236}">
                <a16:creationId xmlns:a16="http://schemas.microsoft.com/office/drawing/2014/main" id="{259BCABF-AFB1-E044-A5C1-6D5836DB99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614" y="956915"/>
            <a:ext cx="2363401" cy="236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6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E55E4-96BC-4A25-A4D4-D224924AA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Launch Timeline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4E388-8C23-40FD-9F6F-048371C08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034" y="2339032"/>
            <a:ext cx="3670540" cy="1977889"/>
          </a:xfrm>
        </p:spPr>
        <p:txBody>
          <a:bodyPr>
            <a:normAutofit/>
          </a:bodyPr>
          <a:lstStyle/>
          <a:p>
            <a:r>
              <a:rPr lang="en-AU" sz="1600" dirty="0"/>
              <a:t>Sign up of maximum 4 </a:t>
            </a:r>
            <a:br>
              <a:rPr lang="en-AU" sz="1600" dirty="0"/>
            </a:br>
            <a:r>
              <a:rPr lang="en-AU" sz="1600" dirty="0"/>
              <a:t>fuels (2 customers)</a:t>
            </a:r>
          </a:p>
          <a:p>
            <a:r>
              <a:rPr lang="en-AU" sz="1600" dirty="0"/>
              <a:t>Available in Personal IBO Website</a:t>
            </a:r>
          </a:p>
          <a:p>
            <a:r>
              <a:rPr lang="en-AU" sz="1600" dirty="0"/>
              <a:t>Email notifications</a:t>
            </a:r>
          </a:p>
          <a:p>
            <a:r>
              <a:rPr lang="en-AU" sz="1600" dirty="0"/>
              <a:t>Feedback to IBO Support and </a:t>
            </a:r>
            <a:r>
              <a:rPr lang="en-AU" sz="1200" dirty="0">
                <a:hlinkClick r:id="rId3"/>
              </a:rPr>
              <a:t>sumoenergysupport@acnpacific.com.au</a:t>
            </a:r>
            <a:endParaRPr lang="en-AU" sz="1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B6DC8D-DAB7-4D6D-AA54-1F39A1DF9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51286" y="2339032"/>
            <a:ext cx="3015194" cy="2218807"/>
          </a:xfrm>
        </p:spPr>
        <p:txBody>
          <a:bodyPr>
            <a:normAutofit/>
          </a:bodyPr>
          <a:lstStyle/>
          <a:p>
            <a:r>
              <a:rPr lang="en-AU" sz="1600" dirty="0"/>
              <a:t>Sign up of all customers accepted</a:t>
            </a:r>
          </a:p>
          <a:p>
            <a:r>
              <a:rPr lang="en-AU" sz="1600" dirty="0"/>
              <a:t>Customers allocated to IBOs in PCLs</a:t>
            </a:r>
          </a:p>
          <a:p>
            <a:endParaRPr lang="en-AU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766CEF-F9BB-4586-9985-6835FADB5220}"/>
              </a:ext>
            </a:extLst>
          </p:cNvPr>
          <p:cNvSpPr txBox="1"/>
          <p:nvPr/>
        </p:nvSpPr>
        <p:spPr>
          <a:xfrm>
            <a:off x="1381692" y="4376047"/>
            <a:ext cx="5124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297F3B"/>
                </a:solidFill>
                <a:latin typeface="Helvetica" pitchFamily="2" charset="0"/>
              </a:rPr>
              <a:t>Please Note </a:t>
            </a:r>
            <a:r>
              <a:rPr lang="en-US" sz="1600" dirty="0">
                <a:solidFill>
                  <a:srgbClr val="297F3B"/>
                </a:solidFill>
                <a:latin typeface="Helvetica" pitchFamily="2" charset="0"/>
              </a:rPr>
              <a:t>– Click Energy Customers that switch to Sumo will </a:t>
            </a:r>
            <a:r>
              <a:rPr lang="en-US" sz="1600" u="sng" dirty="0">
                <a:solidFill>
                  <a:srgbClr val="297F3B"/>
                </a:solidFill>
                <a:latin typeface="Helvetica" pitchFamily="2" charset="0"/>
              </a:rPr>
              <a:t>not</a:t>
            </a:r>
            <a:r>
              <a:rPr lang="en-US" sz="1600" dirty="0">
                <a:solidFill>
                  <a:srgbClr val="297F3B"/>
                </a:solidFill>
                <a:latin typeface="Helvetica" pitchFamily="2" charset="0"/>
              </a:rPr>
              <a:t> count towards Bonuses or Qualification</a:t>
            </a:r>
            <a:endParaRPr lang="en-AU" sz="1600" dirty="0">
              <a:solidFill>
                <a:srgbClr val="297F3B"/>
              </a:solidFill>
              <a:latin typeface="Helvetica" pitchFamily="2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4D28160-3FB7-804D-A135-CB971DCCC205}"/>
              </a:ext>
            </a:extLst>
          </p:cNvPr>
          <p:cNvCxnSpPr>
            <a:cxnSpLocks/>
          </p:cNvCxnSpPr>
          <p:nvPr/>
        </p:nvCxnSpPr>
        <p:spPr>
          <a:xfrm flipH="1">
            <a:off x="3943846" y="2339032"/>
            <a:ext cx="1" cy="1567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7">
            <a:extLst>
              <a:ext uri="{FF2B5EF4-FFF2-40B4-BE49-F238E27FC236}">
                <a16:creationId xmlns:a16="http://schemas.microsoft.com/office/drawing/2014/main" id="{A681D9EA-CF7A-B945-81E3-A5B2C0DC1163}"/>
              </a:ext>
            </a:extLst>
          </p:cNvPr>
          <p:cNvSpPr/>
          <p:nvPr/>
        </p:nvSpPr>
        <p:spPr>
          <a:xfrm>
            <a:off x="207034" y="1217488"/>
            <a:ext cx="6840747" cy="1069676"/>
          </a:xfrm>
          <a:prstGeom prst="rightArrow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55C541-92B7-CF49-BF92-5017CCCDF159}"/>
              </a:ext>
            </a:extLst>
          </p:cNvPr>
          <p:cNvSpPr/>
          <p:nvPr/>
        </p:nvSpPr>
        <p:spPr>
          <a:xfrm>
            <a:off x="3576724" y="928175"/>
            <a:ext cx="1938794" cy="130540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AU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74B2E4D-7878-1149-BDD8-11F3F74F0FC5}"/>
              </a:ext>
            </a:extLst>
          </p:cNvPr>
          <p:cNvGrpSpPr/>
          <p:nvPr/>
        </p:nvGrpSpPr>
        <p:grpSpPr>
          <a:xfrm>
            <a:off x="520017" y="807861"/>
            <a:ext cx="3031123" cy="1107640"/>
            <a:chOff x="-409124" y="1798735"/>
            <a:chExt cx="3031123" cy="1107640"/>
          </a:xfrm>
        </p:grpSpPr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D3927B19-A3D3-4A45-9BA5-1F733948306F}"/>
                </a:ext>
              </a:extLst>
            </p:cNvPr>
            <p:cNvSpPr txBox="1">
              <a:spLocks/>
            </p:cNvSpPr>
            <p:nvPr/>
          </p:nvSpPr>
          <p:spPr>
            <a:xfrm>
              <a:off x="-409124" y="1798735"/>
              <a:ext cx="3031123" cy="70823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300" kern="1200">
                  <a:solidFill>
                    <a:schemeClr val="bg1"/>
                  </a:solidFill>
                  <a:latin typeface="Helvetica" pitchFamily="2" charset="0"/>
                  <a:ea typeface="+mj-ea"/>
                  <a:cs typeface="+mj-cs"/>
                </a:defRPr>
              </a:lvl1pPr>
            </a:lstStyle>
            <a:p>
              <a:pPr lvl="0" algn="ctr" defTabSz="914400">
                <a:lnSpc>
                  <a:spcPct val="100000"/>
                </a:lnSpc>
                <a:spcBef>
                  <a:spcPts val="0"/>
                </a:spcBef>
              </a:pPr>
              <a:r>
                <a:rPr lang="en-US" sz="1500" b="1" kern="0" dirty="0">
                  <a:solidFill>
                    <a:srgbClr val="202C61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Announcement &amp; Soft Launch</a:t>
              </a:r>
            </a:p>
            <a:p>
              <a:pPr lvl="0" algn="ctr" defTabSz="914400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kern="0" dirty="0">
                  <a:solidFill>
                    <a:srgbClr val="202C61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 17 December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AE84288-6028-F741-8A00-D723CEBA9ACA}"/>
                </a:ext>
              </a:extLst>
            </p:cNvPr>
            <p:cNvSpPr/>
            <p:nvPr/>
          </p:nvSpPr>
          <p:spPr>
            <a:xfrm>
              <a:off x="952144" y="2580025"/>
              <a:ext cx="326350" cy="3263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AU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0B1A7E6-758D-1547-BD2B-39E3EEA1E493}"/>
              </a:ext>
            </a:extLst>
          </p:cNvPr>
          <p:cNvGrpSpPr/>
          <p:nvPr/>
        </p:nvGrpSpPr>
        <p:grpSpPr>
          <a:xfrm>
            <a:off x="4006190" y="783705"/>
            <a:ext cx="1851804" cy="1131796"/>
            <a:chOff x="4572000" y="1784800"/>
            <a:chExt cx="1851804" cy="1131796"/>
          </a:xfrm>
        </p:grpSpPr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D7B445DF-A498-2748-843C-C6A42FC66097}"/>
                </a:ext>
              </a:extLst>
            </p:cNvPr>
            <p:cNvSpPr txBox="1">
              <a:spLocks/>
            </p:cNvSpPr>
            <p:nvPr/>
          </p:nvSpPr>
          <p:spPr>
            <a:xfrm>
              <a:off x="4572000" y="1784800"/>
              <a:ext cx="1851804" cy="70823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300" kern="1200">
                  <a:solidFill>
                    <a:schemeClr val="bg1"/>
                  </a:solidFill>
                  <a:latin typeface="Helvetica" pitchFamily="2" charset="0"/>
                  <a:ea typeface="+mj-ea"/>
                  <a:cs typeface="+mj-cs"/>
                </a:defRPr>
              </a:lvl1pPr>
            </a:lstStyle>
            <a:p>
              <a:pPr lvl="0" algn="ctr" defTabSz="914400">
                <a:lnSpc>
                  <a:spcPct val="100000"/>
                </a:lnSpc>
                <a:spcBef>
                  <a:spcPts val="0"/>
                </a:spcBef>
              </a:pPr>
              <a:r>
                <a:rPr lang="en-US" sz="1500" b="1" dirty="0">
                  <a:solidFill>
                    <a:srgbClr val="202C61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Full Launch</a:t>
              </a:r>
            </a:p>
            <a:p>
              <a:pPr lvl="0" algn="ctr" defTabSz="914400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dirty="0">
                  <a:solidFill>
                    <a:srgbClr val="202C61"/>
                  </a:solidFill>
                  <a:latin typeface="Helvetica" panose="020B0604020202020204" pitchFamily="34" charset="0"/>
                  <a:ea typeface="+mn-ea"/>
                  <a:cs typeface="Helvetica" panose="020B0604020202020204" pitchFamily="34" charset="0"/>
                </a:rPr>
                <a:t>Early January 2021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E0F63F1-2C7D-E14D-A3C1-FCF8F0753EFA}"/>
                </a:ext>
              </a:extLst>
            </p:cNvPr>
            <p:cNvSpPr/>
            <p:nvPr/>
          </p:nvSpPr>
          <p:spPr>
            <a:xfrm>
              <a:off x="5334727" y="2590246"/>
              <a:ext cx="326350" cy="3263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417354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7B2CD-154B-457B-BEB5-A5A0CF95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1 Soft Launch Email Notifications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4A400-E1C6-4511-8137-94962AB655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Order Received and Activated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44AF27-9EE9-423F-AD8A-3F5D480A6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369219"/>
            <a:ext cx="4157799" cy="32635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Order Problem or Disconnection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A386AA-6169-4170-A348-E9FC2064A0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638"/>
          <a:stretch/>
        </p:blipFill>
        <p:spPr>
          <a:xfrm>
            <a:off x="236764" y="1810140"/>
            <a:ext cx="2051533" cy="24632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E159680-3C06-49B6-9DB5-3F35121709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2597" y="1810140"/>
            <a:ext cx="2030135" cy="24632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30A16C7-7631-4234-AD59-C73C1D2EEB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810140"/>
            <a:ext cx="2048229" cy="25717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56E0AB-D99E-40B2-824F-3D157CA56C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4529" y="1810140"/>
            <a:ext cx="1984239" cy="257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291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B2532-493F-4B22-99D9-46509C22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Accreditation Rules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DDEBA-56D8-4732-93E1-4790EB6C5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632" y="1669736"/>
            <a:ext cx="6493669" cy="12025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Customer Acquisition Code and Quiz</a:t>
            </a:r>
          </a:p>
          <a:p>
            <a:pPr lvl="1"/>
            <a:r>
              <a:rPr lang="en-US" dirty="0"/>
              <a:t>Required at commencement of IBO Agreement </a:t>
            </a:r>
          </a:p>
          <a:p>
            <a:pPr lvl="1"/>
            <a:r>
              <a:rPr lang="en-US" dirty="0"/>
              <a:t>Must be re-sat every 12 months ongoing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98D3-ABFD-4705-BCDE-9E015DE8B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1791" y="2872267"/>
            <a:ext cx="6493669" cy="131176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Sumo Accreditation Training and Quiz</a:t>
            </a:r>
          </a:p>
          <a:p>
            <a:pPr lvl="1"/>
            <a:r>
              <a:rPr lang="en-US" dirty="0"/>
              <a:t>Required prior to referral of customers to Sumo</a:t>
            </a:r>
          </a:p>
          <a:p>
            <a:pPr lvl="1"/>
            <a:r>
              <a:rPr lang="en-US" dirty="0"/>
              <a:t>Must be re-sat every 6 months ongoing</a:t>
            </a:r>
            <a:endParaRPr lang="en-AU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DD3E24-2191-A74C-8969-9C6712C4D85B}"/>
              </a:ext>
            </a:extLst>
          </p:cNvPr>
          <p:cNvSpPr/>
          <p:nvPr/>
        </p:nvSpPr>
        <p:spPr>
          <a:xfrm>
            <a:off x="129632" y="1016530"/>
            <a:ext cx="61717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All IBOs must be accredited before referring customers to Sumo</a:t>
            </a:r>
          </a:p>
        </p:txBody>
      </p:sp>
    </p:spTree>
    <p:extLst>
      <p:ext uri="{BB962C8B-B14F-4D97-AF65-F5344CB8AC3E}">
        <p14:creationId xmlns:p14="http://schemas.microsoft.com/office/powerpoint/2010/main" val="35988437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SUMO palette">
      <a:dk1>
        <a:srgbClr val="00A3E6"/>
      </a:dk1>
      <a:lt1>
        <a:srgbClr val="202C61"/>
      </a:lt1>
      <a:dk2>
        <a:srgbClr val="000000"/>
      </a:dk2>
      <a:lt2>
        <a:srgbClr val="FFFFFF"/>
      </a:lt2>
      <a:accent1>
        <a:srgbClr val="2A88F6"/>
      </a:accent1>
      <a:accent2>
        <a:srgbClr val="50DEEC"/>
      </a:accent2>
      <a:accent3>
        <a:srgbClr val="4C4C4C"/>
      </a:accent3>
      <a:accent4>
        <a:srgbClr val="D2CAC1"/>
      </a:accent4>
      <a:accent5>
        <a:srgbClr val="082F8D"/>
      </a:accent5>
      <a:accent6>
        <a:srgbClr val="FF7743"/>
      </a:accent6>
      <a:hlink>
        <a:srgbClr val="00A3E6"/>
      </a:hlink>
      <a:folHlink>
        <a:srgbClr val="202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9559</TotalTime>
  <Words>1354</Words>
  <Application>Microsoft Macintosh PowerPoint</Application>
  <PresentationFormat>On-screen Show (16:9)</PresentationFormat>
  <Paragraphs>236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Gotham Bold</vt:lpstr>
      <vt:lpstr>Gotham Book</vt:lpstr>
      <vt:lpstr>Helvetica</vt:lpstr>
      <vt:lpstr>Wingdings</vt:lpstr>
      <vt:lpstr>Zapf Dingbats</vt:lpstr>
      <vt:lpstr>1_Office Theme</vt:lpstr>
      <vt:lpstr>PowerPoint Presentation</vt:lpstr>
      <vt:lpstr>PowerPoint Presentation</vt:lpstr>
      <vt:lpstr>Aussie Customer Champions</vt:lpstr>
      <vt:lpstr>Product Availability</vt:lpstr>
      <vt:lpstr>Key Product Features</vt:lpstr>
      <vt:lpstr>Agenda</vt:lpstr>
      <vt:lpstr>Launch Timeline</vt:lpstr>
      <vt:lpstr>Phase 1 Soft Launch Email Notifications</vt:lpstr>
      <vt:lpstr>Accreditation Rules</vt:lpstr>
      <vt:lpstr>Compensation</vt:lpstr>
      <vt:lpstr>Points in PCL – Full Launch (Early January)</vt:lpstr>
      <vt:lpstr>PowerPoint Presentation</vt:lpstr>
      <vt:lpstr>IBOs Should Not store Personal Information</vt:lpstr>
      <vt:lpstr>Protecting the Opportunity &amp; Our Partners</vt:lpstr>
      <vt:lpstr>Your Responsibilities as a Conxxion IBO</vt:lpstr>
      <vt:lpstr>Common Application Issues</vt:lpstr>
      <vt:lpstr>Sumo Customer Sign up Journey</vt:lpstr>
      <vt:lpstr>Huge Opportunity for Energy Sales</vt:lpstr>
      <vt:lpstr>Sumo Support</vt:lpstr>
    </vt:vector>
  </TitlesOfParts>
  <Company>ACN Pacific Pty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Walid Zahab</dc:creator>
  <cp:lastModifiedBy>Walid Zahab</cp:lastModifiedBy>
  <cp:revision>229</cp:revision>
  <dcterms:created xsi:type="dcterms:W3CDTF">2020-07-27T03:01:46Z</dcterms:created>
  <dcterms:modified xsi:type="dcterms:W3CDTF">2025-03-25T00:45:07Z</dcterms:modified>
</cp:coreProperties>
</file>