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ms-powerpoint.authors+xml" PartName="/ppt/authors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</p:sldMasterIdLst>
  <p:notesMasterIdLst>
    <p:notesMasterId r:id="rId113"/>
  </p:notesMasterIdLst>
  <p:sldIdLst>
    <p:sldId id="3451" r:id="rId3"/>
    <p:sldId id="257" r:id="rId4"/>
    <p:sldId id="258" r:id="rId5"/>
    <p:sldId id="259" r:id="rId6"/>
    <p:sldId id="261" r:id="rId7"/>
    <p:sldId id="262" r:id="rId8"/>
    <p:sldId id="366" r:id="rId9"/>
    <p:sldId id="365" r:id="rId10"/>
    <p:sldId id="3466" r:id="rId11"/>
    <p:sldId id="265" r:id="rId12"/>
    <p:sldId id="266" r:id="rId13"/>
    <p:sldId id="267" r:id="rId14"/>
    <p:sldId id="3467" r:id="rId15"/>
    <p:sldId id="370" r:id="rId16"/>
    <p:sldId id="3424" r:id="rId17"/>
    <p:sldId id="3452" r:id="rId18"/>
    <p:sldId id="3453" r:id="rId19"/>
    <p:sldId id="3454" r:id="rId20"/>
    <p:sldId id="376" r:id="rId21"/>
    <p:sldId id="371" r:id="rId22"/>
    <p:sldId id="377" r:id="rId23"/>
    <p:sldId id="380" r:id="rId24"/>
    <p:sldId id="3392" r:id="rId25"/>
    <p:sldId id="3391" r:id="rId26"/>
    <p:sldId id="3390" r:id="rId27"/>
    <p:sldId id="3389" r:id="rId28"/>
    <p:sldId id="3394" r:id="rId29"/>
    <p:sldId id="383" r:id="rId30"/>
    <p:sldId id="3434" r:id="rId31"/>
    <p:sldId id="3435" r:id="rId32"/>
    <p:sldId id="3439" r:id="rId33"/>
    <p:sldId id="3438" r:id="rId34"/>
    <p:sldId id="3437" r:id="rId35"/>
    <p:sldId id="3436" r:id="rId36"/>
    <p:sldId id="3440" r:id="rId37"/>
    <p:sldId id="379" r:id="rId38"/>
    <p:sldId id="3410" r:id="rId39"/>
    <p:sldId id="3409" r:id="rId40"/>
    <p:sldId id="3411" r:id="rId41"/>
    <p:sldId id="3395" r:id="rId42"/>
    <p:sldId id="3408" r:id="rId43"/>
    <p:sldId id="3412" r:id="rId44"/>
    <p:sldId id="3407" r:id="rId45"/>
    <p:sldId id="3406" r:id="rId46"/>
    <p:sldId id="3405" r:id="rId47"/>
    <p:sldId id="372" r:id="rId48"/>
    <p:sldId id="384" r:id="rId49"/>
    <p:sldId id="3413" r:id="rId50"/>
    <p:sldId id="3414" r:id="rId51"/>
    <p:sldId id="373" r:id="rId52"/>
    <p:sldId id="381" r:id="rId53"/>
    <p:sldId id="3429" r:id="rId54"/>
    <p:sldId id="3428" r:id="rId55"/>
    <p:sldId id="3430" r:id="rId56"/>
    <p:sldId id="375" r:id="rId57"/>
    <p:sldId id="3377" r:id="rId58"/>
    <p:sldId id="3415" r:id="rId59"/>
    <p:sldId id="3449" r:id="rId60"/>
    <p:sldId id="3416" r:id="rId61"/>
    <p:sldId id="3455" r:id="rId62"/>
    <p:sldId id="3456" r:id="rId63"/>
    <p:sldId id="385" r:id="rId64"/>
    <p:sldId id="374" r:id="rId65"/>
    <p:sldId id="3419" r:id="rId66"/>
    <p:sldId id="3388" r:id="rId67"/>
    <p:sldId id="3387" r:id="rId68"/>
    <p:sldId id="3386" r:id="rId69"/>
    <p:sldId id="3385" r:id="rId70"/>
    <p:sldId id="3384" r:id="rId71"/>
    <p:sldId id="3383" r:id="rId72"/>
    <p:sldId id="3382" r:id="rId73"/>
    <p:sldId id="3381" r:id="rId74"/>
    <p:sldId id="3380" r:id="rId75"/>
    <p:sldId id="3379" r:id="rId76"/>
    <p:sldId id="3468" r:id="rId77"/>
    <p:sldId id="3462" r:id="rId78"/>
    <p:sldId id="297" r:id="rId79"/>
    <p:sldId id="275" r:id="rId80"/>
    <p:sldId id="294" r:id="rId81"/>
    <p:sldId id="387" r:id="rId82"/>
    <p:sldId id="388" r:id="rId83"/>
    <p:sldId id="390" r:id="rId84"/>
    <p:sldId id="391" r:id="rId85"/>
    <p:sldId id="392" r:id="rId86"/>
    <p:sldId id="325" r:id="rId87"/>
    <p:sldId id="326" r:id="rId88"/>
    <p:sldId id="3366" r:id="rId89"/>
    <p:sldId id="327" r:id="rId90"/>
    <p:sldId id="3365" r:id="rId91"/>
    <p:sldId id="3368" r:id="rId92"/>
    <p:sldId id="3444" r:id="rId93"/>
    <p:sldId id="330" r:id="rId94"/>
    <p:sldId id="3465" r:id="rId95"/>
    <p:sldId id="3371" r:id="rId96"/>
    <p:sldId id="3374" r:id="rId97"/>
    <p:sldId id="3433" r:id="rId98"/>
    <p:sldId id="331" r:id="rId99"/>
    <p:sldId id="333" r:id="rId100"/>
    <p:sldId id="3373" r:id="rId101"/>
    <p:sldId id="336" r:id="rId102"/>
    <p:sldId id="343" r:id="rId103"/>
    <p:sldId id="271" r:id="rId104"/>
    <p:sldId id="344" r:id="rId105"/>
    <p:sldId id="345" r:id="rId106"/>
    <p:sldId id="346" r:id="rId107"/>
    <p:sldId id="3448" r:id="rId108"/>
    <p:sldId id="348" r:id="rId109"/>
    <p:sldId id="362" r:id="rId110"/>
    <p:sldId id="744" r:id="rId111"/>
    <p:sldId id="712" r:id="rId112"/>
  </p:sldIdLst>
  <p:sldSz cx="24384000" cy="13716000"/>
  <p:notesSz cx="6858000" cy="9144000"/>
  <p:custDataLst>
    <p:tags r:id="rId114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F2D883-016A-8E34-30C5-52E000351F52}" name="Kate Spence" initials="KS" userId="S::kate.spence@acnpacific.com::d9a270eb-b59e-40b2-a9d0-23be8292bd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A1D"/>
    <a:srgbClr val="72DDDC"/>
    <a:srgbClr val="67C8C6"/>
    <a:srgbClr val="E73225"/>
    <a:srgbClr val="BD9947"/>
    <a:srgbClr val="4575AD"/>
    <a:srgbClr val="5B3612"/>
    <a:srgbClr val="60A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7" autoAdjust="0"/>
    <p:restoredTop sz="95393" autoAdjust="0"/>
  </p:normalViewPr>
  <p:slideViewPr>
    <p:cSldViewPr snapToGrid="0" snapToObjects="1">
      <p:cViewPr varScale="1">
        <p:scale>
          <a:sx n="85" d="100"/>
          <a:sy n="85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tags" Target="tags/tag1.xml"/><Relationship Id="rId119" Type="http://schemas.microsoft.com/office/2018/10/relationships/authors" Target="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4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3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27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03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9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9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4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9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2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7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5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26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3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8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77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6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2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01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6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50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8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80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54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1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5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9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87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1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0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9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67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881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066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55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70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440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65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4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0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912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13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36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83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48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86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500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258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054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881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34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34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72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2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795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639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680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07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45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7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57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04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2F0B62-04AB-4176-900F-BDCD16DA20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4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gradFill flip="none" rotWithShape="1">
          <a:gsLst>
            <a:gs pos="0">
              <a:srgbClr val="123868"/>
            </a:gs>
            <a:gs pos="100000">
              <a:srgbClr val="091B32"/>
            </a:gs>
          </a:gsLst>
          <a:lin ang="52802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N_Logo_White.png" descr="ACN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516" y="12539357"/>
            <a:ext cx="1497087" cy="38924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91197" y="12578081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A44352-5D1A-4A0F-BE77-CBFB20589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24384000" cy="1371428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4">
    <p:bg>
      <p:bgPr>
        <a:gradFill flip="none" rotWithShape="1">
          <a:gsLst>
            <a:gs pos="0">
              <a:srgbClr val="123868"/>
            </a:gs>
            <a:gs pos="100000">
              <a:srgbClr val="091B32"/>
            </a:gs>
          </a:gsLst>
          <a:lin ang="52802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CN_Logo_White.png" descr="ACN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516" y="12539357"/>
            <a:ext cx="1497087" cy="38924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91197" y="12578081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2478AD9-71F3-4289-AE22-99743A7A4A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24384000" cy="13714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E2D1A4-82D7-2111-AB6A-08F28DCD2C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763" y="12674769"/>
            <a:ext cx="2008591" cy="50766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5">
    <p:bg>
      <p:bgPr>
        <a:gradFill flip="none" rotWithShape="1">
          <a:gsLst>
            <a:gs pos="0">
              <a:srgbClr val="123868"/>
            </a:gs>
            <a:gs pos="100000">
              <a:srgbClr val="091B32"/>
            </a:gs>
          </a:gsLst>
          <a:lin ang="52802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CN_Logo_White.png" descr="ACN_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2516" y="12539357"/>
            <a:ext cx="1497087" cy="38924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91197" y="12578081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7A1B19F-CE19-45C1-91F8-5318FCC41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24384000" cy="13714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C3801F-E11E-2B95-CFA1-BA063BCE07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763" y="12674769"/>
            <a:ext cx="2008591" cy="50766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7A40-C088-40A2-BECE-012C46C91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993C4-5FD3-4148-B0D6-F05928398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89235-2B9C-4A56-9FC9-3221414A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8CFB-3980-4F84-BB9A-3675198F2685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7F0C9-899F-464C-8EB2-C901C52F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0F7A3-0CEA-4635-AF52-A4C9947B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8FC3A5ED-8FAD-4C1E-9904-D0385DB0C5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C2564-F714-4D60-B4D4-D560504AC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37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YDN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8C0F1-D084-5D4C-7BA6-085B0E0EC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393" y="6689860"/>
            <a:ext cx="9524739" cy="6913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BB028C-8AA4-87DD-95CB-B4E02B5CBB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101" y="7935061"/>
            <a:ext cx="3895456" cy="3898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B8C82B-6D37-5A5E-66E8-1A2602882F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398911">
            <a:off x="4361856" y="6049815"/>
            <a:ext cx="1328928" cy="11725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DF464D-3C3F-8B2D-B8C8-9332CACEE975}"/>
              </a:ext>
            </a:extLst>
          </p:cNvPr>
          <p:cNvGrpSpPr/>
          <p:nvPr userDrawn="1"/>
        </p:nvGrpSpPr>
        <p:grpSpPr>
          <a:xfrm>
            <a:off x="8329600" y="-2656330"/>
            <a:ext cx="12661317" cy="8411235"/>
            <a:chOff x="5770235" y="-1726034"/>
            <a:chExt cx="6330658" cy="4205617"/>
          </a:xfrm>
        </p:grpSpPr>
        <p:pic>
          <p:nvPicPr>
            <p:cNvPr id="7" name="Picture 6" descr="A picture containing sky, building, outdoor, bridge&#10;&#10;Description automatically generated">
              <a:extLst>
                <a:ext uri="{FF2B5EF4-FFF2-40B4-BE49-F238E27FC236}">
                  <a16:creationId xmlns:a16="http://schemas.microsoft.com/office/drawing/2014/main" id="{EB57CB67-CCEB-B85C-69EB-39A266440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70235" y="-990635"/>
              <a:ext cx="1403678" cy="3298072"/>
            </a:xfrm>
            <a:prstGeom prst="rect">
              <a:avLst/>
            </a:prstGeom>
          </p:spPr>
        </p:pic>
        <p:pic>
          <p:nvPicPr>
            <p:cNvPr id="10" name="Picture 9" descr="A view of a city from a window&#10;&#10;Description automatically generated with low confidence">
              <a:extLst>
                <a:ext uri="{FF2B5EF4-FFF2-40B4-BE49-F238E27FC236}">
                  <a16:creationId xmlns:a16="http://schemas.microsoft.com/office/drawing/2014/main" id="{8FEBC79B-F322-D414-8651-32411D449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967454" y="-868957"/>
              <a:ext cx="1415090" cy="3298072"/>
            </a:xfrm>
            <a:prstGeom prst="rect">
              <a:avLst/>
            </a:prstGeom>
          </p:spPr>
        </p:pic>
        <p:pic>
          <p:nvPicPr>
            <p:cNvPr id="14" name="Picture 13" descr="A picture containing sky, outdoor, city, day&#10;&#10;Description automatically generated">
              <a:extLst>
                <a:ext uri="{FF2B5EF4-FFF2-40B4-BE49-F238E27FC236}">
                  <a16:creationId xmlns:a16="http://schemas.microsoft.com/office/drawing/2014/main" id="{6DE90B8A-D9A1-07A1-4E21-5776CA593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85803" y="-818489"/>
              <a:ext cx="1415090" cy="3298072"/>
            </a:xfrm>
            <a:prstGeom prst="rect">
              <a:avLst/>
            </a:prstGeom>
          </p:spPr>
        </p:pic>
        <p:pic>
          <p:nvPicPr>
            <p:cNvPr id="16" name="Picture 15" descr="A picture containing sky, outdoor, city&#10;&#10;Description automatically generated">
              <a:extLst>
                <a:ext uri="{FF2B5EF4-FFF2-40B4-BE49-F238E27FC236}">
                  <a16:creationId xmlns:a16="http://schemas.microsoft.com/office/drawing/2014/main" id="{20898F1B-5B6B-F129-B654-A848F2765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275584" y="-1726034"/>
              <a:ext cx="1574800" cy="3670300"/>
            </a:xfrm>
            <a:prstGeom prst="rect">
              <a:avLst/>
            </a:prstGeom>
          </p:spPr>
        </p:pic>
        <p:pic>
          <p:nvPicPr>
            <p:cNvPr id="18" name="Picture 17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B6DBDD1D-CB11-7464-B039-5F513331D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8120245" y="-1329974"/>
              <a:ext cx="1403678" cy="329807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71A4858-7C1E-B903-C2B2-FD510665C6D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2000"/>
          </a:blip>
          <a:stretch>
            <a:fillRect/>
          </a:stretch>
        </p:blipFill>
        <p:spPr>
          <a:xfrm>
            <a:off x="15224269" y="2816356"/>
            <a:ext cx="8136304" cy="102900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990C63-5E5A-FBF2-EB4D-ED9642FDCA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398911">
            <a:off x="22904597" y="2000671"/>
            <a:ext cx="1328928" cy="1172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4C260F-AA7D-A343-5ABE-3D890DE0462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0269" y="720056"/>
            <a:ext cx="2022843" cy="6488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53388F-116E-A334-3ADF-3F6ED95A16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5048" y="6293373"/>
            <a:ext cx="12109515" cy="34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95A0CB-8576-4741-A68F-E0F645CD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2B9588-1DE9-834E-AE3C-22EDB41BD0A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667" y="2655148"/>
            <a:ext cx="23665280" cy="10146451"/>
          </a:xfrm>
        </p:spPr>
        <p:txBody>
          <a:bodyPr>
            <a:noAutofit/>
          </a:bodyPr>
          <a:lstStyle>
            <a:lvl1pPr>
              <a:defRPr sz="6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0311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73823-4EBD-6E1A-AB72-CAC98CD7353F}"/>
              </a:ext>
            </a:extLst>
          </p:cNvPr>
          <p:cNvSpPr/>
          <p:nvPr userDrawn="1"/>
        </p:nvSpPr>
        <p:spPr>
          <a:xfrm>
            <a:off x="163923" y="2"/>
            <a:ext cx="24220075" cy="13715997"/>
          </a:xfrm>
          <a:prstGeom prst="rect">
            <a:avLst/>
          </a:prstGeom>
          <a:gradFill>
            <a:gsLst>
              <a:gs pos="11000">
                <a:srgbClr val="ADE5EB">
                  <a:alpha val="0"/>
                </a:srgbClr>
              </a:gs>
              <a:gs pos="42000">
                <a:srgbClr val="38BEC7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33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2E2542-7482-8745-839F-0DD0000FEC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11843" y="5404331"/>
            <a:ext cx="15355173" cy="1670757"/>
          </a:xfrm>
        </p:spPr>
        <p:txBody>
          <a:bodyPr>
            <a:normAutofit/>
          </a:bodyPr>
          <a:lstStyle>
            <a:lvl1pPr marL="0" indent="0" algn="l">
              <a:buNone/>
              <a:defRPr sz="9600" b="1">
                <a:solidFill>
                  <a:schemeClr val="bg1"/>
                </a:solidFill>
              </a:defRPr>
            </a:lvl1pPr>
            <a:lvl2pPr marL="914411" indent="0" algn="ctr">
              <a:buNone/>
              <a:defRPr/>
            </a:lvl2pPr>
            <a:lvl3pPr marL="1828823" indent="0" algn="ctr">
              <a:buNone/>
              <a:defRPr/>
            </a:lvl3pPr>
            <a:lvl4pPr marL="2743234" indent="0" algn="ctr">
              <a:buNone/>
              <a:defRPr/>
            </a:lvl4pPr>
            <a:lvl5pPr marL="3657646" indent="0" algn="ctr">
              <a:buNone/>
              <a:defRPr/>
            </a:lvl5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6123D-AF4A-A842-8F5F-33262DFEE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94035" y="7075088"/>
            <a:ext cx="15714757" cy="1240368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4800">
                <a:solidFill>
                  <a:schemeClr val="bg1"/>
                </a:solidFill>
              </a:defRPr>
            </a:lvl1pPr>
            <a:lvl2pPr marL="914411" indent="0" algn="ctr">
              <a:buNone/>
              <a:defRPr sz="4800">
                <a:solidFill>
                  <a:srgbClr val="251675"/>
                </a:solidFill>
              </a:defRPr>
            </a:lvl2pPr>
            <a:lvl3pPr marL="1828823" indent="0" algn="ctr">
              <a:buNone/>
              <a:defRPr sz="4800">
                <a:solidFill>
                  <a:srgbClr val="251675"/>
                </a:solidFill>
              </a:defRPr>
            </a:lvl3pPr>
            <a:lvl4pPr marL="2743234" indent="0" algn="ctr">
              <a:buNone/>
              <a:defRPr sz="4800">
                <a:solidFill>
                  <a:srgbClr val="251675"/>
                </a:solidFill>
              </a:defRPr>
            </a:lvl4pPr>
            <a:lvl5pPr marL="3657646" indent="0" algn="ctr">
              <a:buNone/>
              <a:defRPr sz="48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/>
              <a:t>Name and title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4E98CF4-CB78-C437-FD59-A2AE665C3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" y="1705484"/>
            <a:ext cx="10385752" cy="103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574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71539" y="11882694"/>
            <a:ext cx="24527080" cy="1191288"/>
            <a:chOff x="-1" y="0"/>
            <a:chExt cx="24527078" cy="1191286"/>
          </a:xfrm>
        </p:grpSpPr>
        <p:pic>
          <p:nvPicPr>
            <p:cNvPr id="2" name="image2.png" descr="image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2" r="730" b="143"/>
            <a:stretch>
              <a:fillRect/>
            </a:stretch>
          </p:blipFill>
          <p:spPr>
            <a:xfrm>
              <a:off x="-2" y="-1"/>
              <a:ext cx="12288306" cy="1191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image2.png" descr="image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2" r="730" b="143"/>
            <a:stretch>
              <a:fillRect/>
            </a:stretch>
          </p:blipFill>
          <p:spPr>
            <a:xfrm>
              <a:off x="12238769" y="-1"/>
              <a:ext cx="12288309" cy="1191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Shape 5"/>
          <p:cNvSpPr/>
          <p:nvPr/>
        </p:nvSpPr>
        <p:spPr>
          <a:xfrm>
            <a:off x="-25404" y="13068300"/>
            <a:ext cx="24434808" cy="767162"/>
          </a:xfrm>
          <a:prstGeom prst="rect">
            <a:avLst/>
          </a:prstGeom>
          <a:solidFill>
            <a:srgbClr val="5079BC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6" name="image3.png" descr="image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344" y="11332367"/>
            <a:ext cx="1609197" cy="41963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89" r:id="rId5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-33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ct val="0"/>
        </a:spcAft>
        <a:buClrTx/>
        <a:buSzPct val="75000"/>
        <a:buFontTx/>
        <a:buChar char="•"/>
        <a:defRPr sz="5200" b="0" i="0" u="none" strike="noStrike" cap="none" spc="-156" baseline="0">
          <a:ln>
            <a:noFill/>
          </a:ln>
          <a:solidFill>
            <a:srgbClr val="53585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E5EB">
                <a:alpha val="32000"/>
              </a:srgbClr>
            </a:gs>
            <a:gs pos="4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65" y="36511"/>
            <a:ext cx="23665283" cy="23228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65" y="2687450"/>
            <a:ext cx="23665283" cy="100317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B6B66-BC7D-95D0-4D1F-5039C76AFC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" y="12832975"/>
            <a:ext cx="1072715" cy="27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2E8B5-A67E-FCF2-F9F8-FA99BE0FE4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5074" y="12751028"/>
            <a:ext cx="1256437" cy="7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sldNum="0" hdr="0" dt="0"/>
  <p:txStyles>
    <p:titleStyle>
      <a:lvl1pPr algn="l" defTabSz="1828823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rgbClr val="00A3A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68010" indent="-480006" algn="l" defTabSz="1828823" rtl="0" eaLnBrk="1" latinLnBrk="0" hangingPunct="1">
        <a:lnSpc>
          <a:spcPct val="100000"/>
        </a:lnSpc>
        <a:spcBef>
          <a:spcPts val="1600"/>
        </a:spcBef>
        <a:spcAft>
          <a:spcPts val="1600"/>
        </a:spcAft>
        <a:buClr>
          <a:srgbClr val="F0B721"/>
        </a:buClr>
        <a:buFont typeface="Arial" panose="020B0604020202020204" pitchFamily="34" charset="0"/>
        <a:buChar char="•"/>
        <a:defRPr sz="5333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1248016" indent="-480006" algn="l" defTabSz="1828823" rtl="0" eaLnBrk="1" latinLnBrk="0" hangingPunct="1">
        <a:lnSpc>
          <a:spcPct val="100000"/>
        </a:lnSpc>
        <a:spcBef>
          <a:spcPts val="1600"/>
        </a:spcBef>
        <a:spcAft>
          <a:spcPts val="1600"/>
        </a:spcAft>
        <a:buClr>
          <a:srgbClr val="F0B721"/>
        </a:buClr>
        <a:buFont typeface="Arial" panose="020B0604020202020204" pitchFamily="34" charset="0"/>
        <a:buChar char="•"/>
        <a:defRPr sz="4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1632020" indent="-384005" algn="l" defTabSz="1828823" rtl="0" eaLnBrk="1" latinLnBrk="0" hangingPunct="1">
        <a:lnSpc>
          <a:spcPct val="100000"/>
        </a:lnSpc>
        <a:spcBef>
          <a:spcPts val="1600"/>
        </a:spcBef>
        <a:spcAft>
          <a:spcPts val="1600"/>
        </a:spcAft>
        <a:buClr>
          <a:srgbClr val="F0B721"/>
        </a:buClr>
        <a:buFont typeface="Arial" panose="020B0604020202020204" pitchFamily="34" charset="0"/>
        <a:buChar char="•"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2112026" indent="-384005" algn="l" defTabSz="1828823" rtl="0" eaLnBrk="1" latinLnBrk="0" hangingPunct="1">
        <a:lnSpc>
          <a:spcPct val="100000"/>
        </a:lnSpc>
        <a:spcBef>
          <a:spcPts val="1600"/>
        </a:spcBef>
        <a:spcAft>
          <a:spcPts val="1600"/>
        </a:spcAft>
        <a:buClr>
          <a:srgbClr val="F0B721"/>
        </a:buClr>
        <a:buFont typeface="Arial" panose="020B0604020202020204" pitchFamily="34" charset="0"/>
        <a:buChar char="•"/>
        <a:defRPr sz="3733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2688034" indent="-384005" algn="l" defTabSz="1828823" rtl="0" eaLnBrk="1" latinLnBrk="0" hangingPunct="1">
        <a:lnSpc>
          <a:spcPct val="100000"/>
        </a:lnSpc>
        <a:spcBef>
          <a:spcPts val="1600"/>
        </a:spcBef>
        <a:spcAft>
          <a:spcPts val="1600"/>
        </a:spcAft>
        <a:buClr>
          <a:srgbClr val="F0B721"/>
        </a:buClr>
        <a:buFont typeface="Arial" panose="020B0604020202020204" pitchFamily="34" charset="0"/>
        <a:buChar char="•"/>
        <a:defRPr sz="3733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5pPr>
      <a:lvl6pPr marL="5029263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943674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858086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772497" indent="-457206" algn="l" defTabSz="18288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828823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2743234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572057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486469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880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315291" algn="l" defTabSz="1828823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2">
          <p15:clr>
            <a:srgbClr val="F26B43"/>
          </p15:clr>
        </p15:guide>
        <p15:guide id="2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3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70.sv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sv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A87F41-B8D1-A543-AE33-4450A3D55A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175" y="6022181"/>
            <a:ext cx="24384000" cy="1671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>
                <a:solidFill>
                  <a:schemeClr val="bg1"/>
                </a:solidFill>
              </a:rPr>
              <a:t>CORE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90D29-2395-4A4E-961D-84A8F91D0A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507548"/>
            <a:ext cx="24380825" cy="2151743"/>
          </a:xfrm>
        </p:spPr>
        <p:txBody>
          <a:bodyPr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4400">
                <a:solidFill>
                  <a:schemeClr val="bg1"/>
                </a:solidFill>
              </a:rPr>
              <a:t>Mike Cupisz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4400">
                <a:solidFill>
                  <a:schemeClr val="bg1"/>
                </a:solidFill>
              </a:rPr>
              <a:t>ACN Vice President &amp; Co-Founder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3C81F-5034-056B-0AB2-6F7E60BDC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03" y="1632058"/>
            <a:ext cx="4305593" cy="10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59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W / SW / SW"/>
          <p:cNvSpPr txBox="1"/>
          <p:nvPr/>
        </p:nvSpPr>
        <p:spPr>
          <a:xfrm>
            <a:off x="1040744" y="761003"/>
            <a:ext cx="21779992" cy="3222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defRPr sz="20000" b="1" spc="-6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72DDDC"/>
                </a:solidFill>
              </a:rPr>
              <a:t>SW</a:t>
            </a:r>
            <a:r>
              <a:rPr b="0">
                <a:solidFill>
                  <a:srgbClr val="72DDDC"/>
                </a:solidFill>
              </a:rPr>
              <a:t> / </a:t>
            </a:r>
            <a:r>
              <a:rPr>
                <a:solidFill>
                  <a:srgbClr val="72DDDC"/>
                </a:solidFill>
              </a:rPr>
              <a:t>SW</a:t>
            </a:r>
            <a:r>
              <a:rPr b="0">
                <a:solidFill>
                  <a:srgbClr val="72DDDC"/>
                </a:solidFill>
              </a:rPr>
              <a:t> / </a:t>
            </a:r>
            <a:r>
              <a:rPr>
                <a:solidFill>
                  <a:srgbClr val="72DDDC"/>
                </a:solidFill>
              </a:rPr>
              <a:t>SW</a:t>
            </a:r>
            <a:r>
              <a:rPr lang="en-US">
                <a:solidFill>
                  <a:srgbClr val="72DDDC"/>
                </a:solidFill>
              </a:rPr>
              <a:t> / SW</a:t>
            </a:r>
            <a:endParaRPr>
              <a:solidFill>
                <a:srgbClr val="72DDDC"/>
              </a:solidFill>
            </a:endParaRPr>
          </a:p>
        </p:txBody>
      </p:sp>
      <p:sp>
        <p:nvSpPr>
          <p:cNvPr id="137" name="Some Will / Some Won’t / So What"/>
          <p:cNvSpPr txBox="1"/>
          <p:nvPr/>
        </p:nvSpPr>
        <p:spPr>
          <a:xfrm>
            <a:off x="2186890" y="9250370"/>
            <a:ext cx="20633846" cy="1683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defRPr sz="10000" i="1" spc="-3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72DDDC"/>
                </a:solidFill>
              </a:rPr>
              <a:t>Some</a:t>
            </a:r>
            <a:r>
              <a:rPr i="0">
                <a:solidFill>
                  <a:srgbClr val="72DDDC"/>
                </a:solidFill>
              </a:rPr>
              <a:t> </a:t>
            </a:r>
            <a:r>
              <a:rPr b="1" i="0">
                <a:solidFill>
                  <a:srgbClr val="72DDDC"/>
                </a:solidFill>
              </a:rPr>
              <a:t>Will</a:t>
            </a:r>
            <a:r>
              <a:rPr i="0">
                <a:solidFill>
                  <a:srgbClr val="72DDDC"/>
                </a:solidFill>
              </a:rPr>
              <a:t> / </a:t>
            </a:r>
            <a:r>
              <a:rPr lang="en-US">
                <a:solidFill>
                  <a:srgbClr val="72DDDC"/>
                </a:solidFill>
              </a:rPr>
              <a:t>Some</a:t>
            </a:r>
            <a:r>
              <a:rPr lang="en-US" i="0">
                <a:solidFill>
                  <a:srgbClr val="72DDDC"/>
                </a:solidFill>
              </a:rPr>
              <a:t> </a:t>
            </a:r>
            <a:r>
              <a:rPr lang="en-US" b="1" i="0">
                <a:solidFill>
                  <a:srgbClr val="72DDDC"/>
                </a:solidFill>
              </a:rPr>
              <a:t>Wait</a:t>
            </a:r>
            <a:r>
              <a:rPr lang="en-US" i="0">
                <a:solidFill>
                  <a:srgbClr val="72DDDC"/>
                </a:solidFill>
              </a:rPr>
              <a:t> / </a:t>
            </a:r>
            <a:r>
              <a:rPr>
                <a:solidFill>
                  <a:srgbClr val="72DDDC"/>
                </a:solidFill>
              </a:rPr>
              <a:t>Some</a:t>
            </a:r>
            <a:r>
              <a:rPr i="0">
                <a:solidFill>
                  <a:srgbClr val="72DDDC"/>
                </a:solidFill>
              </a:rPr>
              <a:t> </a:t>
            </a:r>
            <a:r>
              <a:rPr b="1" i="0">
                <a:solidFill>
                  <a:srgbClr val="72DDDC"/>
                </a:solidFill>
              </a:rPr>
              <a:t>Won’t</a:t>
            </a:r>
          </a:p>
        </p:txBody>
      </p:sp>
      <p:sp>
        <p:nvSpPr>
          <p:cNvPr id="138" name="NEXT"/>
          <p:cNvSpPr txBox="1"/>
          <p:nvPr/>
        </p:nvSpPr>
        <p:spPr>
          <a:xfrm>
            <a:off x="6453524" y="3629084"/>
            <a:ext cx="11476949" cy="547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defTabSz="825500">
              <a:defRPr sz="35000" spc="-10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NEXT</a:t>
            </a:r>
          </a:p>
        </p:txBody>
      </p:sp>
      <p:sp>
        <p:nvSpPr>
          <p:cNvPr id="139" name="Line"/>
          <p:cNvSpPr/>
          <p:nvPr/>
        </p:nvSpPr>
        <p:spPr>
          <a:xfrm>
            <a:off x="6131837" y="4046582"/>
            <a:ext cx="12120326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Line"/>
          <p:cNvSpPr/>
          <p:nvPr/>
        </p:nvSpPr>
        <p:spPr>
          <a:xfrm>
            <a:off x="6131836" y="8831322"/>
            <a:ext cx="12120328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356A2-5F21-31F3-C85B-CDF6E0DCDAF3}"/>
              </a:ext>
            </a:extLst>
          </p:cNvPr>
          <p:cNvSpPr txBox="1"/>
          <p:nvPr/>
        </p:nvSpPr>
        <p:spPr>
          <a:xfrm>
            <a:off x="6131836" y="11087238"/>
            <a:ext cx="12344400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3800" b="1">
                <a:solidFill>
                  <a:schemeClr val="bg1"/>
                </a:solidFill>
              </a:rPr>
              <a:t>SO WHAT!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e You Ready To Get Started?">
            <a:extLst>
              <a:ext uri="{FF2B5EF4-FFF2-40B4-BE49-F238E27FC236}">
                <a16:creationId xmlns:a16="http://schemas.microsoft.com/office/drawing/2014/main" id="{C879EA9D-DD67-DB77-88D6-06BA10A5298F}"/>
              </a:ext>
            </a:extLst>
          </p:cNvPr>
          <p:cNvSpPr txBox="1"/>
          <p:nvPr/>
        </p:nvSpPr>
        <p:spPr>
          <a:xfrm>
            <a:off x="4074092" y="3425771"/>
            <a:ext cx="16450005" cy="115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 algn="ctr" defTabSz="292100">
              <a:defRPr sz="2500" spc="300">
                <a:solidFill>
                  <a:srgbClr val="4E7CBA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 b="1">
                <a:solidFill>
                  <a:schemeClr val="bg1"/>
                </a:solidFill>
              </a:rPr>
              <a:t>ARE YOU READY TO GET STARTED?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A4157908-A6A0-DA72-3FD0-4F0FE19B4961}"/>
              </a:ext>
            </a:extLst>
          </p:cNvPr>
          <p:cNvGrpSpPr/>
          <p:nvPr/>
        </p:nvGrpSpPr>
        <p:grpSpPr>
          <a:xfrm>
            <a:off x="1905667" y="5201419"/>
            <a:ext cx="20608330" cy="7069904"/>
            <a:chOff x="-350813" y="-15766"/>
            <a:chExt cx="10304163" cy="3534950"/>
          </a:xfrm>
        </p:grpSpPr>
        <p:sp>
          <p:nvSpPr>
            <p:cNvPr id="4" name="Line">
              <a:extLst>
                <a:ext uri="{FF2B5EF4-FFF2-40B4-BE49-F238E27FC236}">
                  <a16:creationId xmlns:a16="http://schemas.microsoft.com/office/drawing/2014/main" id="{63BE0DAD-7188-E9EF-7CD1-13A5489D3884}"/>
                </a:ext>
              </a:extLst>
            </p:cNvPr>
            <p:cNvSpPr/>
            <p:nvPr/>
          </p:nvSpPr>
          <p:spPr>
            <a:xfrm flipV="1">
              <a:off x="8488693" y="330245"/>
              <a:ext cx="3" cy="984513"/>
            </a:xfrm>
            <a:prstGeom prst="line">
              <a:avLst/>
            </a:prstGeom>
            <a:noFill/>
            <a:ln w="76200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endParaRPr sz="10000"/>
            </a:p>
          </p:txBody>
        </p:sp>
        <p:sp>
          <p:nvSpPr>
            <p:cNvPr id="5" name="Line">
              <a:extLst>
                <a:ext uri="{FF2B5EF4-FFF2-40B4-BE49-F238E27FC236}">
                  <a16:creationId xmlns:a16="http://schemas.microsoft.com/office/drawing/2014/main" id="{5CD720B7-BE24-9523-0E12-E585187771D5}"/>
                </a:ext>
              </a:extLst>
            </p:cNvPr>
            <p:cNvSpPr/>
            <p:nvPr/>
          </p:nvSpPr>
          <p:spPr>
            <a:xfrm flipV="1">
              <a:off x="8456376" y="1664663"/>
              <a:ext cx="2" cy="984512"/>
            </a:xfrm>
            <a:prstGeom prst="line">
              <a:avLst/>
            </a:prstGeom>
            <a:noFill/>
            <a:ln w="76200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endParaRPr sz="1000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B00B737C-9FF6-1CB7-73F5-F2EA42596A66}"/>
                </a:ext>
              </a:extLst>
            </p:cNvPr>
            <p:cNvSpPr/>
            <p:nvPr/>
          </p:nvSpPr>
          <p:spPr>
            <a:xfrm flipV="1">
              <a:off x="4845897" y="330245"/>
              <a:ext cx="3" cy="984513"/>
            </a:xfrm>
            <a:prstGeom prst="line">
              <a:avLst/>
            </a:prstGeom>
            <a:noFill/>
            <a:ln w="76200" cap="flat">
              <a:solidFill>
                <a:srgbClr val="66C5C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endParaRPr sz="10000"/>
            </a:p>
          </p:txBody>
        </p:sp>
        <p:sp>
          <p:nvSpPr>
            <p:cNvPr id="7" name="Line">
              <a:extLst>
                <a:ext uri="{FF2B5EF4-FFF2-40B4-BE49-F238E27FC236}">
                  <a16:creationId xmlns:a16="http://schemas.microsoft.com/office/drawing/2014/main" id="{F7A36455-5254-E485-379D-E7A989B12759}"/>
                </a:ext>
              </a:extLst>
            </p:cNvPr>
            <p:cNvSpPr/>
            <p:nvPr/>
          </p:nvSpPr>
          <p:spPr>
            <a:xfrm flipV="1">
              <a:off x="4845897" y="1640908"/>
              <a:ext cx="3" cy="984513"/>
            </a:xfrm>
            <a:prstGeom prst="line">
              <a:avLst/>
            </a:prstGeom>
            <a:noFill/>
            <a:ln w="76200" cap="flat">
              <a:solidFill>
                <a:srgbClr val="66C5C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endParaRPr sz="10000"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E621E105-FB73-9AEE-3FC3-18DFC32AA234}"/>
                </a:ext>
              </a:extLst>
            </p:cNvPr>
            <p:cNvSpPr/>
            <p:nvPr/>
          </p:nvSpPr>
          <p:spPr>
            <a:xfrm flipV="1">
              <a:off x="1158786" y="319925"/>
              <a:ext cx="3" cy="984513"/>
            </a:xfrm>
            <a:prstGeom prst="line">
              <a:avLst/>
            </a:prstGeom>
            <a:noFill/>
            <a:ln w="76200" cap="flat">
              <a:solidFill>
                <a:schemeClr val="accent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endParaRPr sz="1000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0BF5C34C-3FAB-21D6-4840-830EC67F7989}"/>
                </a:ext>
              </a:extLst>
            </p:cNvPr>
            <p:cNvSpPr/>
            <p:nvPr/>
          </p:nvSpPr>
          <p:spPr>
            <a:xfrm flipV="1">
              <a:off x="1158786" y="1630588"/>
              <a:ext cx="3" cy="984513"/>
            </a:xfrm>
            <a:prstGeom prst="line">
              <a:avLst/>
            </a:prstGeom>
            <a:noFill/>
            <a:ln w="76200" cap="flat">
              <a:solidFill>
                <a:schemeClr val="accent2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91436" tIns="91436" rIns="91436" bIns="91436" numCol="1" anchor="t">
              <a:noAutofit/>
            </a:bodyPr>
            <a:lstStyle/>
            <a:p>
              <a:endParaRPr sz="10000"/>
            </a:p>
          </p:txBody>
        </p:sp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547B37AD-8D60-E27D-E173-0D1A73A49E5E}"/>
                </a:ext>
              </a:extLst>
            </p:cNvPr>
            <p:cNvSpPr/>
            <p:nvPr/>
          </p:nvSpPr>
          <p:spPr>
            <a:xfrm>
              <a:off x="-350813" y="0"/>
              <a:ext cx="3174300" cy="846256"/>
            </a:xfrm>
            <a:prstGeom prst="roundRect">
              <a:avLst>
                <a:gd name="adj" fmla="val 1829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1" name="Yes">
              <a:extLst>
                <a:ext uri="{FF2B5EF4-FFF2-40B4-BE49-F238E27FC236}">
                  <a16:creationId xmlns:a16="http://schemas.microsoft.com/office/drawing/2014/main" id="{3F90DCD8-7CC9-B65D-90A7-3A57B606EB47}"/>
                </a:ext>
              </a:extLst>
            </p:cNvPr>
            <p:cNvSpPr txBox="1"/>
            <p:nvPr/>
          </p:nvSpPr>
          <p:spPr>
            <a:xfrm>
              <a:off x="-117391" y="94800"/>
              <a:ext cx="2552356" cy="605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12750">
                <a:defRPr sz="3800" spc="-15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7200"/>
                <a:t>Yes</a:t>
              </a:r>
            </a:p>
          </p:txBody>
        </p:sp>
        <p:sp>
          <p:nvSpPr>
            <p:cNvPr id="12" name="Rounded Rectangle">
              <a:extLst>
                <a:ext uri="{FF2B5EF4-FFF2-40B4-BE49-F238E27FC236}">
                  <a16:creationId xmlns:a16="http://schemas.microsoft.com/office/drawing/2014/main" id="{393030F0-E76F-9B8A-C069-5162729BE71C}"/>
                </a:ext>
              </a:extLst>
            </p:cNvPr>
            <p:cNvSpPr/>
            <p:nvPr/>
          </p:nvSpPr>
          <p:spPr>
            <a:xfrm>
              <a:off x="3056909" y="0"/>
              <a:ext cx="3558717" cy="846256"/>
            </a:xfrm>
            <a:prstGeom prst="roundRect">
              <a:avLst>
                <a:gd name="adj" fmla="val 18293"/>
              </a:avLst>
            </a:prstGeom>
            <a:solidFill>
              <a:srgbClr val="66C5C6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BC84C1B8-E1CF-0D0F-0EFC-9EB0414ACAF4}"/>
                </a:ext>
              </a:extLst>
            </p:cNvPr>
            <p:cNvSpPr/>
            <p:nvPr/>
          </p:nvSpPr>
          <p:spPr>
            <a:xfrm>
              <a:off x="6943109" y="-15766"/>
              <a:ext cx="2992392" cy="846256"/>
            </a:xfrm>
            <a:prstGeom prst="roundRect">
              <a:avLst>
                <a:gd name="adj" fmla="val 18293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4" name="No">
              <a:extLst>
                <a:ext uri="{FF2B5EF4-FFF2-40B4-BE49-F238E27FC236}">
                  <a16:creationId xmlns:a16="http://schemas.microsoft.com/office/drawing/2014/main" id="{66372EC8-E280-DAF6-A846-1BB9209FEBC1}"/>
                </a:ext>
              </a:extLst>
            </p:cNvPr>
            <p:cNvSpPr txBox="1"/>
            <p:nvPr/>
          </p:nvSpPr>
          <p:spPr>
            <a:xfrm>
              <a:off x="6943110" y="94800"/>
              <a:ext cx="2992391" cy="605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12750">
                <a:defRPr sz="3900" spc="-156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7200"/>
                <a:t>No</a:t>
              </a:r>
            </a:p>
          </p:txBody>
        </p:sp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7A17E202-0E08-C027-CA24-91E27DFFE0A8}"/>
                </a:ext>
              </a:extLst>
            </p:cNvPr>
            <p:cNvSpPr/>
            <p:nvPr/>
          </p:nvSpPr>
          <p:spPr>
            <a:xfrm>
              <a:off x="-350791" y="1320983"/>
              <a:ext cx="3174301" cy="846257"/>
            </a:xfrm>
            <a:prstGeom prst="roundRect">
              <a:avLst>
                <a:gd name="adj" fmla="val 18293"/>
              </a:avLst>
            </a:prstGeom>
            <a:solidFill>
              <a:schemeClr val="accent2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6" name="Sign up as an IBO">
              <a:extLst>
                <a:ext uri="{FF2B5EF4-FFF2-40B4-BE49-F238E27FC236}">
                  <a16:creationId xmlns:a16="http://schemas.microsoft.com/office/drawing/2014/main" id="{1E2B7376-8795-D630-3E8A-D5CDD7516720}"/>
                </a:ext>
              </a:extLst>
            </p:cNvPr>
            <p:cNvSpPr txBox="1"/>
            <p:nvPr/>
          </p:nvSpPr>
          <p:spPr>
            <a:xfrm>
              <a:off x="-350803" y="1528636"/>
              <a:ext cx="3113890" cy="420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/>
                <a:t>Sign up as an</a:t>
              </a:r>
              <a:r>
                <a:rPr lang="en-US" sz="4800"/>
                <a:t> </a:t>
              </a:r>
              <a:r>
                <a:rPr sz="4800" b="1"/>
                <a:t>IBO</a:t>
              </a:r>
            </a:p>
          </p:txBody>
        </p:sp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160709AD-D3AE-A903-66A8-126EA14F2420}"/>
                </a:ext>
              </a:extLst>
            </p:cNvPr>
            <p:cNvSpPr/>
            <p:nvPr/>
          </p:nvSpPr>
          <p:spPr>
            <a:xfrm>
              <a:off x="3058303" y="1320983"/>
              <a:ext cx="3558726" cy="846257"/>
            </a:xfrm>
            <a:prstGeom prst="roundRect">
              <a:avLst>
                <a:gd name="adj" fmla="val 18293"/>
              </a:avLst>
            </a:prstGeom>
            <a:solidFill>
              <a:srgbClr val="66C5C6"/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1549CFB1-64C8-8355-5BED-87A91B748D0C}"/>
                </a:ext>
              </a:extLst>
            </p:cNvPr>
            <p:cNvSpPr/>
            <p:nvPr/>
          </p:nvSpPr>
          <p:spPr>
            <a:xfrm>
              <a:off x="6960958" y="1320983"/>
              <a:ext cx="2992392" cy="846257"/>
            </a:xfrm>
            <a:prstGeom prst="roundRect">
              <a:avLst>
                <a:gd name="adj" fmla="val 18293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19" name="Thank them!">
              <a:extLst>
                <a:ext uri="{FF2B5EF4-FFF2-40B4-BE49-F238E27FC236}">
                  <a16:creationId xmlns:a16="http://schemas.microsoft.com/office/drawing/2014/main" id="{41D08D3C-F3F1-C7C9-29C5-BABFBBFB1660}"/>
                </a:ext>
              </a:extLst>
            </p:cNvPr>
            <p:cNvSpPr txBox="1"/>
            <p:nvPr/>
          </p:nvSpPr>
          <p:spPr>
            <a:xfrm>
              <a:off x="7180975" y="1541394"/>
              <a:ext cx="2552353" cy="420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1275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800"/>
                <a:t>Thank them!</a:t>
              </a:r>
            </a:p>
          </p:txBody>
        </p:sp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C2793A37-1537-3C62-568F-20CBF808EBF9}"/>
                </a:ext>
              </a:extLst>
            </p:cNvPr>
            <p:cNvSpPr/>
            <p:nvPr/>
          </p:nvSpPr>
          <p:spPr>
            <a:xfrm>
              <a:off x="3066561" y="2644778"/>
              <a:ext cx="3558672" cy="846257"/>
            </a:xfrm>
            <a:prstGeom prst="roundRect">
              <a:avLst>
                <a:gd name="adj" fmla="val 18293"/>
              </a:avLst>
            </a:prstGeom>
            <a:solidFill>
              <a:srgbClr val="66C5C6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1" name="Promote Training!">
              <a:extLst>
                <a:ext uri="{FF2B5EF4-FFF2-40B4-BE49-F238E27FC236}">
                  <a16:creationId xmlns:a16="http://schemas.microsoft.com/office/drawing/2014/main" id="{06AD05B1-B589-827A-2C1A-F4B57B57C9AD}"/>
                </a:ext>
              </a:extLst>
            </p:cNvPr>
            <p:cNvSpPr txBox="1"/>
            <p:nvPr/>
          </p:nvSpPr>
          <p:spPr>
            <a:xfrm>
              <a:off x="3542949" y="2701076"/>
              <a:ext cx="2552353" cy="789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12750">
                <a:defRPr sz="2500" spc="-102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800">
                  <a:solidFill>
                    <a:srgbClr val="0E2B53"/>
                  </a:solidFill>
                </a:rPr>
                <a:t>Promote</a:t>
              </a:r>
              <a:r>
                <a:rPr lang="en-US" sz="4800">
                  <a:solidFill>
                    <a:srgbClr val="0E2B53"/>
                  </a:solidFill>
                </a:rPr>
                <a:t> </a:t>
              </a:r>
              <a:r>
                <a:rPr lang="en-US" sz="4800" b="1">
                  <a:solidFill>
                    <a:srgbClr val="0E2B53"/>
                  </a:solidFill>
                </a:rPr>
                <a:t>CORE</a:t>
              </a:r>
              <a:r>
                <a:rPr sz="4800">
                  <a:solidFill>
                    <a:srgbClr val="0E2B53"/>
                  </a:solidFill>
                </a:rPr>
                <a:t> Training!</a:t>
              </a:r>
            </a:p>
          </p:txBody>
        </p: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51C924A8-A370-4066-F815-A0E78ED817CF}"/>
                </a:ext>
              </a:extLst>
            </p:cNvPr>
            <p:cNvSpPr/>
            <p:nvPr/>
          </p:nvSpPr>
          <p:spPr>
            <a:xfrm>
              <a:off x="6960958" y="2672927"/>
              <a:ext cx="2992388" cy="846257"/>
            </a:xfrm>
            <a:prstGeom prst="roundRect">
              <a:avLst>
                <a:gd name="adj" fmla="val 18293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3" name="Sign up as a customer">
              <a:extLst>
                <a:ext uri="{FF2B5EF4-FFF2-40B4-BE49-F238E27FC236}">
                  <a16:creationId xmlns:a16="http://schemas.microsoft.com/office/drawing/2014/main" id="{4957AD48-35D1-083A-6F6D-6FACDFA7232B}"/>
                </a:ext>
              </a:extLst>
            </p:cNvPr>
            <p:cNvSpPr txBox="1"/>
            <p:nvPr/>
          </p:nvSpPr>
          <p:spPr>
            <a:xfrm>
              <a:off x="6943110" y="2701075"/>
              <a:ext cx="2992391" cy="789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 defTabSz="412750">
                <a:defRPr sz="2400" spc="-10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800"/>
                <a:t>Ask </a:t>
              </a:r>
              <a:r>
                <a:rPr lang="en-US" sz="4800"/>
                <a:t>them </a:t>
              </a:r>
              <a:r>
                <a:rPr sz="4800"/>
                <a:t>to be a</a:t>
              </a:r>
              <a:r>
                <a:rPr lang="en-US" sz="4800"/>
                <a:t> CUSTOMER!</a:t>
              </a:r>
              <a:endParaRPr sz="4800"/>
            </a:p>
          </p:txBody>
        </p:sp>
        <p:sp>
          <p:nvSpPr>
            <p:cNvPr id="24" name="Rounded Rectangle">
              <a:extLst>
                <a:ext uri="{FF2B5EF4-FFF2-40B4-BE49-F238E27FC236}">
                  <a16:creationId xmlns:a16="http://schemas.microsoft.com/office/drawing/2014/main" id="{69857C4E-0DD1-6B75-5585-278B4BD589F8}"/>
                </a:ext>
              </a:extLst>
            </p:cNvPr>
            <p:cNvSpPr/>
            <p:nvPr/>
          </p:nvSpPr>
          <p:spPr>
            <a:xfrm>
              <a:off x="-350802" y="2654333"/>
              <a:ext cx="3174301" cy="846257"/>
            </a:xfrm>
            <a:prstGeom prst="roundRect">
              <a:avLst>
                <a:gd name="adj" fmla="val 1829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5500">
                <a:def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25" name="Promote Saturday Training!">
              <a:extLst>
                <a:ext uri="{FF2B5EF4-FFF2-40B4-BE49-F238E27FC236}">
                  <a16:creationId xmlns:a16="http://schemas.microsoft.com/office/drawing/2014/main" id="{AA581490-B01B-C671-9B8C-52015EE7D2F7}"/>
                </a:ext>
              </a:extLst>
            </p:cNvPr>
            <p:cNvSpPr txBox="1"/>
            <p:nvPr/>
          </p:nvSpPr>
          <p:spPr>
            <a:xfrm>
              <a:off x="-117391" y="2682481"/>
              <a:ext cx="2552353" cy="789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2500" spc="-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/>
                <a:t>Promote</a:t>
              </a:r>
              <a:r>
                <a:rPr lang="en-US" sz="4800"/>
                <a:t> </a:t>
              </a:r>
              <a:r>
                <a:rPr lang="en-US" sz="4800" b="1"/>
                <a:t>CORE</a:t>
              </a:r>
              <a:r>
                <a:rPr sz="4800"/>
                <a:t> Training!</a:t>
              </a:r>
            </a:p>
          </p:txBody>
        </p:sp>
      </p:grpSp>
      <p:sp>
        <p:nvSpPr>
          <p:cNvPr id="26" name="Rectangle 33">
            <a:extLst>
              <a:ext uri="{FF2B5EF4-FFF2-40B4-BE49-F238E27FC236}">
                <a16:creationId xmlns:a16="http://schemas.microsoft.com/office/drawing/2014/main" id="{A7FCC688-C2D4-E96C-7712-FB200D119D6A}"/>
              </a:ext>
            </a:extLst>
          </p:cNvPr>
          <p:cNvSpPr txBox="1"/>
          <p:nvPr/>
        </p:nvSpPr>
        <p:spPr>
          <a:xfrm>
            <a:off x="4675511" y="1732913"/>
            <a:ext cx="1389354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rIns="91438">
            <a:spAutoFit/>
          </a:bodyPr>
          <a:lstStyle>
            <a:lvl1pPr>
              <a:defRPr sz="4200" b="1">
                <a:solidFill>
                  <a:srgbClr val="0E2B5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8400">
                <a:solidFill>
                  <a:schemeClr val="accent1">
                    <a:lumMod val="60000"/>
                    <a:lumOff val="40000"/>
                  </a:schemeClr>
                </a:solidFill>
              </a:rPr>
              <a:t>Sorting After Presentation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97C0AEA-EE19-7D21-6919-D003CFFE54BB}"/>
              </a:ext>
            </a:extLst>
          </p:cNvPr>
          <p:cNvSpPr txBox="1"/>
          <p:nvPr/>
        </p:nvSpPr>
        <p:spPr>
          <a:xfrm>
            <a:off x="8721005" y="5422553"/>
            <a:ext cx="71174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7200">
                <a:solidFill>
                  <a:srgbClr val="0E2B53"/>
                </a:solidFill>
              </a:rPr>
              <a:t>Questions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FEC91BBD-F349-E11A-804C-E1989B956308}"/>
              </a:ext>
            </a:extLst>
          </p:cNvPr>
          <p:cNvSpPr txBox="1"/>
          <p:nvPr/>
        </p:nvSpPr>
        <p:spPr>
          <a:xfrm>
            <a:off x="8723877" y="7952945"/>
            <a:ext cx="7117454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>
                <a:solidFill>
                  <a:srgbClr val="0E2B53"/>
                </a:solidFill>
              </a:rPr>
              <a:t>That’s a GREAT Question</a:t>
            </a:r>
            <a:r>
              <a:rPr sz="4800">
                <a:solidFill>
                  <a:srgbClr val="0E2B53"/>
                </a:solidFill>
              </a:rPr>
              <a:t>!</a:t>
            </a:r>
          </a:p>
        </p:txBody>
      </p:sp>
      <p:sp>
        <p:nvSpPr>
          <p:cNvPr id="30" name="Rounded Rectangle">
            <a:extLst>
              <a:ext uri="{FF2B5EF4-FFF2-40B4-BE49-F238E27FC236}">
                <a16:creationId xmlns:a16="http://schemas.microsoft.com/office/drawing/2014/main" id="{76477A8B-4328-266C-5F06-01C3B58A6F93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1" name="Compensation Plan – Personal Residual Income">
            <a:extLst>
              <a:ext uri="{FF2B5EF4-FFF2-40B4-BE49-F238E27FC236}">
                <a16:creationId xmlns:a16="http://schemas.microsoft.com/office/drawing/2014/main" id="{02695F68-22AB-E62C-4148-FDC41194A0AF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After Presentation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How to answer most questions:…"/>
          <p:cNvSpPr txBox="1"/>
          <p:nvPr/>
        </p:nvSpPr>
        <p:spPr>
          <a:xfrm>
            <a:off x="1741786" y="8044744"/>
            <a:ext cx="21164550" cy="3529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6000" b="1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67C8C6"/>
                </a:solidFill>
              </a:rPr>
              <a:t>How to answer most questions:</a:t>
            </a:r>
            <a:endParaRPr sz="1800" spc="-52">
              <a:solidFill>
                <a:srgbClr val="67C8C6"/>
              </a:solidFill>
            </a:endParaRPr>
          </a:p>
          <a:p>
            <a:pPr>
              <a:defRPr sz="6700" i="1" spc="-201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8000">
                <a:solidFill>
                  <a:schemeClr val="bg1"/>
                </a:solidFill>
              </a:rPr>
              <a:t>That’s a great question, idea, etc… </a:t>
            </a:r>
            <a:br>
              <a:rPr sz="8000">
                <a:solidFill>
                  <a:schemeClr val="bg1"/>
                </a:solidFill>
              </a:rPr>
            </a:br>
            <a:r>
              <a:rPr sz="8000">
                <a:solidFill>
                  <a:schemeClr val="bg1"/>
                </a:solidFill>
              </a:rPr>
              <a:t>All </a:t>
            </a:r>
            <a:r>
              <a:rPr lang="en-US" sz="8000">
                <a:solidFill>
                  <a:schemeClr val="bg1"/>
                </a:solidFill>
              </a:rPr>
              <a:t>of </a:t>
            </a:r>
            <a:r>
              <a:rPr sz="8000">
                <a:solidFill>
                  <a:schemeClr val="bg1"/>
                </a:solidFill>
              </a:rPr>
              <a:t>that will be covered in the training.</a:t>
            </a:r>
          </a:p>
        </p:txBody>
      </p:sp>
      <p:sp>
        <p:nvSpPr>
          <p:cNvPr id="960" name="Get your prospects involved in training."/>
          <p:cNvSpPr txBox="1"/>
          <p:nvPr/>
        </p:nvSpPr>
        <p:spPr>
          <a:xfrm>
            <a:off x="3493269" y="4473486"/>
            <a:ext cx="18135812" cy="1362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algn="l">
              <a:defRPr sz="8000" b="1" spc="-2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>
                <a:solidFill>
                  <a:srgbClr val="00B0F0"/>
                </a:solidFill>
              </a:rPr>
              <a:t>Get your prospects involved in training</a:t>
            </a:r>
          </a:p>
        </p:txBody>
      </p:sp>
      <p:sp>
        <p:nvSpPr>
          <p:cNvPr id="961" name="Your success depends on it!"/>
          <p:cNvSpPr txBox="1"/>
          <p:nvPr/>
        </p:nvSpPr>
        <p:spPr>
          <a:xfrm>
            <a:off x="3860670" y="5916615"/>
            <a:ext cx="17401009" cy="1882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algn="l">
              <a:defRPr sz="11400" spc="-341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Your success depends on it! </a:t>
            </a:r>
          </a:p>
        </p:txBody>
      </p:sp>
      <p:sp>
        <p:nvSpPr>
          <p:cNvPr id="962" name="After the Presentation"/>
          <p:cNvSpPr txBox="1"/>
          <p:nvPr/>
        </p:nvSpPr>
        <p:spPr>
          <a:xfrm>
            <a:off x="1477664" y="3128774"/>
            <a:ext cx="21428672" cy="146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sz="12000" spc="-36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After the Presentation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0ADEE4D8-939A-CBF2-34EF-315CFC39A158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F242CD14-4BCA-EEA8-90CC-A38E152793FC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After Presentation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FAD143A-FC67-4CC8-95D8-F156CBA09954}"/>
              </a:ext>
            </a:extLst>
          </p:cNvPr>
          <p:cNvSpPr txBox="1"/>
          <p:nvPr/>
        </p:nvSpPr>
        <p:spPr>
          <a:xfrm>
            <a:off x="730762" y="11498908"/>
            <a:ext cx="22985760" cy="1200329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ctr">
              <a:defRPr sz="4800" b="1">
                <a:solidFill>
                  <a:srgbClr val="66C5C6"/>
                </a:solidFill>
              </a:defRPr>
            </a:pPr>
            <a:r>
              <a:rPr sz="7200"/>
              <a:t>KEEP IT PROFESSIONAL</a:t>
            </a:r>
            <a:r>
              <a:rPr lang="en-US" sz="7200"/>
              <a:t> &amp; HAVE FUN</a:t>
            </a:r>
            <a:endParaRPr sz="720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2C40F6B-9CF2-43D5-BBAB-D018D9DC9E4F}"/>
              </a:ext>
            </a:extLst>
          </p:cNvPr>
          <p:cNvSpPr txBox="1"/>
          <p:nvPr/>
        </p:nvSpPr>
        <p:spPr>
          <a:xfrm>
            <a:off x="2117669" y="1735388"/>
            <a:ext cx="771717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rIns="91438">
            <a:spAutoFit/>
          </a:bodyPr>
          <a:lstStyle>
            <a:lvl1pPr>
              <a:defRPr sz="4000" b="1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00B0F0"/>
                </a:solidFill>
              </a:rPr>
              <a:t>M</a:t>
            </a:r>
            <a:r>
              <a:rPr lang="en-US" sz="6600">
                <a:solidFill>
                  <a:srgbClr val="00B0F0"/>
                </a:solidFill>
              </a:rPr>
              <a:t>eeting Etiquette</a:t>
            </a:r>
            <a:r>
              <a:rPr sz="660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7" name="Picture 12" descr="Picture 12">
            <a:extLst>
              <a:ext uri="{FF2B5EF4-FFF2-40B4-BE49-F238E27FC236}">
                <a16:creationId xmlns:a16="http://schemas.microsoft.com/office/drawing/2014/main" id="{65286C72-9CC0-4999-9C0C-E6B0FA09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43" y="4349579"/>
            <a:ext cx="869358" cy="84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13" descr="Picture 13">
            <a:extLst>
              <a:ext uri="{FF2B5EF4-FFF2-40B4-BE49-F238E27FC236}">
                <a16:creationId xmlns:a16="http://schemas.microsoft.com/office/drawing/2014/main" id="{25698A61-92CC-4538-BA35-B6BC7FEF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93" y="5574575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7194DA73-6A4B-4861-9EA7-A4A675D12603}"/>
              </a:ext>
            </a:extLst>
          </p:cNvPr>
          <p:cNvSpPr txBox="1"/>
          <p:nvPr/>
        </p:nvSpPr>
        <p:spPr>
          <a:xfrm>
            <a:off x="2117669" y="5102459"/>
            <a:ext cx="12009122" cy="123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b="1"/>
              <a:t>HOST </a:t>
            </a:r>
            <a:r>
              <a:rPr sz="3600" b="1"/>
              <a:t>WELCOME THE GUESTS </a:t>
            </a:r>
            <a:r>
              <a:rPr sz="3600"/>
              <a:t>AS THEY COME ON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4C636A65-7D57-F071-2723-08ECB12A1C8D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1" name="Compensation Plan – Personal Residual Income">
            <a:extLst>
              <a:ext uri="{FF2B5EF4-FFF2-40B4-BE49-F238E27FC236}">
                <a16:creationId xmlns:a16="http://schemas.microsoft.com/office/drawing/2014/main" id="{9E40C1DD-7EBF-3BF9-7A25-9476D6AD7B49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Meeting Etiquette</a:t>
            </a:r>
            <a:endParaRPr b="1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237F08C-41E2-AFD2-8B7D-E0A062143009}"/>
              </a:ext>
            </a:extLst>
          </p:cNvPr>
          <p:cNvSpPr txBox="1"/>
          <p:nvPr/>
        </p:nvSpPr>
        <p:spPr>
          <a:xfrm>
            <a:off x="15277280" y="1848617"/>
            <a:ext cx="658545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rIns="91438">
            <a:spAutoFit/>
          </a:bodyPr>
          <a:lstStyle>
            <a:lvl1pPr>
              <a:defRPr sz="4000" b="1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00B0F0"/>
                </a:solidFill>
              </a:rPr>
              <a:t>ZOOM Etiquette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8EE79154-4067-CA4B-311F-3E9B121C14E8}"/>
              </a:ext>
            </a:extLst>
          </p:cNvPr>
          <p:cNvSpPr txBox="1"/>
          <p:nvPr/>
        </p:nvSpPr>
        <p:spPr>
          <a:xfrm>
            <a:off x="2117669" y="6639059"/>
            <a:ext cx="8918907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defRPr sz="1700" b="1">
                <a:solidFill>
                  <a:srgbClr val="F2672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800">
                <a:solidFill>
                  <a:srgbClr val="67C8C6"/>
                </a:solidFill>
              </a:rPr>
              <a:t>RIGHT BEFORE PRESENTATION BEGINS</a:t>
            </a:r>
            <a:r>
              <a:rPr lang="en-US" sz="2800">
                <a:solidFill>
                  <a:srgbClr val="67C8C6"/>
                </a:solidFill>
              </a:rPr>
              <a:t>…     </a:t>
            </a:r>
            <a:r>
              <a:rPr lang="en-US" sz="3600">
                <a:solidFill>
                  <a:schemeClr val="bg1"/>
                </a:solidFill>
              </a:rPr>
              <a:t>HOST </a:t>
            </a:r>
            <a:r>
              <a:rPr lang="en-US" sz="3400">
                <a:solidFill>
                  <a:schemeClr val="bg1"/>
                </a:solidFill>
              </a:rPr>
              <a:t>ASK</a:t>
            </a:r>
            <a:r>
              <a:rPr sz="3400">
                <a:solidFill>
                  <a:schemeClr val="bg1"/>
                </a:solidFill>
              </a:rPr>
              <a:t> GUESTS: </a:t>
            </a:r>
            <a:r>
              <a:rPr sz="3400">
                <a:solidFill>
                  <a:srgbClr val="FFFFFF"/>
                </a:solidFill>
              </a:rPr>
              <a:t>Silence Cell Phone and hold all questions until the end</a:t>
            </a:r>
          </a:p>
          <a:p>
            <a:pPr marL="571500" indent="-571500" algn="l">
              <a:buSzTx/>
              <a:buFont typeface="Arial"/>
              <a:buChar char="•"/>
              <a:defRPr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200">
              <a:solidFill>
                <a:srgbClr val="FFFFFF"/>
              </a:solidFill>
            </a:endParaRPr>
          </a:p>
          <a:p>
            <a:pPr algn="l">
              <a:defRPr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b="1"/>
              <a:t>HOST </a:t>
            </a:r>
            <a:r>
              <a:rPr sz="4000" b="1"/>
              <a:t>Introduce the Spe</a:t>
            </a:r>
            <a:r>
              <a:rPr sz="4000"/>
              <a:t>aker and </a:t>
            </a:r>
            <a:r>
              <a:rPr lang="en-US" sz="4000"/>
              <a:t>b</a:t>
            </a:r>
            <a:r>
              <a:rPr sz="4000"/>
              <a:t>e upbeat and positive the entire time</a:t>
            </a:r>
          </a:p>
          <a:p>
            <a:pPr algn="l">
              <a:buSzTx/>
              <a:defRPr sz="1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400"/>
          </a:p>
        </p:txBody>
      </p:sp>
      <p:pic>
        <p:nvPicPr>
          <p:cNvPr id="16" name="Picture 14" descr="Picture 14">
            <a:extLst>
              <a:ext uri="{FF2B5EF4-FFF2-40B4-BE49-F238E27FC236}">
                <a16:creationId xmlns:a16="http://schemas.microsoft.com/office/drawing/2014/main" id="{81BE7A65-5331-C083-EC70-0352D0C2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91" y="6765183"/>
            <a:ext cx="869358" cy="84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4" descr="Picture 14">
            <a:extLst>
              <a:ext uri="{FF2B5EF4-FFF2-40B4-BE49-F238E27FC236}">
                <a16:creationId xmlns:a16="http://schemas.microsoft.com/office/drawing/2014/main" id="{A835ADC0-B198-5C86-1048-F9A882DB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1" y="8758709"/>
            <a:ext cx="869358" cy="84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2" descr="Picture 12">
            <a:extLst>
              <a:ext uri="{FF2B5EF4-FFF2-40B4-BE49-F238E27FC236}">
                <a16:creationId xmlns:a16="http://schemas.microsoft.com/office/drawing/2014/main" id="{3CA751A7-FF08-7013-3DA9-ED21D0B3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59" y="3080615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9">
            <a:extLst>
              <a:ext uri="{FF2B5EF4-FFF2-40B4-BE49-F238E27FC236}">
                <a16:creationId xmlns:a16="http://schemas.microsoft.com/office/drawing/2014/main" id="{1FD70CD8-E000-B745-67FD-3D464524F8B8}"/>
              </a:ext>
            </a:extLst>
          </p:cNvPr>
          <p:cNvSpPr txBox="1"/>
          <p:nvPr/>
        </p:nvSpPr>
        <p:spPr>
          <a:xfrm>
            <a:off x="2117669" y="2445769"/>
            <a:ext cx="15744118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Make sure you &amp; your guests are on time  </a:t>
            </a:r>
            <a:endParaRPr sz="4400" b="1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CFC27AAE-8211-49B2-A1A3-34A84A6CDBF9}"/>
              </a:ext>
            </a:extLst>
          </p:cNvPr>
          <p:cNvSpPr txBox="1"/>
          <p:nvPr/>
        </p:nvSpPr>
        <p:spPr>
          <a:xfrm>
            <a:off x="2087753" y="3884878"/>
            <a:ext cx="12009122" cy="123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b="1"/>
              <a:t>AVOID</a:t>
            </a:r>
            <a:r>
              <a:rPr sz="3600" b="1"/>
              <a:t> DISTRACTIONS, DRESS PRESENTABLE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840AA01-9C66-2C97-55C6-3499707E0331}"/>
              </a:ext>
            </a:extLst>
          </p:cNvPr>
          <p:cNvSpPr txBox="1"/>
          <p:nvPr/>
        </p:nvSpPr>
        <p:spPr>
          <a:xfrm>
            <a:off x="2128034" y="9454193"/>
            <a:ext cx="12009122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Participate &amp; Support the Presenter</a:t>
            </a:r>
            <a:endParaRPr sz="4400" b="1"/>
          </a:p>
        </p:txBody>
      </p:sp>
      <p:pic>
        <p:nvPicPr>
          <p:cNvPr id="20" name="Picture 14" descr="Picture 14">
            <a:extLst>
              <a:ext uri="{FF2B5EF4-FFF2-40B4-BE49-F238E27FC236}">
                <a16:creationId xmlns:a16="http://schemas.microsoft.com/office/drawing/2014/main" id="{F5A8B081-04F6-C31D-CB4B-3EFDDD2B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6" y="10172349"/>
            <a:ext cx="869358" cy="84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14" descr="Picture 14">
            <a:extLst>
              <a:ext uri="{FF2B5EF4-FFF2-40B4-BE49-F238E27FC236}">
                <a16:creationId xmlns:a16="http://schemas.microsoft.com/office/drawing/2014/main" id="{CC5458E7-D17E-B153-2CE5-79D41C01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313" y="3276557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19">
            <a:extLst>
              <a:ext uri="{FF2B5EF4-FFF2-40B4-BE49-F238E27FC236}">
                <a16:creationId xmlns:a16="http://schemas.microsoft.com/office/drawing/2014/main" id="{287DC967-52C9-E3BC-5BDB-2E212AFE31C6}"/>
              </a:ext>
            </a:extLst>
          </p:cNvPr>
          <p:cNvSpPr txBox="1"/>
          <p:nvPr/>
        </p:nvSpPr>
        <p:spPr>
          <a:xfrm>
            <a:off x="15912481" y="2486301"/>
            <a:ext cx="5516374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Mute yourself</a:t>
            </a:r>
            <a:endParaRPr sz="4400" b="1"/>
          </a:p>
        </p:txBody>
      </p:sp>
      <p:pic>
        <p:nvPicPr>
          <p:cNvPr id="23" name="Picture 14" descr="Picture 14">
            <a:extLst>
              <a:ext uri="{FF2B5EF4-FFF2-40B4-BE49-F238E27FC236}">
                <a16:creationId xmlns:a16="http://schemas.microsoft.com/office/drawing/2014/main" id="{7DC0A78B-5735-F470-1A55-0718F50F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313" y="4468597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A672E1F4-E25E-E765-4153-3CC71365A134}"/>
              </a:ext>
            </a:extLst>
          </p:cNvPr>
          <p:cNvSpPr txBox="1"/>
          <p:nvPr/>
        </p:nvSpPr>
        <p:spPr>
          <a:xfrm>
            <a:off x="15849419" y="3680593"/>
            <a:ext cx="7576425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Turn on your Camera</a:t>
            </a:r>
            <a:endParaRPr sz="4400" b="1"/>
          </a:p>
        </p:txBody>
      </p:sp>
      <p:pic>
        <p:nvPicPr>
          <p:cNvPr id="25" name="Picture 14" descr="Picture 14">
            <a:extLst>
              <a:ext uri="{FF2B5EF4-FFF2-40B4-BE49-F238E27FC236}">
                <a16:creationId xmlns:a16="http://schemas.microsoft.com/office/drawing/2014/main" id="{047B5D85-B52B-4A63-5958-25AF7B98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589" y="5636127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ED3DD3A6-DDAF-0B95-8BB7-640FE6745E2F}"/>
              </a:ext>
            </a:extLst>
          </p:cNvPr>
          <p:cNvSpPr txBox="1"/>
          <p:nvPr/>
        </p:nvSpPr>
        <p:spPr>
          <a:xfrm>
            <a:off x="15938757" y="4943842"/>
            <a:ext cx="7746234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Be aware you're on Camera</a:t>
            </a:r>
            <a:endParaRPr sz="4400" b="1"/>
          </a:p>
        </p:txBody>
      </p:sp>
      <p:pic>
        <p:nvPicPr>
          <p:cNvPr id="27" name="Picture 14" descr="Picture 14">
            <a:extLst>
              <a:ext uri="{FF2B5EF4-FFF2-40B4-BE49-F238E27FC236}">
                <a16:creationId xmlns:a16="http://schemas.microsoft.com/office/drawing/2014/main" id="{B0C33812-6214-F7B1-C173-BA84A7FF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186" y="6861685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D7F3224C-0D2D-16F5-B42B-4B7023A3AE5F}"/>
              </a:ext>
            </a:extLst>
          </p:cNvPr>
          <p:cNvSpPr txBox="1"/>
          <p:nvPr/>
        </p:nvSpPr>
        <p:spPr>
          <a:xfrm>
            <a:off x="15997668" y="6234714"/>
            <a:ext cx="5516374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No Eating</a:t>
            </a:r>
            <a:endParaRPr sz="4400" b="1"/>
          </a:p>
        </p:txBody>
      </p:sp>
      <p:pic>
        <p:nvPicPr>
          <p:cNvPr id="29" name="Picture 14" descr="Picture 14">
            <a:extLst>
              <a:ext uri="{FF2B5EF4-FFF2-40B4-BE49-F238E27FC236}">
                <a16:creationId xmlns:a16="http://schemas.microsoft.com/office/drawing/2014/main" id="{37CB4EE0-635C-108C-A92D-8E89455D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44" y="8088029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6E35EDBB-B6B4-B6D8-8BC3-C1FE2B48C85A}"/>
              </a:ext>
            </a:extLst>
          </p:cNvPr>
          <p:cNvSpPr txBox="1"/>
          <p:nvPr/>
        </p:nvSpPr>
        <p:spPr>
          <a:xfrm>
            <a:off x="16031225" y="7395744"/>
            <a:ext cx="6923367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Raise Hand to Speak</a:t>
            </a:r>
            <a:endParaRPr sz="4400" b="1"/>
          </a:p>
        </p:txBody>
      </p:sp>
      <p:pic>
        <p:nvPicPr>
          <p:cNvPr id="31" name="Picture 14" descr="Picture 14">
            <a:extLst>
              <a:ext uri="{FF2B5EF4-FFF2-40B4-BE49-F238E27FC236}">
                <a16:creationId xmlns:a16="http://schemas.microsoft.com/office/drawing/2014/main" id="{9AD6BDFE-5C1C-B38A-8161-2A8321F7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399" y="9378901"/>
            <a:ext cx="869358" cy="8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E4E253DB-7AA6-07EA-6ABE-7C55B49D4291}"/>
              </a:ext>
            </a:extLst>
          </p:cNvPr>
          <p:cNvSpPr txBox="1"/>
          <p:nvPr/>
        </p:nvSpPr>
        <p:spPr>
          <a:xfrm>
            <a:off x="16032225" y="8686616"/>
            <a:ext cx="6923268" cy="1490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250000"/>
              </a:lnSpc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b="1"/>
              <a:t>Be Respectful</a:t>
            </a:r>
            <a:endParaRPr sz="4400" b="1"/>
          </a:p>
        </p:txBody>
      </p:sp>
    </p:spTree>
    <p:extLst>
      <p:ext uri="{BB962C8B-B14F-4D97-AF65-F5344CB8AC3E}">
        <p14:creationId xmlns:p14="http://schemas.microsoft.com/office/powerpoint/2010/main" val="2029913408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ettyImages-526272636.jpg" descr="GettyImages-5262726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" y="0"/>
            <a:ext cx="2438048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5" name="Rectangle"/>
          <p:cNvSpPr/>
          <p:nvPr/>
        </p:nvSpPr>
        <p:spPr>
          <a:xfrm>
            <a:off x="3626294" y="5378846"/>
            <a:ext cx="17131412" cy="2958310"/>
          </a:xfrm>
          <a:prstGeom prst="rect">
            <a:avLst/>
          </a:prstGeom>
          <a:solidFill>
            <a:srgbClr val="96C6BF">
              <a:alpha val="91238"/>
            </a:srgbClr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966" name="Training Events"/>
          <p:cNvSpPr txBox="1"/>
          <p:nvPr/>
        </p:nvSpPr>
        <p:spPr>
          <a:xfrm>
            <a:off x="4006271" y="6047203"/>
            <a:ext cx="16371460" cy="162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defTabSz="825500"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9600" b="1"/>
              <a:t>PROMOTING </a:t>
            </a:r>
            <a:r>
              <a:rPr sz="9600" b="1"/>
              <a:t>Training Events</a:t>
            </a:r>
          </a:p>
        </p:txBody>
      </p:sp>
      <p:sp>
        <p:nvSpPr>
          <p:cNvPr id="967" name="Rectangle"/>
          <p:cNvSpPr/>
          <p:nvPr/>
        </p:nvSpPr>
        <p:spPr>
          <a:xfrm>
            <a:off x="3626294" y="5378846"/>
            <a:ext cx="17131412" cy="2958310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ROMOTING TRAINING EVENTS"/>
          <p:cNvSpPr txBox="1">
            <a:spLocks noGrp="1"/>
          </p:cNvSpPr>
          <p:nvPr>
            <p:ph idx="4294967295" type="title"/>
          </p:nvPr>
        </p:nvSpPr>
        <p:spPr>
          <a:xfrm>
            <a:off x="1015998" y="1938556"/>
            <a:ext cx="8784577" cy="1214538"/>
          </a:xfrm>
          <a:prstGeom prst="rect">
            <a:avLst/>
          </a:prstGeom>
        </p:spPr>
        <p:txBody>
          <a:bodyPr bIns="0" lIns="0" rIns="0" tIns="0"/>
          <a:lstStyle>
            <a:lvl1pPr algn="ctr">
              <a:defRPr spc="-300"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PROMOTING  EVENTS</a:t>
            </a:r>
          </a:p>
        </p:txBody>
      </p:sp>
      <p:sp>
        <p:nvSpPr>
          <p:cNvPr id="970" name="Conference calls…"/>
          <p:cNvSpPr txBox="1">
            <a:spLocks noGrp="1"/>
          </p:cNvSpPr>
          <p:nvPr>
            <p:ph idx="4294967295" sz="half" type="body"/>
          </p:nvPr>
        </p:nvSpPr>
        <p:spPr>
          <a:xfrm>
            <a:off x="1015998" y="5000623"/>
            <a:ext cx="21005802" cy="6315076"/>
          </a:xfrm>
          <a:prstGeom prst="rect">
            <a:avLst/>
          </a:prstGeom>
        </p:spPr>
        <p:txBody>
          <a:bodyPr bIns="0" lIns="0" rIns="0" tIns="0">
            <a:normAutofit/>
          </a:bodyPr>
          <a:lstStyle/>
          <a:p>
            <a:pPr>
              <a:spcBef>
                <a:spcPts val="2400"/>
              </a:spcBef>
              <a:buClr>
                <a:srgbClr val="FFFFFF"/>
              </a:buClr>
              <a:defRPr spc="-200"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lang="en-US" sz="6000"/>
              <a:t>Personal &amp; Team Presentation</a:t>
            </a:r>
            <a:r>
              <a:rPr b="1" sz="6000"/>
              <a:t>s</a:t>
            </a:r>
            <a:r>
              <a:rPr b="1" lang="en-US" sz="6000"/>
              <a:t> &amp; </a:t>
            </a:r>
            <a:r>
              <a:rPr b="1" sz="6000"/>
              <a:t>Trainings</a:t>
            </a:r>
            <a:endParaRPr b="1" spc="0" sz="240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  <a:buClr>
                <a:srgbClr val="FFFFFF"/>
              </a:buClr>
              <a:defRPr spc="-200"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sz="6000"/>
              <a:t>Leadership Trainings</a:t>
            </a:r>
            <a:endParaRPr b="1" spc="0" sz="240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  <a:buClr>
                <a:srgbClr val="FFFFFF"/>
              </a:buClr>
              <a:defRPr spc="-200"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lang="en-US" sz="6000"/>
              <a:t>Customer Acquisition &amp; </a:t>
            </a:r>
            <a:r>
              <a:rPr b="1" sz="6000"/>
              <a:t>Product Trainings</a:t>
            </a:r>
            <a:endParaRPr b="1" spc="0" sz="2400">
              <a:solidFill>
                <a:srgbClr val="000000"/>
              </a:solidFill>
            </a:endParaRPr>
          </a:p>
          <a:p>
            <a:pPr>
              <a:spcBef>
                <a:spcPts val="2400"/>
              </a:spcBef>
              <a:buClr>
                <a:srgbClr val="FFFFFF"/>
              </a:buClr>
              <a:defRPr spc="-200"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lang="en-US" sz="6000"/>
              <a:t>ACN COMPANY</a:t>
            </a:r>
            <a:r>
              <a:rPr b="1" sz="6000"/>
              <a:t> TRAINING EVENTS</a:t>
            </a:r>
          </a:p>
        </p:txBody>
      </p:sp>
      <p:sp>
        <p:nvSpPr>
          <p:cNvPr id="971" name="Rectangle"/>
          <p:cNvSpPr/>
          <p:nvPr/>
        </p:nvSpPr>
        <p:spPr>
          <a:xfrm>
            <a:off x="1477672" y="1856150"/>
            <a:ext cx="7861227" cy="1270004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r="5400000" dist="25400" rotWithShape="0">
              <a:srgbClr val="000000">
                <a:alpha val="50000"/>
              </a:srgbClr>
            </a:outerShdw>
          </a:effectLst>
        </p:spPr>
        <p:txBody>
          <a:bodyPr anchor="ctr" bIns="71433" lIns="71433" rIns="71433" tIns="71433"/>
          <a:lstStyle/>
          <a:p>
            <a:endParaRPr/>
          </a:p>
        </p:txBody>
      </p:sp>
      <p:sp>
        <p:nvSpPr>
          <p:cNvPr id="972" name="WHAT are the Training Events? Everything is a Training Event!"/>
          <p:cNvSpPr txBox="1"/>
          <p:nvPr/>
        </p:nvSpPr>
        <p:spPr>
          <a:xfrm>
            <a:off x="1335333" y="3441316"/>
            <a:ext cx="19676218" cy="236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>
            <a:spAutoFit/>
          </a:bodyPr>
          <a:lstStyle/>
          <a:p>
            <a:pPr algn="l" defTabSz="825500">
              <a:lnSpc>
                <a:spcPct val="90000"/>
              </a:lnSpc>
              <a:spcBef>
                <a:spcPts val="5900"/>
              </a:spcBef>
              <a:defRPr b="1" spc="-359" sz="85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</a:t>
            </a:r>
            <a:r>
              <a:rPr b="0"/>
              <a:t> are the Events?</a:t>
            </a:r>
            <a:br>
              <a:rPr b="0"/>
            </a:br>
            <a:endParaRPr spc="-316" sz="7500">
              <a:solidFill>
                <a:srgbClr val="FFFFFF"/>
              </a:solidFill>
            </a:endParaRP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E4821F26-CCE2-34E5-C259-BC041A837E74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fmla="val 18403" name="adj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r="5400000" dist="25400" rotWithShape="0">
              <a:srgbClr val="000000">
                <a:alpha val="50000"/>
              </a:srgbClr>
            </a:outerShdw>
          </a:effectLst>
        </p:spPr>
        <p:txBody>
          <a:bodyPr anchor="ctr" bIns="71433" lIns="71433" rIns="71433" tIns="71433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8421F992-5811-4B8B-A786-9D30E4961B9C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91436" lIns="91436" rIns="91436" tIns="91436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Promoting Events </a:t>
            </a:r>
            <a:r>
              <a:t>– </a:t>
            </a:r>
            <a:r>
              <a:rPr b="1" lang="en-US"/>
              <a:t>What are the Events</a:t>
            </a:r>
            <a:endParaRPr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D2391-9708-B2E9-5742-4CAE4A17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074" y="10375397"/>
            <a:ext cx="8865867" cy="1484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AA36F-FEA7-AE90-D6B7-191D86D7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"/>
          <a:stretch>
            <a:fillRect/>
          </a:stretch>
        </p:blipFill>
        <p:spPr>
          <a:xfrm>
            <a:off x="13705415" y="9127288"/>
            <a:ext cx="9127998" cy="282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WHY Promote Training Events?"/>
          <p:cNvSpPr txBox="1"/>
          <p:nvPr/>
        </p:nvSpPr>
        <p:spPr>
          <a:xfrm>
            <a:off x="2353891" y="4773615"/>
            <a:ext cx="19676218" cy="132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>
            <a:spAutoFit/>
          </a:bodyPr>
          <a:lstStyle/>
          <a:p>
            <a:pPr defTabSz="825500">
              <a:lnSpc>
                <a:spcPct val="90000"/>
              </a:lnSpc>
              <a:spcBef>
                <a:spcPts val="5900"/>
              </a:spcBef>
              <a:defRPr sz="8500" b="1" spc="-359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72DDDC"/>
                </a:solidFill>
              </a:rPr>
              <a:t>WHY</a:t>
            </a:r>
            <a:r>
              <a:rPr b="0">
                <a:solidFill>
                  <a:srgbClr val="72DDDC"/>
                </a:solidFill>
              </a:rPr>
              <a:t> Promote Events?</a:t>
            </a:r>
          </a:p>
        </p:txBody>
      </p:sp>
      <p:sp>
        <p:nvSpPr>
          <p:cNvPr id="977" name="Training Events help you build your team more effectively than working alone!"/>
          <p:cNvSpPr txBox="1">
            <a:spLocks noGrp="1"/>
          </p:cNvSpPr>
          <p:nvPr>
            <p:ph type="body" idx="4294967295"/>
          </p:nvPr>
        </p:nvSpPr>
        <p:spPr>
          <a:xfrm>
            <a:off x="0" y="6858000"/>
            <a:ext cx="24384000" cy="1009015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algn="ctr">
              <a:buSzTx/>
              <a:buNone/>
              <a:defRPr sz="87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Events help you build your team </a:t>
            </a:r>
            <a:br>
              <a:rPr/>
            </a:br>
            <a:r>
              <a:t>more effectively than working alone! 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60745676-146D-C5E6-7DFB-6E0F6C3B9763}"/>
              </a:ext>
            </a:extLst>
          </p:cNvPr>
          <p:cNvSpPr/>
          <p:nvPr/>
        </p:nvSpPr>
        <p:spPr>
          <a:xfrm>
            <a:off x="-866092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9D9D5E23-A574-1F8B-C64F-14D4924D73BE}"/>
              </a:ext>
            </a:extLst>
          </p:cNvPr>
          <p:cNvSpPr txBox="1"/>
          <p:nvPr/>
        </p:nvSpPr>
        <p:spPr>
          <a:xfrm>
            <a:off x="38078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Promoting Events </a:t>
            </a:r>
            <a:r>
              <a:t>– </a:t>
            </a:r>
            <a:r>
              <a:rPr lang="en-US" b="1"/>
              <a:t>Value in events</a:t>
            </a:r>
            <a:endParaRPr b="1"/>
          </a:p>
        </p:txBody>
      </p:sp>
      <p:sp>
        <p:nvSpPr>
          <p:cNvPr id="4" name="PROMOTING TRAINING EVENTS">
            <a:extLst>
              <a:ext uri="{FF2B5EF4-FFF2-40B4-BE49-F238E27FC236}">
                <a16:creationId xmlns:a16="http://schemas.microsoft.com/office/drawing/2014/main" id="{3012EAFA-6559-DB0E-BD71-3A8A2A11E269}"/>
              </a:ext>
            </a:extLst>
          </p:cNvPr>
          <p:cNvSpPr txBox="1"/>
          <p:nvPr/>
        </p:nvSpPr>
        <p:spPr>
          <a:xfrm>
            <a:off x="7454898" y="3191108"/>
            <a:ext cx="8784577" cy="121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0" b="0" i="0" u="none" strike="noStrike" cap="none" spc="-30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PROMOTING  EVENTS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8F4A8D-9AF8-5DB2-4561-1E5033EAB40F}"/>
              </a:ext>
            </a:extLst>
          </p:cNvPr>
          <p:cNvSpPr/>
          <p:nvPr/>
        </p:nvSpPr>
        <p:spPr>
          <a:xfrm>
            <a:off x="7916572" y="3108702"/>
            <a:ext cx="7861227" cy="1270004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Belief"/>
          <p:cNvSpPr txBox="1"/>
          <p:nvPr/>
        </p:nvSpPr>
        <p:spPr>
          <a:xfrm>
            <a:off x="5907958" y="4516838"/>
            <a:ext cx="13425140" cy="2967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marL="342900" indent="-342900" defTabSz="914400">
              <a:lnSpc>
                <a:spcPct val="160000"/>
              </a:lnSpc>
              <a:defRPr sz="11000" b="1" spc="-330">
                <a:solidFill>
                  <a:srgbClr val="2794D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13200" u="sng"/>
              <a:t>VISION &amp; BELIEF</a:t>
            </a:r>
            <a:endParaRPr sz="13200" u="sng"/>
          </a:p>
        </p:txBody>
      </p:sp>
      <p:sp>
        <p:nvSpPr>
          <p:cNvPr id="983" name="Excitement"/>
          <p:cNvSpPr txBox="1"/>
          <p:nvPr/>
        </p:nvSpPr>
        <p:spPr>
          <a:xfrm>
            <a:off x="8995227" y="7171799"/>
            <a:ext cx="7190091" cy="1819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marL="342900" indent="-342900" defTabSz="914400">
              <a:lnSpc>
                <a:spcPct val="160000"/>
              </a:lnSpc>
              <a:defRPr sz="11000" b="1" spc="-33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Excitement</a:t>
            </a:r>
          </a:p>
        </p:txBody>
      </p:sp>
      <p:sp>
        <p:nvSpPr>
          <p:cNvPr id="984" name="Action"/>
          <p:cNvSpPr txBox="1"/>
          <p:nvPr/>
        </p:nvSpPr>
        <p:spPr>
          <a:xfrm>
            <a:off x="10269709" y="8655406"/>
            <a:ext cx="4279368" cy="249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marL="342900" indent="-342900" defTabSz="914400">
              <a:lnSpc>
                <a:spcPct val="160000"/>
              </a:lnSpc>
              <a:defRPr sz="11000" b="1" spc="-33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>
                <a:solidFill>
                  <a:schemeClr val="accent1">
                    <a:lumMod val="60000"/>
                    <a:lumOff val="40000"/>
                  </a:schemeClr>
                </a:solidFill>
              </a:rPr>
              <a:t>Action</a:t>
            </a:r>
          </a:p>
        </p:txBody>
      </p:sp>
      <p:sp>
        <p:nvSpPr>
          <p:cNvPr id="985" name="Results"/>
          <p:cNvSpPr txBox="1"/>
          <p:nvPr/>
        </p:nvSpPr>
        <p:spPr>
          <a:xfrm>
            <a:off x="10119087" y="11181000"/>
            <a:ext cx="4942370" cy="186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marL="342900" indent="-342900" defTabSz="914400">
              <a:lnSpc>
                <a:spcPct val="110000"/>
              </a:lnSpc>
              <a:defRPr sz="11000" b="1" spc="-330">
                <a:solidFill>
                  <a:srgbClr val="2794D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97519B09-4452-DDDA-33C7-4B0F27C4313D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9818A3E7-106C-5F09-C4FD-54D42F4E608B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Promoting Events </a:t>
            </a:r>
            <a:r>
              <a:t>– </a:t>
            </a:r>
            <a:r>
              <a:rPr lang="en-US" b="1"/>
              <a:t>Why Promote events</a:t>
            </a:r>
            <a:endParaRPr b="1"/>
          </a:p>
        </p:txBody>
      </p:sp>
      <p:sp>
        <p:nvSpPr>
          <p:cNvPr id="6" name="WHY Promote Training Events?">
            <a:extLst>
              <a:ext uri="{FF2B5EF4-FFF2-40B4-BE49-F238E27FC236}">
                <a16:creationId xmlns:a16="http://schemas.microsoft.com/office/drawing/2014/main" id="{7B88246E-8CD2-DDC4-815E-0285FB9B2A8D}"/>
              </a:ext>
            </a:extLst>
          </p:cNvPr>
          <p:cNvSpPr txBox="1"/>
          <p:nvPr/>
        </p:nvSpPr>
        <p:spPr>
          <a:xfrm>
            <a:off x="2601541" y="3794867"/>
            <a:ext cx="19676218" cy="132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>
            <a:spAutoFit/>
          </a:bodyPr>
          <a:lstStyle/>
          <a:p>
            <a:pPr defTabSz="825500">
              <a:lnSpc>
                <a:spcPct val="90000"/>
              </a:lnSpc>
              <a:spcBef>
                <a:spcPts val="5900"/>
              </a:spcBef>
              <a:defRPr sz="8500" b="1" spc="-359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72DDDC"/>
                </a:solidFill>
              </a:rPr>
              <a:t>WHY</a:t>
            </a:r>
            <a:r>
              <a:rPr b="0">
                <a:solidFill>
                  <a:srgbClr val="72DDDC"/>
                </a:solidFill>
              </a:rPr>
              <a:t> Promote Events?</a:t>
            </a:r>
          </a:p>
        </p:txBody>
      </p:sp>
      <p:sp>
        <p:nvSpPr>
          <p:cNvPr id="7" name="PROMOTING TRAINING EVENTS">
            <a:extLst>
              <a:ext uri="{FF2B5EF4-FFF2-40B4-BE49-F238E27FC236}">
                <a16:creationId xmlns:a16="http://schemas.microsoft.com/office/drawing/2014/main" id="{578C47EF-D22E-818A-B491-4A3AB7244883}"/>
              </a:ext>
            </a:extLst>
          </p:cNvPr>
          <p:cNvSpPr txBox="1"/>
          <p:nvPr/>
        </p:nvSpPr>
        <p:spPr>
          <a:xfrm>
            <a:off x="7916572" y="1854401"/>
            <a:ext cx="8784577" cy="121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0" b="0" i="0" u="none" strike="noStrike" cap="none" spc="-30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PROMOTING  EVENTS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A9CA97C-AE0C-A28E-C37D-587D1171CDD3}"/>
              </a:ext>
            </a:extLst>
          </p:cNvPr>
          <p:cNvSpPr/>
          <p:nvPr/>
        </p:nvSpPr>
        <p:spPr>
          <a:xfrm>
            <a:off x="8378246" y="1771995"/>
            <a:ext cx="7861227" cy="1270004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GettyImages-696569986.jpg" descr="GettyImages-696569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44291"/>
            <a:ext cx="27293996" cy="18204582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Rectangle"/>
          <p:cNvSpPr/>
          <p:nvPr/>
        </p:nvSpPr>
        <p:spPr>
          <a:xfrm>
            <a:off x="-1" y="0"/>
            <a:ext cx="14060886" cy="13716000"/>
          </a:xfrm>
          <a:prstGeom prst="rect">
            <a:avLst/>
          </a:prstGeom>
          <a:solidFill>
            <a:srgbClr val="535353">
              <a:alpha val="90999"/>
            </a:srgbClr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991" name="HOW to Promote"/>
          <p:cNvSpPr txBox="1"/>
          <p:nvPr/>
        </p:nvSpPr>
        <p:spPr>
          <a:xfrm>
            <a:off x="2215096" y="4479148"/>
            <a:ext cx="9630692" cy="132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>
            <a:spAutoFit/>
          </a:bodyPr>
          <a:lstStyle/>
          <a:p>
            <a:pPr algn="l" defTabSz="825500">
              <a:lnSpc>
                <a:spcPct val="90000"/>
              </a:lnSpc>
              <a:spcBef>
                <a:spcPts val="5900"/>
              </a:spcBef>
              <a:defRPr sz="8500" b="1" spc="-359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HOW</a:t>
            </a:r>
            <a:r>
              <a:rPr b="0"/>
              <a:t> to Promote</a:t>
            </a:r>
          </a:p>
        </p:txBody>
      </p:sp>
      <p:sp>
        <p:nvSpPr>
          <p:cNvPr id="992" name="Training Event highlight videos…"/>
          <p:cNvSpPr txBox="1">
            <a:spLocks noGrp="1"/>
          </p:cNvSpPr>
          <p:nvPr>
            <p:ph type="body" idx="4294967295"/>
          </p:nvPr>
        </p:nvSpPr>
        <p:spPr>
          <a:xfrm>
            <a:off x="1159867" y="6193968"/>
            <a:ext cx="11741150" cy="4329653"/>
          </a:xfrm>
          <a:prstGeom prst="rect">
            <a:avLst/>
          </a:prstGeom>
        </p:spPr>
        <p:txBody>
          <a:bodyPr lIns="0" tIns="0" rIns="0" bIns="0"/>
          <a:lstStyle/>
          <a:p>
            <a:pPr marL="855662" indent="-855662">
              <a:spcBef>
                <a:spcPts val="3500"/>
              </a:spcBef>
              <a:buClr>
                <a:srgbClr val="FFFFFF"/>
              </a:buClr>
              <a:defRPr sz="5000" spc="-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Training Event </a:t>
            </a:r>
            <a:r>
              <a:rPr b="1"/>
              <a:t>highlight videos</a:t>
            </a:r>
            <a:endParaRPr sz="1800" b="1" spc="0">
              <a:solidFill>
                <a:srgbClr val="000000"/>
              </a:solidFill>
            </a:endParaRPr>
          </a:p>
          <a:p>
            <a:pPr marL="855662" indent="-855662">
              <a:spcBef>
                <a:spcPts val="3500"/>
              </a:spcBef>
              <a:buClr>
                <a:srgbClr val="FFFFFF"/>
              </a:buClr>
              <a:defRPr sz="5000" spc="-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Promote the </a:t>
            </a:r>
            <a:r>
              <a:rPr lang="en-US" b="1"/>
              <a:t>S</a:t>
            </a:r>
            <a:r>
              <a:rPr b="1"/>
              <a:t>peakers / </a:t>
            </a:r>
            <a:r>
              <a:rPr lang="en-AU" b="1"/>
              <a:t>T</a:t>
            </a:r>
            <a:r>
              <a:rPr b="1" err="1"/>
              <a:t>rainers</a:t>
            </a:r>
            <a:endParaRPr sz="1800" b="1" spc="0">
              <a:solidFill>
                <a:srgbClr val="000000"/>
              </a:solidFill>
            </a:endParaRPr>
          </a:p>
          <a:p>
            <a:pPr marL="855662" indent="-855662">
              <a:spcBef>
                <a:spcPts val="3500"/>
              </a:spcBef>
              <a:buClr>
                <a:srgbClr val="FFFFFF"/>
              </a:buClr>
              <a:defRPr sz="5000" spc="-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/>
              <a:t>Testimonials</a:t>
            </a:r>
            <a:r>
              <a:t> (tell stories, value)</a:t>
            </a:r>
            <a:endParaRPr sz="1800" spc="0">
              <a:solidFill>
                <a:srgbClr val="000000"/>
              </a:solidFill>
            </a:endParaRPr>
          </a:p>
        </p:txBody>
      </p:sp>
      <p:sp>
        <p:nvSpPr>
          <p:cNvPr id="2" name="PROMOTING TRAINING EVENTS">
            <a:extLst>
              <a:ext uri="{FF2B5EF4-FFF2-40B4-BE49-F238E27FC236}">
                <a16:creationId xmlns:a16="http://schemas.microsoft.com/office/drawing/2014/main" id="{F957DE17-60BE-8CA7-DF9B-5904E8FB3298}"/>
              </a:ext>
            </a:extLst>
          </p:cNvPr>
          <p:cNvSpPr txBox="1"/>
          <p:nvPr/>
        </p:nvSpPr>
        <p:spPr>
          <a:xfrm>
            <a:off x="1753422" y="2790937"/>
            <a:ext cx="8784577" cy="121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6000" b="0" i="0" u="none" strike="noStrike" cap="none" spc="-30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1200" b="0" i="0" u="none" strike="noStrike" cap="none" spc="-33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PROMOTING  EVENTS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5CAB9638-1BB3-7C7F-D3A1-8099074222DE}"/>
              </a:ext>
            </a:extLst>
          </p:cNvPr>
          <p:cNvSpPr/>
          <p:nvPr/>
        </p:nvSpPr>
        <p:spPr>
          <a:xfrm>
            <a:off x="2215096" y="2708531"/>
            <a:ext cx="7861227" cy="1270004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6" name="Rounded Rectangle">
            <a:extLst>
              <a:ext uri="{FF2B5EF4-FFF2-40B4-BE49-F238E27FC236}">
                <a16:creationId xmlns:a16="http://schemas.microsoft.com/office/drawing/2014/main" id="{ED85B00F-DE41-898B-0E69-FC6D8C790C9E}"/>
              </a:ext>
            </a:extLst>
          </p:cNvPr>
          <p:cNvSpPr/>
          <p:nvPr/>
        </p:nvSpPr>
        <p:spPr>
          <a:xfrm>
            <a:off x="-866092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7" name="Compensation Plan – Personal Residual Income">
            <a:extLst>
              <a:ext uri="{FF2B5EF4-FFF2-40B4-BE49-F238E27FC236}">
                <a16:creationId xmlns:a16="http://schemas.microsoft.com/office/drawing/2014/main" id="{75516EF3-893C-03B9-D4DA-CAA9888C2B15}"/>
              </a:ext>
            </a:extLst>
          </p:cNvPr>
          <p:cNvSpPr txBox="1"/>
          <p:nvPr/>
        </p:nvSpPr>
        <p:spPr>
          <a:xfrm>
            <a:off x="38078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Promoting Events </a:t>
            </a:r>
            <a:r>
              <a:t>– </a:t>
            </a:r>
            <a:r>
              <a:rPr lang="en-US" b="1"/>
              <a:t>How to Promote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(Enthusiasm + Urgency = Great Results)">
            <a:extLst>
              <a:ext uri="{FF2B5EF4-FFF2-40B4-BE49-F238E27FC236}">
                <a16:creationId xmlns:a16="http://schemas.microsoft.com/office/drawing/2014/main" id="{5D56B064-5216-4F59-AF5D-8282428BA51C}"/>
              </a:ext>
            </a:extLst>
          </p:cNvPr>
          <p:cNvSpPr txBox="1"/>
          <p:nvPr/>
        </p:nvSpPr>
        <p:spPr>
          <a:xfrm>
            <a:off x="5288011" y="6537682"/>
            <a:ext cx="13807977" cy="245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>
            <a:lvl1pPr>
              <a:defRPr sz="7500" spc="-225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>
                <a:solidFill>
                  <a:srgbClr val="72DDDC"/>
                </a:solidFill>
              </a:rPr>
              <a:t>At ACN, you're in business for yourself, never by yourself.</a:t>
            </a:r>
            <a:endParaRPr sz="5400">
              <a:solidFill>
                <a:srgbClr val="72DDDC"/>
              </a:solidFill>
            </a:endParaRPr>
          </a:p>
        </p:txBody>
      </p:sp>
      <p:pic>
        <p:nvPicPr>
          <p:cNvPr id="13" name="ACN_Logo_White.png" descr="ACN_Logo_White.png">
            <a:extLst>
              <a:ext uri="{FF2B5EF4-FFF2-40B4-BE49-F238E27FC236}">
                <a16:creationId xmlns:a16="http://schemas.microsoft.com/office/drawing/2014/main" id="{E4B9AE62-DC18-41F6-B903-4996D6FE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9828" y="4494283"/>
            <a:ext cx="5044345" cy="1311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16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9E27FCA-80CA-BEBA-91AE-FECE90FA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2" y="1673981"/>
            <a:ext cx="3940011" cy="39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ettyImages-690855708.jpg" descr="GettyImages-6908557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33" y="-2052803"/>
            <a:ext cx="24384005" cy="1576880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Rectangle"/>
          <p:cNvSpPr/>
          <p:nvPr/>
        </p:nvSpPr>
        <p:spPr>
          <a:xfrm>
            <a:off x="1557352" y="6207571"/>
            <a:ext cx="21243234" cy="5568058"/>
          </a:xfrm>
          <a:prstGeom prst="rect">
            <a:avLst/>
          </a:prstGeom>
          <a:solidFill>
            <a:srgbClr val="67C8C6">
              <a:alpha val="93583"/>
            </a:srgbClr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44" name="Mastering the ACN…"/>
          <p:cNvSpPr txBox="1"/>
          <p:nvPr/>
        </p:nvSpPr>
        <p:spPr>
          <a:xfrm>
            <a:off x="2385062" y="7187229"/>
            <a:ext cx="19613874" cy="425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lnSpc>
                <a:spcPct val="80000"/>
              </a:lnSpc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Mastering the ACN </a:t>
            </a:r>
          </a:p>
          <a:p>
            <a:pPr defTabSz="825500">
              <a:lnSpc>
                <a:spcPct val="80000"/>
              </a:lnSpc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Compensation Plan</a:t>
            </a:r>
          </a:p>
        </p:txBody>
      </p:sp>
      <p:sp>
        <p:nvSpPr>
          <p:cNvPr id="145" name="Rectangle"/>
          <p:cNvSpPr/>
          <p:nvPr/>
        </p:nvSpPr>
        <p:spPr>
          <a:xfrm>
            <a:off x="1570383" y="6207571"/>
            <a:ext cx="21243234" cy="5568058"/>
          </a:xfrm>
          <a:prstGeom prst="rect">
            <a:avLst/>
          </a:prstGeom>
          <a:ln w="12700">
            <a:solidFill>
              <a:srgbClr val="FFFFFF"/>
            </a:solidFill>
          </a:ln>
          <a:effectLst/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9ABE0-8C09-BCA0-24FF-9498820ED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1728" y="1833555"/>
            <a:ext cx="14312272" cy="1670757"/>
          </a:xfrm>
        </p:spPr>
        <p:txBody>
          <a:bodyPr>
            <a:noAutofit/>
          </a:bodyPr>
          <a:lstStyle/>
          <a:p>
            <a:r>
              <a:rPr lang="en-AU" sz="6933"/>
              <a:t>GET THERE AND WE’LL TAKE CARE OF </a:t>
            </a:r>
            <a:r>
              <a:rPr lang="en-AU" sz="6933">
                <a:solidFill>
                  <a:srgbClr val="FFE27F"/>
                </a:solidFill>
              </a:rPr>
              <a:t>EVERYTHING!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78E8E-7468-10C5-C243-BC03D764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25557" y="4759888"/>
            <a:ext cx="10444907" cy="1240368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AU" b="1">
                <a:solidFill>
                  <a:srgbClr val="FFE27F"/>
                </a:solidFill>
              </a:rPr>
              <a:t>Qualification Criteria</a:t>
            </a:r>
          </a:p>
          <a:p>
            <a:pPr marL="762010" indent="-762010">
              <a:spcAft>
                <a:spcPts val="1600"/>
              </a:spcAft>
              <a:buClr>
                <a:srgbClr val="FFE27F"/>
              </a:buClr>
              <a:buFont typeface="Wingdings" panose="05000000000000000000" pitchFamily="2" charset="2"/>
              <a:buChar char="ü"/>
            </a:pPr>
            <a:r>
              <a:rPr lang="en-AU" sz="4267"/>
              <a:t>All SVPs</a:t>
            </a:r>
          </a:p>
          <a:p>
            <a:pPr marL="762010" indent="-762010">
              <a:spcAft>
                <a:spcPts val="1600"/>
              </a:spcAft>
              <a:buClr>
                <a:srgbClr val="FFE27F"/>
              </a:buClr>
              <a:buFont typeface="Wingdings" panose="05000000000000000000" pitchFamily="2" charset="2"/>
              <a:buChar char="ü"/>
            </a:pPr>
            <a:r>
              <a:rPr lang="en-AU" sz="4267"/>
              <a:t>All RVP Platinums</a:t>
            </a:r>
          </a:p>
          <a:p>
            <a:pPr marL="762010" indent="-762010">
              <a:spcAft>
                <a:spcPts val="1600"/>
              </a:spcAft>
              <a:buClr>
                <a:srgbClr val="FFE27F"/>
              </a:buClr>
              <a:buFont typeface="Wingdings" panose="05000000000000000000" pitchFamily="2" charset="2"/>
              <a:buChar char="ü"/>
            </a:pPr>
            <a:r>
              <a:rPr lang="en-AU" sz="4267"/>
              <a:t>All RVP Golds</a:t>
            </a:r>
          </a:p>
          <a:p>
            <a:pPr marL="762010" indent="-762010">
              <a:spcAft>
                <a:spcPts val="1600"/>
              </a:spcAft>
              <a:buClr>
                <a:srgbClr val="FFE27F"/>
              </a:buClr>
              <a:buFont typeface="Wingdings" panose="05000000000000000000" pitchFamily="2" charset="2"/>
              <a:buChar char="ü"/>
            </a:pPr>
            <a:r>
              <a:rPr lang="en-AU" sz="4267"/>
              <a:t>Top 5 RVPs for Open Line Combined IBO &amp; Customer Production</a:t>
            </a:r>
          </a:p>
          <a:p>
            <a:pPr marL="762010" indent="-762010">
              <a:spcAft>
                <a:spcPts val="1600"/>
              </a:spcAft>
              <a:buClr>
                <a:srgbClr val="FFE27F"/>
              </a:buClr>
              <a:buFont typeface="Wingdings" panose="05000000000000000000" pitchFamily="2" charset="2"/>
              <a:buChar char="ü"/>
            </a:pPr>
            <a:r>
              <a:rPr lang="en-AU" sz="4267"/>
              <a:t>Top 15 RDs for Open Line Combined IBO &amp; Customer Production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3FCBD8-FC26-9FF4-2052-7CEEE849262F}"/>
              </a:ext>
            </a:extLst>
          </p:cNvPr>
          <p:cNvSpPr txBox="1"/>
          <p:nvPr/>
        </p:nvSpPr>
        <p:spPr>
          <a:xfrm>
            <a:off x="11925016" y="12663693"/>
            <a:ext cx="10444907" cy="1240368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B7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0B721"/>
              </a:buClr>
              <a:buFont typeface="Arial" panose="020B0604020202020204" pitchFamily="34" charset="0"/>
              <a:buNone/>
              <a:defRPr sz="1800" kern="1200">
                <a:solidFill>
                  <a:srgbClr val="25167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0B721"/>
              </a:buClr>
              <a:buFont typeface="Arial" panose="020B0604020202020204" pitchFamily="34" charset="0"/>
              <a:buNone/>
              <a:defRPr sz="1800" kern="1200">
                <a:solidFill>
                  <a:srgbClr val="25167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0B721"/>
              </a:buClr>
              <a:buFont typeface="Arial" panose="020B0604020202020204" pitchFamily="34" charset="0"/>
              <a:buNone/>
              <a:defRPr sz="1800" kern="1200">
                <a:solidFill>
                  <a:srgbClr val="25167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0B721"/>
              </a:buClr>
              <a:buFont typeface="Arial" panose="020B0604020202020204" pitchFamily="34" charset="0"/>
              <a:buNone/>
              <a:defRPr sz="1800" kern="1200">
                <a:solidFill>
                  <a:srgbClr val="25167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823">
              <a:spcAft>
                <a:spcPts val="1600"/>
              </a:spcAft>
              <a:buClr>
                <a:srgbClr val="FFE27F"/>
              </a:buClr>
            </a:pPr>
            <a:r>
              <a:rPr lang="en-AU" sz="2400">
                <a:solidFill>
                  <a:srgbClr val="FFFFFF"/>
                </a:solidFill>
              </a:rPr>
              <a:t>Positions must be qualified as at 31 May 2023</a:t>
            </a:r>
          </a:p>
        </p:txBody>
      </p:sp>
    </p:spTree>
    <p:extLst>
      <p:ext uri="{BB962C8B-B14F-4D97-AF65-F5344CB8AC3E}">
        <p14:creationId xmlns:p14="http://schemas.microsoft.com/office/powerpoint/2010/main" val="4882866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will show you where to focus your efforts"/>
          <p:cNvSpPr txBox="1"/>
          <p:nvPr/>
        </p:nvSpPr>
        <p:spPr>
          <a:xfrm>
            <a:off x="583601" y="8728681"/>
            <a:ext cx="23216800" cy="1438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>
            <a:lvl1pPr defTabSz="457200">
              <a:lnSpc>
                <a:spcPct val="90000"/>
              </a:lnSpc>
              <a:spcBef>
                <a:spcPts val="200"/>
              </a:spcBef>
              <a:defRPr sz="9000" spc="-27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>
                <a:solidFill>
                  <a:srgbClr val="72DDDC"/>
                </a:solidFill>
              </a:rPr>
              <a:t>It will show you where to focus your efforts</a:t>
            </a:r>
          </a:p>
        </p:txBody>
      </p:sp>
      <p:sp>
        <p:nvSpPr>
          <p:cNvPr id="148" name="Learn it"/>
          <p:cNvSpPr txBox="1">
            <a:spLocks noGrp="1"/>
          </p:cNvSpPr>
          <p:nvPr>
            <p:ph type="title" idx="4294967295"/>
          </p:nvPr>
        </p:nvSpPr>
        <p:spPr>
          <a:xfrm>
            <a:off x="4419599" y="3305840"/>
            <a:ext cx="15544802" cy="2940055"/>
          </a:xfrm>
          <a:prstGeom prst="rect">
            <a:avLst/>
          </a:prstGeom>
        </p:spPr>
        <p:txBody>
          <a:bodyPr lIns="91436" tIns="91436" rIns="91436" bIns="91436"/>
          <a:lstStyle>
            <a:lvl1pPr algn="ctr" defTabSz="457200">
              <a:defRPr sz="15200" b="1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Learn it</a:t>
            </a:r>
          </a:p>
        </p:txBody>
      </p:sp>
      <p:sp>
        <p:nvSpPr>
          <p:cNvPr id="149" name="IT WILL MOTIVATE YOU"/>
          <p:cNvSpPr txBox="1">
            <a:spLocks noGrp="1"/>
          </p:cNvSpPr>
          <p:nvPr>
            <p:ph type="body" sz="half" idx="4294967295"/>
          </p:nvPr>
        </p:nvSpPr>
        <p:spPr>
          <a:xfrm>
            <a:off x="0" y="6100376"/>
            <a:ext cx="24384000" cy="3505203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292606">
              <a:spcBef>
                <a:spcPts val="800"/>
              </a:spcBef>
              <a:buSzTx/>
              <a:buNone/>
              <a:defRPr sz="14800" spc="-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IT WILL MOTIVATE YOU</a:t>
            </a:r>
          </a:p>
        </p:txBody>
      </p:sp>
      <p:sp>
        <p:nvSpPr>
          <p:cNvPr id="150" name="Line"/>
          <p:cNvSpPr/>
          <p:nvPr/>
        </p:nvSpPr>
        <p:spPr>
          <a:xfrm>
            <a:off x="1812037" y="6115046"/>
            <a:ext cx="2075993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Line"/>
          <p:cNvSpPr/>
          <p:nvPr/>
        </p:nvSpPr>
        <p:spPr>
          <a:xfrm>
            <a:off x="1812035" y="8564176"/>
            <a:ext cx="2075993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B26FA7-66F6-3DD7-16B1-798C14C4D71B}"/>
              </a:ext>
            </a:extLst>
          </p:cNvPr>
          <p:cNvGrpSpPr/>
          <p:nvPr/>
        </p:nvGrpSpPr>
        <p:grpSpPr>
          <a:xfrm>
            <a:off x="-734975" y="-53893"/>
            <a:ext cx="23639276" cy="10143084"/>
            <a:chOff x="-734975" y="-53893"/>
            <a:chExt cx="23639276" cy="10143084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955D8F-F93B-D091-9E8E-1113C164A2DF}"/>
                </a:ext>
              </a:extLst>
            </p:cNvPr>
            <p:cNvSpPr/>
            <p:nvPr/>
          </p:nvSpPr>
          <p:spPr>
            <a:xfrm rot="824397">
              <a:off x="20237359" y="2276586"/>
              <a:ext cx="580397" cy="1199653"/>
            </a:xfrm>
            <a:prstGeom prst="triangle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3" tIns="71433" rIns="71433" bIns="71433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4F2D140-8957-FB7E-B2ED-86B8D167B985}"/>
                </a:ext>
              </a:extLst>
            </p:cNvPr>
            <p:cNvSpPr/>
            <p:nvPr/>
          </p:nvSpPr>
          <p:spPr>
            <a:xfrm rot="4514048">
              <a:off x="5066184" y="-5855052"/>
              <a:ext cx="9904448" cy="21506765"/>
            </a:xfrm>
            <a:prstGeom prst="arc">
              <a:avLst>
                <a:gd name="adj1" fmla="val 16365938"/>
                <a:gd name="adj2" fmla="val 3948030"/>
              </a:avLst>
            </a:prstGeom>
            <a:noFill/>
            <a:ln w="76200" cap="flat">
              <a:solidFill>
                <a:srgbClr val="00B0F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" name="This is Your Business Plan">
              <a:extLst>
                <a:ext uri="{FF2B5EF4-FFF2-40B4-BE49-F238E27FC236}">
                  <a16:creationId xmlns:a16="http://schemas.microsoft.com/office/drawing/2014/main" id="{48DF6CAE-C9CC-D922-1D64-30ED7A8F8048}"/>
                </a:ext>
              </a:extLst>
            </p:cNvPr>
            <p:cNvSpPr txBox="1"/>
            <p:nvPr/>
          </p:nvSpPr>
          <p:spPr>
            <a:xfrm>
              <a:off x="15241679" y="7738554"/>
              <a:ext cx="7662622" cy="1519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7200" b="1" dirty="0">
                  <a:solidFill>
                    <a:srgbClr val="00B0F0"/>
                  </a:solidFill>
                </a:rPr>
                <a:t>Residual Income</a:t>
              </a:r>
              <a:endParaRPr sz="7200" b="1" dirty="0">
                <a:solidFill>
                  <a:srgbClr val="00B0F0"/>
                </a:solidFill>
              </a:endParaRPr>
            </a:p>
          </p:txBody>
        </p:sp>
        <p:sp>
          <p:nvSpPr>
            <p:cNvPr id="31" name="This is Your Business Plan">
              <a:extLst>
                <a:ext uri="{FF2B5EF4-FFF2-40B4-BE49-F238E27FC236}">
                  <a16:creationId xmlns:a16="http://schemas.microsoft.com/office/drawing/2014/main" id="{0A6F6EF2-854C-69BB-72AC-C0D8A9BC70F6}"/>
                </a:ext>
              </a:extLst>
            </p:cNvPr>
            <p:cNvSpPr txBox="1"/>
            <p:nvPr/>
          </p:nvSpPr>
          <p:spPr>
            <a:xfrm>
              <a:off x="17165521" y="7139329"/>
              <a:ext cx="3919293" cy="1074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4800" dirty="0">
                  <a:solidFill>
                    <a:schemeClr val="bg1"/>
                  </a:solidFill>
                </a:rPr>
                <a:t>Paid Monthly</a:t>
              </a:r>
              <a:endParaRPr sz="4800" dirty="0">
                <a:solidFill>
                  <a:schemeClr val="bg1"/>
                </a:solidFill>
              </a:endParaRPr>
            </a:p>
          </p:txBody>
        </p:sp>
        <p:sp>
          <p:nvSpPr>
            <p:cNvPr id="6" name="This is Your Business Plan">
              <a:extLst>
                <a:ext uri="{FF2B5EF4-FFF2-40B4-BE49-F238E27FC236}">
                  <a16:creationId xmlns:a16="http://schemas.microsoft.com/office/drawing/2014/main" id="{30D81C1E-87CC-D5D4-3A23-437DD7AB9E23}"/>
                </a:ext>
              </a:extLst>
            </p:cNvPr>
            <p:cNvSpPr txBox="1"/>
            <p:nvPr/>
          </p:nvSpPr>
          <p:spPr>
            <a:xfrm>
              <a:off x="15412431" y="9050453"/>
              <a:ext cx="7425470" cy="10387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0" dirty="0">
                  <a:solidFill>
                    <a:schemeClr val="bg1"/>
                  </a:solidFill>
                </a:rPr>
                <a:t>Personal Residual Income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spc="0" dirty="0">
                  <a:solidFill>
                    <a:schemeClr val="bg1"/>
                  </a:solidFill>
                </a:rPr>
                <a:t>Overriding Residual Income</a:t>
              </a:r>
              <a:endParaRPr sz="2400" spc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1CB6884-A7A6-8EBA-73E6-312BEE463997}"/>
              </a:ext>
            </a:extLst>
          </p:cNvPr>
          <p:cNvSpPr/>
          <p:nvPr/>
        </p:nvSpPr>
        <p:spPr>
          <a:xfrm rot="15306897">
            <a:off x="12566768" y="-1301401"/>
            <a:ext cx="68063" cy="18410481"/>
          </a:xfrm>
          <a:prstGeom prst="downArrow">
            <a:avLst/>
          </a:prstGeom>
          <a:solidFill>
            <a:schemeClr val="bg1"/>
          </a:solidFill>
          <a:ln w="57150" cap="flat">
            <a:solidFill>
              <a:srgbClr val="92D05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2A9B14FE-772E-0AF2-38FA-B153CC214027}"/>
              </a:ext>
            </a:extLst>
          </p:cNvPr>
          <p:cNvSpPr/>
          <p:nvPr/>
        </p:nvSpPr>
        <p:spPr>
          <a:xfrm rot="5400000">
            <a:off x="8683743" y="-3132311"/>
            <a:ext cx="8190215" cy="19363725"/>
          </a:xfrm>
          <a:prstGeom prst="leftUpArrow">
            <a:avLst>
              <a:gd name="adj1" fmla="val 2886"/>
              <a:gd name="adj2" fmla="val 3848"/>
              <a:gd name="adj3" fmla="val 7274"/>
            </a:avLst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6453EFD6-F272-13E3-AA93-C667A53A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068" y="5209391"/>
            <a:ext cx="2358922" cy="2358922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CD81CF2-14CA-F111-6E10-24DCFE9ABACD}"/>
              </a:ext>
            </a:extLst>
          </p:cNvPr>
          <p:cNvSpPr/>
          <p:nvPr/>
        </p:nvSpPr>
        <p:spPr>
          <a:xfrm rot="4216983">
            <a:off x="21640284" y="4740728"/>
            <a:ext cx="580397" cy="1199653"/>
          </a:xfrm>
          <a:prstGeom prst="triangle">
            <a:avLst/>
          </a:prstGeom>
          <a:solidFill>
            <a:srgbClr val="92D050"/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0EE84FBA-8E46-8A0D-C66F-842BFED0D2FA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2" name="Compensation Plan – Personal Residual Income">
            <a:extLst>
              <a:ext uri="{FF2B5EF4-FFF2-40B4-BE49-F238E27FC236}">
                <a16:creationId xmlns:a16="http://schemas.microsoft.com/office/drawing/2014/main" id="{72144F61-270A-8748-6594-112D05B87DF9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</a:t>
            </a:r>
            <a:endParaRPr b="1"/>
          </a:p>
        </p:txBody>
      </p:sp>
      <p:pic>
        <p:nvPicPr>
          <p:cNvPr id="32" name="Graphic 31" descr="Clock with solid fill">
            <a:extLst>
              <a:ext uri="{FF2B5EF4-FFF2-40B4-BE49-F238E27FC236}">
                <a16:creationId xmlns:a16="http://schemas.microsoft.com/office/drawing/2014/main" id="{1BDA59F1-AB30-EB6F-D48C-13469275C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07254" y="10511530"/>
            <a:ext cx="2504280" cy="2504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446745-ED5F-037C-2605-5DB6E31C9904}"/>
              </a:ext>
            </a:extLst>
          </p:cNvPr>
          <p:cNvSpPr txBox="1"/>
          <p:nvPr/>
        </p:nvSpPr>
        <p:spPr>
          <a:xfrm>
            <a:off x="541802" y="12751384"/>
            <a:ext cx="978349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6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3" name="This is Your Business Plan">
            <a:extLst>
              <a:ext uri="{FF2B5EF4-FFF2-40B4-BE49-F238E27FC236}">
                <a16:creationId xmlns:a16="http://schemas.microsoft.com/office/drawing/2014/main" id="{39416C2E-D3C1-E2F6-89D2-066C0008E235}"/>
              </a:ext>
            </a:extLst>
          </p:cNvPr>
          <p:cNvSpPr txBox="1"/>
          <p:nvPr/>
        </p:nvSpPr>
        <p:spPr>
          <a:xfrm>
            <a:off x="4294981" y="5664190"/>
            <a:ext cx="9100866" cy="147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200" b="1">
                <a:solidFill>
                  <a:srgbClr val="92D050"/>
                </a:solidFill>
              </a:rPr>
              <a:t>Customer Bonuses</a:t>
            </a:r>
            <a:endParaRPr sz="7200" b="1">
              <a:solidFill>
                <a:srgbClr val="92D050"/>
              </a:solidFill>
            </a:endParaRPr>
          </a:p>
        </p:txBody>
      </p:sp>
      <p:sp>
        <p:nvSpPr>
          <p:cNvPr id="4" name="This is Your Business Plan">
            <a:extLst>
              <a:ext uri="{FF2B5EF4-FFF2-40B4-BE49-F238E27FC236}">
                <a16:creationId xmlns:a16="http://schemas.microsoft.com/office/drawing/2014/main" id="{58FF52BB-5825-73E3-2601-43839CF8EA77}"/>
              </a:ext>
            </a:extLst>
          </p:cNvPr>
          <p:cNvSpPr txBox="1"/>
          <p:nvPr/>
        </p:nvSpPr>
        <p:spPr>
          <a:xfrm>
            <a:off x="3999731" y="5061968"/>
            <a:ext cx="8182436" cy="107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4800" spc="0">
                <a:solidFill>
                  <a:schemeClr val="bg1"/>
                </a:solidFill>
              </a:rPr>
              <a:t>Paid Weekly as earned</a:t>
            </a:r>
            <a:endParaRPr sz="4800" spc="0">
              <a:solidFill>
                <a:schemeClr val="bg1"/>
              </a:solidFill>
            </a:endParaRPr>
          </a:p>
        </p:txBody>
      </p:sp>
      <p:sp>
        <p:nvSpPr>
          <p:cNvPr id="5" name="This is Your Business Plan">
            <a:extLst>
              <a:ext uri="{FF2B5EF4-FFF2-40B4-BE49-F238E27FC236}">
                <a16:creationId xmlns:a16="http://schemas.microsoft.com/office/drawing/2014/main" id="{695F3570-06D5-17FC-3658-A6C3DFEC807C}"/>
              </a:ext>
            </a:extLst>
          </p:cNvPr>
          <p:cNvSpPr txBox="1"/>
          <p:nvPr/>
        </p:nvSpPr>
        <p:spPr>
          <a:xfrm>
            <a:off x="2514202" y="7005025"/>
            <a:ext cx="11153494" cy="103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spc="0">
                <a:solidFill>
                  <a:schemeClr val="bg1"/>
                </a:solidFill>
              </a:rPr>
              <a:t>     Personal  Monthly  Customer  Bonuses</a:t>
            </a:r>
          </a:p>
          <a:p>
            <a:pPr algn="ctr">
              <a:lnSpc>
                <a:spcPct val="100000"/>
              </a:lnSpc>
            </a:pPr>
            <a:r>
              <a:rPr lang="en-US" sz="2400" spc="0">
                <a:solidFill>
                  <a:schemeClr val="bg1"/>
                </a:solidFill>
              </a:rPr>
              <a:t>Overriding  Customer  Acquisition  Bonuses (CABs)</a:t>
            </a:r>
            <a:endParaRPr sz="2400" spc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3629594" y="1653726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3258942" y="1635197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500" name="Line">
            <a:extLst>
              <a:ext uri="{FF2B5EF4-FFF2-40B4-BE49-F238E27FC236}">
                <a16:creationId xmlns:a16="http://schemas.microsoft.com/office/drawing/2014/main" id="{330CA8D0-57C6-4500-C97A-43D2BDF7EC25}"/>
              </a:ext>
            </a:extLst>
          </p:cNvPr>
          <p:cNvSpPr/>
          <p:nvPr/>
        </p:nvSpPr>
        <p:spPr>
          <a:xfrm>
            <a:off x="18944937" y="2435074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1" name="Line">
            <a:extLst>
              <a:ext uri="{FF2B5EF4-FFF2-40B4-BE49-F238E27FC236}">
                <a16:creationId xmlns:a16="http://schemas.microsoft.com/office/drawing/2014/main" id="{7ED965E5-1EF7-919E-D730-590D70D3EA3D}"/>
              </a:ext>
            </a:extLst>
          </p:cNvPr>
          <p:cNvSpPr/>
          <p:nvPr/>
        </p:nvSpPr>
        <p:spPr>
          <a:xfrm flipV="1">
            <a:off x="16567758" y="2423448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2" name="Line">
            <a:extLst>
              <a:ext uri="{FF2B5EF4-FFF2-40B4-BE49-F238E27FC236}">
                <a16:creationId xmlns:a16="http://schemas.microsoft.com/office/drawing/2014/main" id="{E0200F00-2A81-B39A-8379-EA8DF1E70CAF}"/>
              </a:ext>
            </a:extLst>
          </p:cNvPr>
          <p:cNvSpPr/>
          <p:nvPr/>
        </p:nvSpPr>
        <p:spPr>
          <a:xfrm>
            <a:off x="14410674" y="2423201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3" name="Line">
            <a:extLst>
              <a:ext uri="{FF2B5EF4-FFF2-40B4-BE49-F238E27FC236}">
                <a16:creationId xmlns:a16="http://schemas.microsoft.com/office/drawing/2014/main" id="{6BE0FD37-3BE6-BA6D-6D78-0C9D47686E3A}"/>
              </a:ext>
            </a:extLst>
          </p:cNvPr>
          <p:cNvSpPr/>
          <p:nvPr/>
        </p:nvSpPr>
        <p:spPr>
          <a:xfrm>
            <a:off x="11935774" y="2412309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4" name="TT">
            <a:extLst>
              <a:ext uri="{FF2B5EF4-FFF2-40B4-BE49-F238E27FC236}">
                <a16:creationId xmlns:a16="http://schemas.microsoft.com/office/drawing/2014/main" id="{07FEC734-ED7C-9820-5FC9-D14DCC6CEC79}"/>
              </a:ext>
            </a:extLst>
          </p:cNvPr>
          <p:cNvSpPr txBox="1"/>
          <p:nvPr/>
        </p:nvSpPr>
        <p:spPr>
          <a:xfrm>
            <a:off x="7093655" y="1540051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505" name="ETL">
            <a:extLst>
              <a:ext uri="{FF2B5EF4-FFF2-40B4-BE49-F238E27FC236}">
                <a16:creationId xmlns:a16="http://schemas.microsoft.com/office/drawing/2014/main" id="{F7629E61-2F1D-81A4-2B48-F20E734DC542}"/>
              </a:ext>
            </a:extLst>
          </p:cNvPr>
          <p:cNvSpPr txBox="1"/>
          <p:nvPr/>
        </p:nvSpPr>
        <p:spPr>
          <a:xfrm>
            <a:off x="9562188" y="1543227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6" name="RD">
            <a:extLst>
              <a:ext uri="{FF2B5EF4-FFF2-40B4-BE49-F238E27FC236}">
                <a16:creationId xmlns:a16="http://schemas.microsoft.com/office/drawing/2014/main" id="{B4111632-E208-8DF1-255E-D3EC6778161E}"/>
              </a:ext>
            </a:extLst>
          </p:cNvPr>
          <p:cNvSpPr txBox="1"/>
          <p:nvPr/>
        </p:nvSpPr>
        <p:spPr>
          <a:xfrm>
            <a:off x="14336798" y="1546864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07" name="RVP">
            <a:extLst>
              <a:ext uri="{FF2B5EF4-FFF2-40B4-BE49-F238E27FC236}">
                <a16:creationId xmlns:a16="http://schemas.microsoft.com/office/drawing/2014/main" id="{61192008-95E6-D51D-152D-D1D4AF4E52E3}"/>
              </a:ext>
            </a:extLst>
          </p:cNvPr>
          <p:cNvSpPr txBox="1"/>
          <p:nvPr/>
        </p:nvSpPr>
        <p:spPr>
          <a:xfrm>
            <a:off x="16615445" y="1569272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08" name="SVP">
            <a:extLst>
              <a:ext uri="{FF2B5EF4-FFF2-40B4-BE49-F238E27FC236}">
                <a16:creationId xmlns:a16="http://schemas.microsoft.com/office/drawing/2014/main" id="{C8BA14C0-C4A9-318D-9F2E-1611B6DD0672}"/>
              </a:ext>
            </a:extLst>
          </p:cNvPr>
          <p:cNvSpPr txBox="1"/>
          <p:nvPr/>
        </p:nvSpPr>
        <p:spPr>
          <a:xfrm>
            <a:off x="19040897" y="1560370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09" name="RD">
            <a:extLst>
              <a:ext uri="{FF2B5EF4-FFF2-40B4-BE49-F238E27FC236}">
                <a16:creationId xmlns:a16="http://schemas.microsoft.com/office/drawing/2014/main" id="{2D3CE496-5C04-71DA-8E5D-96111B629E20}"/>
              </a:ext>
            </a:extLst>
          </p:cNvPr>
          <p:cNvSpPr txBox="1"/>
          <p:nvPr/>
        </p:nvSpPr>
        <p:spPr>
          <a:xfrm>
            <a:off x="11914990" y="1539584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10" name="Line">
            <a:extLst>
              <a:ext uri="{FF2B5EF4-FFF2-40B4-BE49-F238E27FC236}">
                <a16:creationId xmlns:a16="http://schemas.microsoft.com/office/drawing/2014/main" id="{E43083B0-2692-7BD3-8D84-686FF6B5A940}"/>
              </a:ext>
            </a:extLst>
          </p:cNvPr>
          <p:cNvSpPr/>
          <p:nvPr/>
        </p:nvSpPr>
        <p:spPr>
          <a:xfrm flipV="1">
            <a:off x="9616311" y="2417528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1" name="Line">
            <a:extLst>
              <a:ext uri="{FF2B5EF4-FFF2-40B4-BE49-F238E27FC236}">
                <a16:creationId xmlns:a16="http://schemas.microsoft.com/office/drawing/2014/main" id="{D14D22A2-DD07-C921-981B-E8B771764510}"/>
              </a:ext>
            </a:extLst>
          </p:cNvPr>
          <p:cNvSpPr/>
          <p:nvPr/>
        </p:nvSpPr>
        <p:spPr>
          <a:xfrm>
            <a:off x="7078960" y="2423204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2" name="TT">
            <a:extLst>
              <a:ext uri="{FF2B5EF4-FFF2-40B4-BE49-F238E27FC236}">
                <a16:creationId xmlns:a16="http://schemas.microsoft.com/office/drawing/2014/main" id="{B9F10A58-0786-A066-B2E2-7507D40E108A}"/>
              </a:ext>
            </a:extLst>
          </p:cNvPr>
          <p:cNvSpPr txBox="1"/>
          <p:nvPr/>
        </p:nvSpPr>
        <p:spPr>
          <a:xfrm>
            <a:off x="6966655" y="3691749"/>
            <a:ext cx="2616203" cy="11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b="0"/>
              <a:t>Customer Qualified</a:t>
            </a:r>
            <a:endParaRPr sz="3200" b="0"/>
          </a:p>
        </p:txBody>
      </p:sp>
      <p:sp>
        <p:nvSpPr>
          <p:cNvPr id="513" name="TT">
            <a:extLst>
              <a:ext uri="{FF2B5EF4-FFF2-40B4-BE49-F238E27FC236}">
                <a16:creationId xmlns:a16="http://schemas.microsoft.com/office/drawing/2014/main" id="{D48A1B7B-58F8-E261-39EC-36E2A5505940}"/>
              </a:ext>
            </a:extLst>
          </p:cNvPr>
          <p:cNvSpPr txBox="1"/>
          <p:nvPr/>
        </p:nvSpPr>
        <p:spPr>
          <a:xfrm>
            <a:off x="9413075" y="3683729"/>
            <a:ext cx="2647840" cy="11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b="0">
                <a:solidFill>
                  <a:srgbClr val="72DDDC"/>
                </a:solidFill>
              </a:rPr>
              <a:t>Executive Team Leader</a:t>
            </a:r>
            <a:endParaRPr sz="3200" b="0">
              <a:solidFill>
                <a:srgbClr val="72DDDC"/>
              </a:solidFill>
            </a:endParaRPr>
          </a:p>
        </p:txBody>
      </p:sp>
      <p:sp>
        <p:nvSpPr>
          <p:cNvPr id="514" name="TT">
            <a:extLst>
              <a:ext uri="{FF2B5EF4-FFF2-40B4-BE49-F238E27FC236}">
                <a16:creationId xmlns:a16="http://schemas.microsoft.com/office/drawing/2014/main" id="{3C9BD9D9-0603-B2A5-3644-F91B5E467447}"/>
              </a:ext>
            </a:extLst>
          </p:cNvPr>
          <p:cNvSpPr txBox="1"/>
          <p:nvPr/>
        </p:nvSpPr>
        <p:spPr>
          <a:xfrm>
            <a:off x="11987829" y="3691751"/>
            <a:ext cx="2647840" cy="11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b="0"/>
              <a:t>Regional Coordinator</a:t>
            </a:r>
            <a:endParaRPr sz="3200" b="0"/>
          </a:p>
        </p:txBody>
      </p:sp>
      <p:sp>
        <p:nvSpPr>
          <p:cNvPr id="515" name="TT">
            <a:extLst>
              <a:ext uri="{FF2B5EF4-FFF2-40B4-BE49-F238E27FC236}">
                <a16:creationId xmlns:a16="http://schemas.microsoft.com/office/drawing/2014/main" id="{A5002306-AB08-E428-20EC-7F9C4DD2F895}"/>
              </a:ext>
            </a:extLst>
          </p:cNvPr>
          <p:cNvSpPr txBox="1"/>
          <p:nvPr/>
        </p:nvSpPr>
        <p:spPr>
          <a:xfrm>
            <a:off x="14289872" y="3683731"/>
            <a:ext cx="2647840" cy="11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b="0">
                <a:solidFill>
                  <a:srgbClr val="67C8C6"/>
                </a:solidFill>
              </a:rPr>
              <a:t>Regional Director</a:t>
            </a:r>
            <a:endParaRPr sz="3200" b="0">
              <a:solidFill>
                <a:srgbClr val="67C8C6"/>
              </a:solidFill>
            </a:endParaRPr>
          </a:p>
        </p:txBody>
      </p:sp>
      <p:sp>
        <p:nvSpPr>
          <p:cNvPr id="516" name="TT">
            <a:extLst>
              <a:ext uri="{FF2B5EF4-FFF2-40B4-BE49-F238E27FC236}">
                <a16:creationId xmlns:a16="http://schemas.microsoft.com/office/drawing/2014/main" id="{6DCDC2B3-7ADE-629C-141C-44A887B13CD4}"/>
              </a:ext>
            </a:extLst>
          </p:cNvPr>
          <p:cNvSpPr txBox="1"/>
          <p:nvPr/>
        </p:nvSpPr>
        <p:spPr>
          <a:xfrm>
            <a:off x="16551804" y="3704633"/>
            <a:ext cx="2647840" cy="166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b="0"/>
              <a:t>Regional Vice President</a:t>
            </a:r>
            <a:endParaRPr sz="3200" b="0"/>
          </a:p>
        </p:txBody>
      </p:sp>
      <p:sp>
        <p:nvSpPr>
          <p:cNvPr id="517" name="TT">
            <a:extLst>
              <a:ext uri="{FF2B5EF4-FFF2-40B4-BE49-F238E27FC236}">
                <a16:creationId xmlns:a16="http://schemas.microsoft.com/office/drawing/2014/main" id="{97B57D16-32FF-F06C-C3B1-628C256D8A74}"/>
              </a:ext>
            </a:extLst>
          </p:cNvPr>
          <p:cNvSpPr txBox="1"/>
          <p:nvPr/>
        </p:nvSpPr>
        <p:spPr>
          <a:xfrm>
            <a:off x="18853846" y="3696613"/>
            <a:ext cx="2647840" cy="166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 b="0">
                <a:solidFill>
                  <a:srgbClr val="67C8C6"/>
                </a:solidFill>
              </a:rPr>
              <a:t>Senior      Vice President</a:t>
            </a:r>
            <a:endParaRPr sz="3200" b="0">
              <a:solidFill>
                <a:srgbClr val="67C8C6"/>
              </a:solidFill>
            </a:endParaRPr>
          </a:p>
        </p:txBody>
      </p:sp>
      <p:sp>
        <p:nvSpPr>
          <p:cNvPr id="518" name="TT">
            <a:extLst>
              <a:ext uri="{FF2B5EF4-FFF2-40B4-BE49-F238E27FC236}">
                <a16:creationId xmlns:a16="http://schemas.microsoft.com/office/drawing/2014/main" id="{0E521087-2EFC-904A-C57E-A8312643E777}"/>
              </a:ext>
            </a:extLst>
          </p:cNvPr>
          <p:cNvSpPr txBox="1"/>
          <p:nvPr/>
        </p:nvSpPr>
        <p:spPr>
          <a:xfrm>
            <a:off x="2659493" y="2504308"/>
            <a:ext cx="3718497" cy="240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4800">
                <a:solidFill>
                  <a:schemeClr val="bg1"/>
                </a:solidFill>
              </a:rPr>
              <a:t>I</a:t>
            </a:r>
            <a:r>
              <a:rPr lang="en-US" b="0">
                <a:solidFill>
                  <a:srgbClr val="72DDDC"/>
                </a:solidFill>
              </a:rPr>
              <a:t>ndependent</a:t>
            </a:r>
            <a:r>
              <a:rPr lang="en-US" b="0">
                <a:solidFill>
                  <a:srgbClr val="67C8C6"/>
                </a:solidFill>
              </a:rPr>
              <a:t> </a:t>
            </a:r>
            <a:r>
              <a:rPr lang="en-US" sz="4800">
                <a:solidFill>
                  <a:schemeClr val="bg1"/>
                </a:solidFill>
              </a:rPr>
              <a:t>B</a:t>
            </a:r>
            <a:r>
              <a:rPr lang="en-US" b="0">
                <a:solidFill>
                  <a:srgbClr val="72DDDC"/>
                </a:solidFill>
              </a:rPr>
              <a:t>usiness</a:t>
            </a:r>
            <a:r>
              <a:rPr lang="en-US" b="0">
                <a:solidFill>
                  <a:srgbClr val="67C8C6"/>
                </a:solidFill>
              </a:rPr>
              <a:t> </a:t>
            </a:r>
            <a:r>
              <a:rPr lang="en-US" sz="4800">
                <a:solidFill>
                  <a:schemeClr val="bg1"/>
                </a:solidFill>
              </a:rPr>
              <a:t>O</a:t>
            </a:r>
            <a:r>
              <a:rPr lang="en-US" b="0">
                <a:solidFill>
                  <a:srgbClr val="72DDDC"/>
                </a:solidFill>
              </a:rPr>
              <a:t>wner</a:t>
            </a:r>
            <a:endParaRPr b="0">
              <a:solidFill>
                <a:srgbClr val="72DDDC"/>
              </a:solidFill>
            </a:endParaRPr>
          </a:p>
        </p:txBody>
      </p:sp>
      <p:sp>
        <p:nvSpPr>
          <p:cNvPr id="520" name="IT WILL MOTIVATE YOU">
            <a:extLst>
              <a:ext uri="{FF2B5EF4-FFF2-40B4-BE49-F238E27FC236}">
                <a16:creationId xmlns:a16="http://schemas.microsoft.com/office/drawing/2014/main" id="{029886E5-6827-68C7-A914-68B68A50F827}"/>
              </a:ext>
            </a:extLst>
          </p:cNvPr>
          <p:cNvSpPr txBox="1"/>
          <p:nvPr/>
        </p:nvSpPr>
        <p:spPr>
          <a:xfrm>
            <a:off x="1809750" y="5460472"/>
            <a:ext cx="20990804" cy="350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normAutofit/>
          </a:bodyPr>
          <a:lstStyle>
            <a:lvl1pPr marL="0" marR="0" indent="0" algn="ctr" defTabSz="292606" rtl="0" latinLnBrk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defRPr sz="14800" b="0" i="0" u="none" strike="noStrike" cap="none" spc="-50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12400"/>
              <a:t>Follow the Plan</a:t>
            </a:r>
          </a:p>
        </p:txBody>
      </p:sp>
      <p:sp>
        <p:nvSpPr>
          <p:cNvPr id="521" name="Line">
            <a:extLst>
              <a:ext uri="{FF2B5EF4-FFF2-40B4-BE49-F238E27FC236}">
                <a16:creationId xmlns:a16="http://schemas.microsoft.com/office/drawing/2014/main" id="{3B3B9D5F-1CF9-95E3-1B93-3B11463BE769}"/>
              </a:ext>
            </a:extLst>
          </p:cNvPr>
          <p:cNvSpPr/>
          <p:nvPr/>
        </p:nvSpPr>
        <p:spPr>
          <a:xfrm>
            <a:off x="2040626" y="5608492"/>
            <a:ext cx="2075993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2" name="Line">
            <a:extLst>
              <a:ext uri="{FF2B5EF4-FFF2-40B4-BE49-F238E27FC236}">
                <a16:creationId xmlns:a16="http://schemas.microsoft.com/office/drawing/2014/main" id="{02B1E63B-F0E7-00EF-8EED-0F0D775FD0AD}"/>
              </a:ext>
            </a:extLst>
          </p:cNvPr>
          <p:cNvSpPr/>
          <p:nvPr/>
        </p:nvSpPr>
        <p:spPr>
          <a:xfrm>
            <a:off x="2040624" y="8552922"/>
            <a:ext cx="20759930" cy="1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3" name="This is Your Business Plan">
            <a:extLst>
              <a:ext uri="{FF2B5EF4-FFF2-40B4-BE49-F238E27FC236}">
                <a16:creationId xmlns:a16="http://schemas.microsoft.com/office/drawing/2014/main" id="{DC78381E-74B9-5D2A-704D-0AED4A09F897}"/>
              </a:ext>
            </a:extLst>
          </p:cNvPr>
          <p:cNvSpPr txBox="1"/>
          <p:nvPr/>
        </p:nvSpPr>
        <p:spPr>
          <a:xfrm>
            <a:off x="2214389" y="7077783"/>
            <a:ext cx="20359861" cy="151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7200">
                <a:solidFill>
                  <a:srgbClr val="72DDDC"/>
                </a:solidFill>
              </a:rPr>
              <a:t>T</a:t>
            </a:r>
            <a:r>
              <a:rPr lang="en-US" sz="7200">
                <a:solidFill>
                  <a:srgbClr val="72DDDC"/>
                </a:solidFill>
              </a:rPr>
              <a:t>hink of this as your </a:t>
            </a:r>
            <a:r>
              <a:rPr lang="en-US" sz="7200" b="1">
                <a:solidFill>
                  <a:schemeClr val="bg1"/>
                </a:solidFill>
              </a:rPr>
              <a:t>“Road Map</a:t>
            </a:r>
            <a:r>
              <a:rPr lang="en-US" sz="7200">
                <a:solidFill>
                  <a:schemeClr val="bg1"/>
                </a:solidFill>
              </a:rPr>
              <a:t>” </a:t>
            </a:r>
            <a:r>
              <a:rPr lang="en-US" sz="7200">
                <a:solidFill>
                  <a:srgbClr val="72DDDC"/>
                </a:solidFill>
              </a:rPr>
              <a:t>or </a:t>
            </a:r>
            <a:r>
              <a:rPr lang="en-US" sz="7200" b="1">
                <a:solidFill>
                  <a:schemeClr val="bg1"/>
                </a:solidFill>
              </a:rPr>
              <a:t>“</a:t>
            </a:r>
            <a:r>
              <a:rPr sz="7200" b="1">
                <a:solidFill>
                  <a:schemeClr val="bg1"/>
                </a:solidFill>
              </a:rPr>
              <a:t>Business Plan</a:t>
            </a:r>
            <a:r>
              <a:rPr lang="en-US" sz="7200" b="1">
                <a:solidFill>
                  <a:schemeClr val="bg1"/>
                </a:solidFill>
              </a:rPr>
              <a:t>"</a:t>
            </a:r>
            <a:endParaRPr sz="7200" b="1">
              <a:solidFill>
                <a:schemeClr val="bg1"/>
              </a:solidFill>
            </a:endParaRPr>
          </a:p>
        </p:txBody>
      </p:sp>
      <p:sp>
        <p:nvSpPr>
          <p:cNvPr id="524" name="Your Business is Growing…">
            <a:extLst>
              <a:ext uri="{FF2B5EF4-FFF2-40B4-BE49-F238E27FC236}">
                <a16:creationId xmlns:a16="http://schemas.microsoft.com/office/drawing/2014/main" id="{B37E34DC-4F9C-3B9C-5C9E-F4C0D3C87B45}"/>
              </a:ext>
            </a:extLst>
          </p:cNvPr>
          <p:cNvSpPr txBox="1"/>
          <p:nvPr/>
        </p:nvSpPr>
        <p:spPr>
          <a:xfrm>
            <a:off x="7134652" y="10281260"/>
            <a:ext cx="10308198" cy="261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marL="1181100" indent="-1181100" algn="l" defTabSz="457200">
              <a:lnSpc>
                <a:spcPct val="130000"/>
              </a:lnSpc>
              <a:spcBef>
                <a:spcPts val="900"/>
              </a:spcBef>
              <a:buSzTx/>
              <a:buAutoNum type="arabicPeriod"/>
              <a:defRPr sz="8600" spc="-2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000">
                <a:solidFill>
                  <a:srgbClr val="72DDDC"/>
                </a:solidFill>
              </a:rPr>
              <a:t>Your Business is </a:t>
            </a:r>
            <a:r>
              <a:rPr sz="6000" b="1">
                <a:solidFill>
                  <a:srgbClr val="72DDDC"/>
                </a:solidFill>
              </a:rPr>
              <a:t>Growing</a:t>
            </a:r>
          </a:p>
          <a:p>
            <a:pPr marL="1181100" indent="-1181100" algn="l" defTabSz="457200">
              <a:lnSpc>
                <a:spcPct val="130000"/>
              </a:lnSpc>
              <a:spcBef>
                <a:spcPts val="900"/>
              </a:spcBef>
              <a:buSzTx/>
              <a:buAutoNum type="arabicPeriod"/>
              <a:defRPr sz="8600" spc="-2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000">
                <a:solidFill>
                  <a:srgbClr val="72DDDC"/>
                </a:solidFill>
              </a:rPr>
              <a:t>You </a:t>
            </a:r>
            <a:r>
              <a:rPr lang="en-AU" sz="6000">
                <a:solidFill>
                  <a:srgbClr val="72DDDC"/>
                </a:solidFill>
              </a:rPr>
              <a:t>G</a:t>
            </a:r>
            <a:r>
              <a:rPr sz="6000">
                <a:solidFill>
                  <a:srgbClr val="72DDDC"/>
                </a:solidFill>
              </a:rPr>
              <a:t>et Paid </a:t>
            </a:r>
            <a:r>
              <a:rPr sz="6000" b="1">
                <a:solidFill>
                  <a:srgbClr val="72DDDC"/>
                </a:solidFill>
              </a:rPr>
              <a:t>More</a:t>
            </a:r>
            <a:r>
              <a:rPr lang="en-US" sz="6000">
                <a:solidFill>
                  <a:srgbClr val="72DDDC"/>
                </a:solidFill>
              </a:rPr>
              <a:t> &amp; </a:t>
            </a:r>
            <a:r>
              <a:rPr lang="en-US" sz="6000" b="1">
                <a:solidFill>
                  <a:srgbClr val="72DDDC"/>
                </a:solidFill>
              </a:rPr>
              <a:t>Better</a:t>
            </a:r>
            <a:endParaRPr sz="6000" b="1">
              <a:solidFill>
                <a:srgbClr val="72DDDC"/>
              </a:solidFill>
            </a:endParaRPr>
          </a:p>
        </p:txBody>
      </p:sp>
      <p:sp>
        <p:nvSpPr>
          <p:cNvPr id="525" name="This is Your Business Plan">
            <a:extLst>
              <a:ext uri="{FF2B5EF4-FFF2-40B4-BE49-F238E27FC236}">
                <a16:creationId xmlns:a16="http://schemas.microsoft.com/office/drawing/2014/main" id="{4BA8F123-E7AE-E853-95BE-4A91EAF079C2}"/>
              </a:ext>
            </a:extLst>
          </p:cNvPr>
          <p:cNvSpPr txBox="1"/>
          <p:nvPr/>
        </p:nvSpPr>
        <p:spPr>
          <a:xfrm>
            <a:off x="2974814" y="8721644"/>
            <a:ext cx="20080489" cy="151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200">
                <a:solidFill>
                  <a:schemeClr val="bg1"/>
                </a:solidFill>
              </a:rPr>
              <a:t>The higher of an EARNED POSITION you achieve…</a:t>
            </a:r>
            <a:endParaRPr sz="7200">
              <a:solidFill>
                <a:schemeClr val="bg1"/>
              </a:solidFill>
            </a:endParaRPr>
          </a:p>
        </p:txBody>
      </p:sp>
      <p:sp>
        <p:nvSpPr>
          <p:cNvPr id="526" name="Compensation Plan – Personal Residual Income">
            <a:extLst>
              <a:ext uri="{FF2B5EF4-FFF2-40B4-BE49-F238E27FC236}">
                <a16:creationId xmlns:a16="http://schemas.microsoft.com/office/drawing/2014/main" id="{CE685E6D-7068-F9C7-9435-5A189261ED26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Earned Positions</a:t>
            </a:r>
            <a:endParaRPr b="1"/>
          </a:p>
        </p:txBody>
      </p:sp>
      <p:pic>
        <p:nvPicPr>
          <p:cNvPr id="527" name="Picture 526" descr="Logo&#10;&#10;Description automatically generated">
            <a:extLst>
              <a:ext uri="{FF2B5EF4-FFF2-40B4-BE49-F238E27FC236}">
                <a16:creationId xmlns:a16="http://schemas.microsoft.com/office/drawing/2014/main" id="{A93E12D0-B97F-E6EE-2C91-7FAE6CE0B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596" y="2615313"/>
            <a:ext cx="1123990" cy="1123990"/>
          </a:xfrm>
          <a:prstGeom prst="rect">
            <a:avLst/>
          </a:prstGeom>
        </p:spPr>
      </p:pic>
      <p:pic>
        <p:nvPicPr>
          <p:cNvPr id="528" name="Picture 527" descr="A picture containing icon&#10;&#10;Description automatically generated">
            <a:extLst>
              <a:ext uri="{FF2B5EF4-FFF2-40B4-BE49-F238E27FC236}">
                <a16:creationId xmlns:a16="http://schemas.microsoft.com/office/drawing/2014/main" id="{4E50ADD2-C3EC-C1EF-33FA-D08BAE22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2058" y="2580644"/>
            <a:ext cx="1205623" cy="1205623"/>
          </a:xfrm>
          <a:prstGeom prst="rect">
            <a:avLst/>
          </a:prstGeom>
        </p:spPr>
      </p:pic>
      <p:pic>
        <p:nvPicPr>
          <p:cNvPr id="529" name="Picture 528" descr="A picture containing text, wheel, bottle cap&#10;&#10;Description automatically generated">
            <a:extLst>
              <a:ext uri="{FF2B5EF4-FFF2-40B4-BE49-F238E27FC236}">
                <a16:creationId xmlns:a16="http://schemas.microsoft.com/office/drawing/2014/main" id="{0ABA8D3C-987F-3461-CE7F-1B86AFEEE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9334" y="2609616"/>
            <a:ext cx="1184744" cy="1184744"/>
          </a:xfrm>
          <a:prstGeom prst="rect">
            <a:avLst/>
          </a:prstGeom>
        </p:spPr>
      </p:pic>
      <p:pic>
        <p:nvPicPr>
          <p:cNvPr id="530" name="Picture 529" descr="Logo&#10;&#10;Description automatically generated">
            <a:extLst>
              <a:ext uri="{FF2B5EF4-FFF2-40B4-BE49-F238E27FC236}">
                <a16:creationId xmlns:a16="http://schemas.microsoft.com/office/drawing/2014/main" id="{2E4559E9-DAE1-15E4-B60A-B81CE05C9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1178" y="2621468"/>
            <a:ext cx="1162988" cy="1162988"/>
          </a:xfrm>
          <a:prstGeom prst="rect">
            <a:avLst/>
          </a:prstGeom>
        </p:spPr>
      </p:pic>
      <p:pic>
        <p:nvPicPr>
          <p:cNvPr id="533" name="Picture 532" descr="Logo&#10;&#10;Description automatically generated">
            <a:extLst>
              <a:ext uri="{FF2B5EF4-FFF2-40B4-BE49-F238E27FC236}">
                <a16:creationId xmlns:a16="http://schemas.microsoft.com/office/drawing/2014/main" id="{45DE7190-AC18-E5B2-9314-937C0499C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5110" y="2579976"/>
            <a:ext cx="1219199" cy="1219199"/>
          </a:xfrm>
          <a:prstGeom prst="rect">
            <a:avLst/>
          </a:prstGeom>
        </p:spPr>
      </p:pic>
      <p:sp>
        <p:nvSpPr>
          <p:cNvPr id="536" name="Oval 535">
            <a:extLst>
              <a:ext uri="{FF2B5EF4-FFF2-40B4-BE49-F238E27FC236}">
                <a16:creationId xmlns:a16="http://schemas.microsoft.com/office/drawing/2014/main" id="{BF0B63D2-7AFB-CF69-D286-05866B03A275}"/>
              </a:ext>
            </a:extLst>
          </p:cNvPr>
          <p:cNvSpPr/>
          <p:nvPr/>
        </p:nvSpPr>
        <p:spPr>
          <a:xfrm>
            <a:off x="7929861" y="2720108"/>
            <a:ext cx="914400" cy="91440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537" name="TT">
            <a:extLst>
              <a:ext uri="{FF2B5EF4-FFF2-40B4-BE49-F238E27FC236}">
                <a16:creationId xmlns:a16="http://schemas.microsoft.com/office/drawing/2014/main" id="{63CE777D-CC7E-E98F-9511-2E638D3252FA}"/>
              </a:ext>
            </a:extLst>
          </p:cNvPr>
          <p:cNvSpPr txBox="1"/>
          <p:nvPr/>
        </p:nvSpPr>
        <p:spPr>
          <a:xfrm>
            <a:off x="7165208" y="2828880"/>
            <a:ext cx="2451103" cy="73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CQ</a:t>
            </a:r>
          </a:p>
        </p:txBody>
      </p:sp>
    </p:spTree>
    <p:extLst>
      <p:ext uri="{BB962C8B-B14F-4D97-AF65-F5344CB8AC3E}">
        <p14:creationId xmlns:p14="http://schemas.microsoft.com/office/powerpoint/2010/main" val="3454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68" name="Compensation Plan – Personal Residual Income"/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Points system</a:t>
            </a:r>
            <a:endParaRPr b="1"/>
          </a:p>
        </p:txBody>
      </p:sp>
      <p:sp>
        <p:nvSpPr>
          <p:cNvPr id="170" name="U.S. RESIDENTIAL…"/>
          <p:cNvSpPr txBox="1"/>
          <p:nvPr/>
        </p:nvSpPr>
        <p:spPr>
          <a:xfrm>
            <a:off x="713758" y="3593401"/>
            <a:ext cx="11428829" cy="343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RESIDENTIAL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  <a:endParaRPr lang="en-AU" i="1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Travel &amp; Lifestyle</a:t>
            </a:r>
          </a:p>
        </p:txBody>
      </p:sp>
      <p:sp>
        <p:nvSpPr>
          <p:cNvPr id="171" name="U.S. BUSINESS…"/>
          <p:cNvSpPr txBox="1"/>
          <p:nvPr/>
        </p:nvSpPr>
        <p:spPr>
          <a:xfrm>
            <a:off x="713758" y="7146821"/>
            <a:ext cx="12963530" cy="450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BUSINESS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4G/5G 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VoIP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Phone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Payment Processing</a:t>
            </a:r>
            <a:endParaRPr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D8AB36-DAA6-6F0E-91EB-C50FF2762F94}"/>
              </a:ext>
            </a:extLst>
          </p:cNvPr>
          <p:cNvSpPr/>
          <p:nvPr/>
        </p:nvSpPr>
        <p:spPr>
          <a:xfrm>
            <a:off x="541802" y="1631105"/>
            <a:ext cx="13285409" cy="15222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545C8-8989-F831-16FD-6C9896819BDF}"/>
              </a:ext>
            </a:extLst>
          </p:cNvPr>
          <p:cNvSpPr txBox="1"/>
          <p:nvPr/>
        </p:nvSpPr>
        <p:spPr>
          <a:xfrm>
            <a:off x="694440" y="1652334"/>
            <a:ext cx="13132772" cy="1485022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4000" b="1" kern="12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Range from 1 - 4 Points or more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Can use multiple services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EDFF3-7540-FFC2-B16D-19EEFCE5E7B4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0827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68" name="Compensation Plan – Personal Residual Income"/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Points system</a:t>
            </a:r>
            <a:endParaRPr b="1"/>
          </a:p>
        </p:txBody>
      </p:sp>
      <p:sp>
        <p:nvSpPr>
          <p:cNvPr id="170" name="U.S. RESIDENTIAL…"/>
          <p:cNvSpPr txBox="1"/>
          <p:nvPr/>
        </p:nvSpPr>
        <p:spPr>
          <a:xfrm>
            <a:off x="713758" y="3593401"/>
            <a:ext cx="11428829" cy="343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RESIDENTIAL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  <a:endParaRPr lang="en-AU" i="1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Travel &amp; Lifestyle</a:t>
            </a:r>
          </a:p>
        </p:txBody>
      </p:sp>
      <p:sp>
        <p:nvSpPr>
          <p:cNvPr id="171" name="U.S. BUSINESS…"/>
          <p:cNvSpPr txBox="1"/>
          <p:nvPr/>
        </p:nvSpPr>
        <p:spPr>
          <a:xfrm>
            <a:off x="713758" y="7146821"/>
            <a:ext cx="12963530" cy="450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BUSINESS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4G/5G 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VoIP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Phone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Payment Processing</a:t>
            </a:r>
            <a:endParaRPr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D8AB36-DAA6-6F0E-91EB-C50FF2762F94}"/>
              </a:ext>
            </a:extLst>
          </p:cNvPr>
          <p:cNvSpPr/>
          <p:nvPr/>
        </p:nvSpPr>
        <p:spPr>
          <a:xfrm>
            <a:off x="541802" y="1631105"/>
            <a:ext cx="13285409" cy="15222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545C8-8989-F831-16FD-6C9896819BDF}"/>
              </a:ext>
            </a:extLst>
          </p:cNvPr>
          <p:cNvSpPr txBox="1"/>
          <p:nvPr/>
        </p:nvSpPr>
        <p:spPr>
          <a:xfrm>
            <a:off x="694440" y="1652334"/>
            <a:ext cx="13132772" cy="1485022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4000" b="1" kern="12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Range from 1 - 4 Points or more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Can use multiple services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EDFF3-7540-FFC2-B16D-19EEFCE5E7B4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46041DE8-54CB-8D45-DE5A-3C2F85EC9568}"/>
              </a:ext>
            </a:extLst>
          </p:cNvPr>
          <p:cNvSpPr/>
          <p:nvPr/>
        </p:nvSpPr>
        <p:spPr>
          <a:xfrm>
            <a:off x="5520559" y="3593401"/>
            <a:ext cx="6193646" cy="8775713"/>
          </a:xfrm>
          <a:prstGeom prst="roundRect">
            <a:avLst>
              <a:gd name="adj" fmla="val 5502"/>
            </a:avLst>
          </a:prstGeom>
          <a:gradFill flip="none" rotWithShape="1">
            <a:gsLst>
              <a:gs pos="42000">
                <a:srgbClr val="67C8C6"/>
              </a:gs>
              <a:gs pos="95000">
                <a:srgbClr val="72DDD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1D56C3-DD93-010E-D981-57159D288863}"/>
              </a:ext>
            </a:extLst>
          </p:cNvPr>
          <p:cNvGrpSpPr/>
          <p:nvPr/>
        </p:nvGrpSpPr>
        <p:grpSpPr>
          <a:xfrm>
            <a:off x="5772865" y="5041546"/>
            <a:ext cx="5941339" cy="5118794"/>
            <a:chOff x="1396334" y="2123527"/>
            <a:chExt cx="2950312" cy="25593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71A386-C3EB-EF8C-4AEE-BDE4B56E0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3847" y="2123527"/>
              <a:ext cx="1492226" cy="18838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21D5FE-D51E-944B-1827-B9D4A7786717}"/>
                </a:ext>
              </a:extLst>
            </p:cNvPr>
            <p:cNvSpPr txBox="1"/>
            <p:nvPr/>
          </p:nvSpPr>
          <p:spPr>
            <a:xfrm>
              <a:off x="1396334" y="4027360"/>
              <a:ext cx="2950312" cy="655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88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1</a:t>
              </a:r>
              <a:r>
                <a:rPr lang="en-US" sz="64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 Customer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7A39FA-AA6B-BA9E-3C08-B77326FE7D04}"/>
              </a:ext>
            </a:extLst>
          </p:cNvPr>
          <p:cNvSpPr txBox="1"/>
          <p:nvPr/>
        </p:nvSpPr>
        <p:spPr>
          <a:xfrm>
            <a:off x="6366156" y="3995105"/>
            <a:ext cx="471404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6000" b="1" kern="1200">
                <a:solidFill>
                  <a:srgbClr val="FFC000"/>
                </a:solidFill>
                <a:latin typeface="Helvetica"/>
                <a:ea typeface="+mn-ea"/>
                <a:cs typeface="Helvetica"/>
              </a:rPr>
              <a:t>Example: </a:t>
            </a:r>
            <a:endParaRPr lang="en-US" sz="6000" b="1" kern="120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8">
            <a:extLst>
              <a:ext uri="{FF2B5EF4-FFF2-40B4-BE49-F238E27FC236}">
                <a16:creationId xmlns:a16="http://schemas.microsoft.com/office/drawing/2014/main" id="{6843BEB4-8EAE-D49B-CA45-ECB35EE750F0}"/>
              </a:ext>
            </a:extLst>
          </p:cNvPr>
          <p:cNvSpPr/>
          <p:nvPr/>
        </p:nvSpPr>
        <p:spPr>
          <a:xfrm rot="5400000">
            <a:off x="15233752" y="2644742"/>
            <a:ext cx="668986" cy="7684526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Up Arrow 18">
            <a:extLst>
              <a:ext uri="{FF2B5EF4-FFF2-40B4-BE49-F238E27FC236}">
                <a16:creationId xmlns:a16="http://schemas.microsoft.com/office/drawing/2014/main" id="{FA5BAE6A-3A84-F1B5-6D25-CB05AE282A33}"/>
              </a:ext>
            </a:extLst>
          </p:cNvPr>
          <p:cNvSpPr/>
          <p:nvPr/>
        </p:nvSpPr>
        <p:spPr>
          <a:xfrm rot="5400000">
            <a:off x="13165463" y="1928333"/>
            <a:ext cx="668986" cy="3882002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7E767604-0C85-635B-AA55-B48A54B3CA24}"/>
              </a:ext>
            </a:extLst>
          </p:cNvPr>
          <p:cNvSpPr/>
          <p:nvPr/>
        </p:nvSpPr>
        <p:spPr>
          <a:xfrm rot="5400000">
            <a:off x="15218190" y="8083982"/>
            <a:ext cx="668987" cy="7715649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68" name="Compensation Plan – Personal Residual Income"/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Points system</a:t>
            </a:r>
            <a:endParaRPr b="1"/>
          </a:p>
        </p:txBody>
      </p:sp>
      <p:sp>
        <p:nvSpPr>
          <p:cNvPr id="170" name="U.S. RESIDENTIAL…"/>
          <p:cNvSpPr txBox="1"/>
          <p:nvPr/>
        </p:nvSpPr>
        <p:spPr>
          <a:xfrm>
            <a:off x="713758" y="3593401"/>
            <a:ext cx="11428829" cy="343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RESIDENTIAL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  <a:endParaRPr lang="en-AU" i="1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Travel &amp; Lifestyle</a:t>
            </a:r>
          </a:p>
        </p:txBody>
      </p:sp>
      <p:sp>
        <p:nvSpPr>
          <p:cNvPr id="171" name="U.S. BUSINESS…"/>
          <p:cNvSpPr txBox="1"/>
          <p:nvPr/>
        </p:nvSpPr>
        <p:spPr>
          <a:xfrm>
            <a:off x="713758" y="7146821"/>
            <a:ext cx="12963530" cy="450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BUSINESS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4G/5G 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VoIP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Phone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Payment Processing</a:t>
            </a:r>
            <a:endParaRPr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D8AB36-DAA6-6F0E-91EB-C50FF2762F94}"/>
              </a:ext>
            </a:extLst>
          </p:cNvPr>
          <p:cNvSpPr/>
          <p:nvPr/>
        </p:nvSpPr>
        <p:spPr>
          <a:xfrm>
            <a:off x="541802" y="1631105"/>
            <a:ext cx="13285409" cy="15222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545C8-8989-F831-16FD-6C9896819BDF}"/>
              </a:ext>
            </a:extLst>
          </p:cNvPr>
          <p:cNvSpPr txBox="1"/>
          <p:nvPr/>
        </p:nvSpPr>
        <p:spPr>
          <a:xfrm>
            <a:off x="694440" y="1652334"/>
            <a:ext cx="13132772" cy="1485022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4000" b="1" kern="12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Range from 1 - 4 Points or more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Can use multiple services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EDFF3-7540-FFC2-B16D-19EEFCE5E7B4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46041DE8-54CB-8D45-DE5A-3C2F85EC9568}"/>
              </a:ext>
            </a:extLst>
          </p:cNvPr>
          <p:cNvSpPr/>
          <p:nvPr/>
        </p:nvSpPr>
        <p:spPr>
          <a:xfrm>
            <a:off x="5520559" y="3593401"/>
            <a:ext cx="6193646" cy="8775713"/>
          </a:xfrm>
          <a:prstGeom prst="roundRect">
            <a:avLst>
              <a:gd name="adj" fmla="val 5502"/>
            </a:avLst>
          </a:prstGeom>
          <a:gradFill flip="none" rotWithShape="1">
            <a:gsLst>
              <a:gs pos="42000">
                <a:srgbClr val="67C8C6"/>
              </a:gs>
              <a:gs pos="95000">
                <a:srgbClr val="72DDD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1D56C3-DD93-010E-D981-57159D288863}"/>
              </a:ext>
            </a:extLst>
          </p:cNvPr>
          <p:cNvGrpSpPr/>
          <p:nvPr/>
        </p:nvGrpSpPr>
        <p:grpSpPr>
          <a:xfrm>
            <a:off x="5772865" y="5041546"/>
            <a:ext cx="5941339" cy="5121214"/>
            <a:chOff x="1396334" y="2123527"/>
            <a:chExt cx="2950312" cy="25606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71A386-C3EB-EF8C-4AEE-BDE4B56E0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3847" y="2123527"/>
              <a:ext cx="1492226" cy="18838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21D5FE-D51E-944B-1827-B9D4A7786717}"/>
                </a:ext>
              </a:extLst>
            </p:cNvPr>
            <p:cNvSpPr txBox="1"/>
            <p:nvPr/>
          </p:nvSpPr>
          <p:spPr>
            <a:xfrm>
              <a:off x="1396334" y="4028570"/>
              <a:ext cx="2950312" cy="655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88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1</a:t>
              </a:r>
              <a:r>
                <a:rPr lang="en-US" sz="64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 Customer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7A39FA-AA6B-BA9E-3C08-B77326FE7D04}"/>
              </a:ext>
            </a:extLst>
          </p:cNvPr>
          <p:cNvSpPr txBox="1"/>
          <p:nvPr/>
        </p:nvSpPr>
        <p:spPr>
          <a:xfrm>
            <a:off x="6366156" y="3995105"/>
            <a:ext cx="471404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6000" b="1" kern="1200">
                <a:solidFill>
                  <a:srgbClr val="FFC000"/>
                </a:solidFill>
                <a:latin typeface="Helvetica"/>
                <a:ea typeface="+mn-ea"/>
                <a:cs typeface="Helvetica"/>
              </a:rPr>
              <a:t>Example: </a:t>
            </a:r>
            <a:endParaRPr lang="en-US" sz="6000" b="1" kern="120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Up Arrow 18">
            <a:extLst>
              <a:ext uri="{FF2B5EF4-FFF2-40B4-BE49-F238E27FC236}">
                <a16:creationId xmlns:a16="http://schemas.microsoft.com/office/drawing/2014/main" id="{E379ABD1-CF8B-6829-E858-9D985C6CACA0}"/>
              </a:ext>
            </a:extLst>
          </p:cNvPr>
          <p:cNvSpPr/>
          <p:nvPr/>
        </p:nvSpPr>
        <p:spPr>
          <a:xfrm rot="5400000">
            <a:off x="13222501" y="7328668"/>
            <a:ext cx="668987" cy="3771493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CFB302-2AD2-CED4-A6E7-288B4C68E6D7}"/>
              </a:ext>
            </a:extLst>
          </p:cNvPr>
          <p:cNvGrpSpPr/>
          <p:nvPr/>
        </p:nvGrpSpPr>
        <p:grpSpPr>
          <a:xfrm>
            <a:off x="11671250" y="8879919"/>
            <a:ext cx="8982137" cy="1268259"/>
            <a:chOff x="4399807" y="4393085"/>
            <a:chExt cx="4316187" cy="6341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5CE26-AF45-7E2F-C9E9-4456274A0D6F}"/>
                </a:ext>
              </a:extLst>
            </p:cNvPr>
            <p:cNvSpPr txBox="1"/>
            <p:nvPr/>
          </p:nvSpPr>
          <p:spPr>
            <a:xfrm>
              <a:off x="6306907" y="4730370"/>
              <a:ext cx="2409087" cy="296844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3600" i="1" kern="1200">
                  <a:solidFill>
                    <a:prstClr val="white"/>
                  </a:solidFill>
                  <a:latin typeface="Helvetica"/>
                  <a:ea typeface="+mn-ea"/>
                  <a:cs typeface="Helvetica"/>
                </a:rPr>
                <a:t>Broadband</a:t>
              </a:r>
              <a:endParaRPr lang="en-US" sz="4000" b="1" i="1" kern="1200">
                <a:solidFill>
                  <a:prstClr val="white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9" name="Up Arrow 18">
              <a:extLst>
                <a:ext uri="{FF2B5EF4-FFF2-40B4-BE49-F238E27FC236}">
                  <a16:creationId xmlns:a16="http://schemas.microsoft.com/office/drawing/2014/main" id="{62E35547-7A6D-EA7F-AF48-75FAA6D13EFA}"/>
                </a:ext>
              </a:extLst>
            </p:cNvPr>
            <p:cNvSpPr/>
            <p:nvPr/>
          </p:nvSpPr>
          <p:spPr>
            <a:xfrm rot="5400000">
              <a:off x="5138718" y="3654174"/>
              <a:ext cx="334493" cy="1812316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754" hangingPunct="1">
                <a:defRPr/>
              </a:pPr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B2AE05-078C-5C1E-1E4C-5992D916B685}"/>
              </a:ext>
            </a:extLst>
          </p:cNvPr>
          <p:cNvSpPr txBox="1"/>
          <p:nvPr/>
        </p:nvSpPr>
        <p:spPr>
          <a:xfrm>
            <a:off x="15614931" y="4370187"/>
            <a:ext cx="5260795" cy="59368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28754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600" i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Electricity &amp; Gas</a:t>
            </a:r>
            <a:endParaRPr lang="en-US" sz="3600" b="1" i="1" kern="1200">
              <a:solidFill>
                <a:prstClr val="white"/>
              </a:solidFill>
              <a:latin typeface="Helvetica"/>
              <a:ea typeface="+mn-ea"/>
              <a:cs typeface="Helvetic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92E14B-D3CD-371C-BF95-EE0066450AB1}"/>
              </a:ext>
            </a:extLst>
          </p:cNvPr>
          <p:cNvGrpSpPr/>
          <p:nvPr/>
        </p:nvGrpSpPr>
        <p:grpSpPr>
          <a:xfrm>
            <a:off x="11694860" y="11607306"/>
            <a:ext cx="12232328" cy="1358231"/>
            <a:chOff x="4399807" y="5756785"/>
            <a:chExt cx="5969232" cy="6791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615E20-D6FA-B33E-7C4D-426140A0168A}"/>
                </a:ext>
              </a:extLst>
            </p:cNvPr>
            <p:cNvSpPr txBox="1"/>
            <p:nvPr/>
          </p:nvSpPr>
          <p:spPr>
            <a:xfrm>
              <a:off x="8309635" y="6139056"/>
              <a:ext cx="2059404" cy="296844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3600" i="1" kern="1200">
                  <a:solidFill>
                    <a:prstClr val="white"/>
                  </a:solidFill>
                  <a:latin typeface="Helvetica"/>
                  <a:ea typeface="+mn-ea"/>
                  <a:cs typeface="Helvetica"/>
                </a:rPr>
                <a:t>Mobile</a:t>
              </a:r>
              <a:endParaRPr lang="en-US" sz="3600" b="1" i="1" kern="1200">
                <a:solidFill>
                  <a:prstClr val="white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AE414442-FAFB-6060-5795-0481FDD80940}"/>
                </a:ext>
              </a:extLst>
            </p:cNvPr>
            <p:cNvSpPr/>
            <p:nvPr/>
          </p:nvSpPr>
          <p:spPr>
            <a:xfrm rot="5400000">
              <a:off x="6115133" y="4041459"/>
              <a:ext cx="334493" cy="3765146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754" hangingPunct="1">
                <a:defRPr/>
              </a:pPr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5E9ABD-A642-8C70-63CA-8AD0D51076D3}"/>
              </a:ext>
            </a:extLst>
          </p:cNvPr>
          <p:cNvSpPr txBox="1"/>
          <p:nvPr/>
        </p:nvSpPr>
        <p:spPr>
          <a:xfrm>
            <a:off x="19605766" y="6905043"/>
            <a:ext cx="4916048" cy="59368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28754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600" i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Travel &amp; Lifestyle</a:t>
            </a:r>
            <a:endParaRPr lang="en-US" sz="3600" b="1" i="1" kern="1200">
              <a:solidFill>
                <a:prstClr val="white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88207D7-F44E-06E5-28B7-D16404E79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993" y="3195839"/>
            <a:ext cx="4224678" cy="10092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6187F-FCAD-EFFB-0333-3F275D6CA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231" y="5743324"/>
            <a:ext cx="2436316" cy="1029688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523F42-A898-B44D-3D59-5B11F69E9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12" y="8642001"/>
            <a:ext cx="2471715" cy="648606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A184350-C98A-A0E4-D4DF-85E39A7F6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96" y="11399196"/>
            <a:ext cx="3267304" cy="8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5524D8-19BE-E39B-0255-3B6244DB8F57}"/>
              </a:ext>
            </a:extLst>
          </p:cNvPr>
          <p:cNvGrpSpPr/>
          <p:nvPr/>
        </p:nvGrpSpPr>
        <p:grpSpPr>
          <a:xfrm>
            <a:off x="11671250" y="8879919"/>
            <a:ext cx="8982137" cy="1268259"/>
            <a:chOff x="4399807" y="4393085"/>
            <a:chExt cx="4316187" cy="6341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61A7B7-3C89-698E-1113-BC0012246A09}"/>
                </a:ext>
              </a:extLst>
            </p:cNvPr>
            <p:cNvSpPr txBox="1"/>
            <p:nvPr/>
          </p:nvSpPr>
          <p:spPr>
            <a:xfrm>
              <a:off x="6306907" y="4730370"/>
              <a:ext cx="2409087" cy="296844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3600" i="1" kern="1200">
                  <a:solidFill>
                    <a:prstClr val="white"/>
                  </a:solidFill>
                  <a:latin typeface="Helvetica"/>
                  <a:ea typeface="+mn-ea"/>
                  <a:cs typeface="Helvetica"/>
                </a:rPr>
                <a:t>Broadband</a:t>
              </a:r>
              <a:endParaRPr lang="en-US" sz="4000" b="1" i="1" kern="1200">
                <a:solidFill>
                  <a:prstClr val="white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9" name="Up Arrow 18">
              <a:extLst>
                <a:ext uri="{FF2B5EF4-FFF2-40B4-BE49-F238E27FC236}">
                  <a16:creationId xmlns:a16="http://schemas.microsoft.com/office/drawing/2014/main" id="{DAE5E13F-CF2A-2291-5CFF-08A6DECC7941}"/>
                </a:ext>
              </a:extLst>
            </p:cNvPr>
            <p:cNvSpPr/>
            <p:nvPr/>
          </p:nvSpPr>
          <p:spPr>
            <a:xfrm rot="5400000">
              <a:off x="5138718" y="3654174"/>
              <a:ext cx="334493" cy="1812316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754" hangingPunct="1">
                <a:defRPr/>
              </a:pPr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Up Arrow 18">
            <a:extLst>
              <a:ext uri="{FF2B5EF4-FFF2-40B4-BE49-F238E27FC236}">
                <a16:creationId xmlns:a16="http://schemas.microsoft.com/office/drawing/2014/main" id="{6843BEB4-8EAE-D49B-CA45-ECB35EE750F0}"/>
              </a:ext>
            </a:extLst>
          </p:cNvPr>
          <p:cNvSpPr/>
          <p:nvPr/>
        </p:nvSpPr>
        <p:spPr>
          <a:xfrm rot="5400000">
            <a:off x="15233752" y="2644742"/>
            <a:ext cx="668986" cy="7684526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Up Arrow 18">
            <a:extLst>
              <a:ext uri="{FF2B5EF4-FFF2-40B4-BE49-F238E27FC236}">
                <a16:creationId xmlns:a16="http://schemas.microsoft.com/office/drawing/2014/main" id="{FA5BAE6A-3A84-F1B5-6D25-CB05AE282A33}"/>
              </a:ext>
            </a:extLst>
          </p:cNvPr>
          <p:cNvSpPr/>
          <p:nvPr/>
        </p:nvSpPr>
        <p:spPr>
          <a:xfrm rot="5400000">
            <a:off x="13165463" y="1928333"/>
            <a:ext cx="668986" cy="3882002"/>
          </a:xfrm>
          <a:prstGeom prst="up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359BCB-415B-27E1-6807-9636DB46C9AE}"/>
              </a:ext>
            </a:extLst>
          </p:cNvPr>
          <p:cNvSpPr txBox="1"/>
          <p:nvPr/>
        </p:nvSpPr>
        <p:spPr>
          <a:xfrm>
            <a:off x="15614931" y="4370187"/>
            <a:ext cx="5260795" cy="59368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28754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600" i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Electricity &amp; Gas</a:t>
            </a:r>
            <a:endParaRPr lang="en-US" sz="3600" b="1" i="1" kern="1200">
              <a:solidFill>
                <a:prstClr val="white"/>
              </a:solidFill>
              <a:latin typeface="Helvetica"/>
              <a:ea typeface="+mn-ea"/>
              <a:cs typeface="Helvetica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D01DC-2947-D40A-57B6-52732FF7B98F}"/>
              </a:ext>
            </a:extLst>
          </p:cNvPr>
          <p:cNvGrpSpPr/>
          <p:nvPr/>
        </p:nvGrpSpPr>
        <p:grpSpPr>
          <a:xfrm>
            <a:off x="11694860" y="11607306"/>
            <a:ext cx="12232328" cy="1358231"/>
            <a:chOff x="4399807" y="5756785"/>
            <a:chExt cx="5969232" cy="6791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9C416C-4732-CA4C-A939-A946CE18715D}"/>
                </a:ext>
              </a:extLst>
            </p:cNvPr>
            <p:cNvSpPr txBox="1"/>
            <p:nvPr/>
          </p:nvSpPr>
          <p:spPr>
            <a:xfrm>
              <a:off x="8309635" y="6139056"/>
              <a:ext cx="2059404" cy="296844"/>
            </a:xfrm>
            <a:prstGeom prst="rect">
              <a:avLst/>
            </a:prstGeom>
            <a:no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l"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3600" i="1" kern="1200">
                  <a:solidFill>
                    <a:prstClr val="white"/>
                  </a:solidFill>
                  <a:latin typeface="Helvetica"/>
                  <a:ea typeface="+mn-ea"/>
                  <a:cs typeface="Helvetica"/>
                </a:rPr>
                <a:t>Mobile</a:t>
              </a:r>
              <a:endParaRPr lang="en-US" sz="3600" b="1" i="1" kern="1200">
                <a:solidFill>
                  <a:prstClr val="white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7E767604-0C85-635B-AA55-B48A54B3CA24}"/>
                </a:ext>
              </a:extLst>
            </p:cNvPr>
            <p:cNvSpPr/>
            <p:nvPr/>
          </p:nvSpPr>
          <p:spPr>
            <a:xfrm rot="5400000">
              <a:off x="6115133" y="4041459"/>
              <a:ext cx="334493" cy="3765146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754" hangingPunct="1">
                <a:defRPr/>
              </a:pPr>
              <a:endParaRPr lang="en-US" sz="360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2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68" name="Compensation Plan – Personal Residual Income"/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Points system</a:t>
            </a:r>
            <a:endParaRPr b="1"/>
          </a:p>
        </p:txBody>
      </p:sp>
      <p:sp>
        <p:nvSpPr>
          <p:cNvPr id="170" name="U.S. RESIDENTIAL…"/>
          <p:cNvSpPr txBox="1"/>
          <p:nvPr/>
        </p:nvSpPr>
        <p:spPr>
          <a:xfrm>
            <a:off x="713758" y="3593401"/>
            <a:ext cx="11428829" cy="343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RESIDENTIAL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  <a:endParaRPr lang="en-AU" i="1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Travel &amp; Lifestyle</a:t>
            </a:r>
          </a:p>
        </p:txBody>
      </p:sp>
      <p:sp>
        <p:nvSpPr>
          <p:cNvPr id="171" name="U.S. BUSINESS…"/>
          <p:cNvSpPr txBox="1"/>
          <p:nvPr/>
        </p:nvSpPr>
        <p:spPr>
          <a:xfrm>
            <a:off x="713758" y="7146821"/>
            <a:ext cx="12963530" cy="450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BUSINESS</a:t>
            </a:r>
            <a:endParaRPr sz="1800" spc="-36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Energy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4G/5G 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VoIP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Phone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Payment Processing</a:t>
            </a:r>
            <a:endParaRPr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D8AB36-DAA6-6F0E-91EB-C50FF2762F94}"/>
              </a:ext>
            </a:extLst>
          </p:cNvPr>
          <p:cNvSpPr/>
          <p:nvPr/>
        </p:nvSpPr>
        <p:spPr>
          <a:xfrm>
            <a:off x="541802" y="1631105"/>
            <a:ext cx="13285409" cy="15222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A545C8-8989-F831-16FD-6C9896819BDF}"/>
              </a:ext>
            </a:extLst>
          </p:cNvPr>
          <p:cNvSpPr txBox="1"/>
          <p:nvPr/>
        </p:nvSpPr>
        <p:spPr>
          <a:xfrm>
            <a:off x="694440" y="1652334"/>
            <a:ext cx="13132772" cy="1485022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4000" b="1" kern="12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Range from 1 - 4 Points or more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571486" marR="0" lvl="0" indent="-571486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▪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Can use multiple services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EDFF3-7540-FFC2-B16D-19EEFCE5E7B4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" name="Rectangle: Rounded Corners 21">
            <a:extLst>
              <a:ext uri="{FF2B5EF4-FFF2-40B4-BE49-F238E27FC236}">
                <a16:creationId xmlns:a16="http://schemas.microsoft.com/office/drawing/2014/main" id="{46041DE8-54CB-8D45-DE5A-3C2F85EC9568}"/>
              </a:ext>
            </a:extLst>
          </p:cNvPr>
          <p:cNvSpPr/>
          <p:nvPr/>
        </p:nvSpPr>
        <p:spPr>
          <a:xfrm>
            <a:off x="5520559" y="3593401"/>
            <a:ext cx="6193646" cy="8775713"/>
          </a:xfrm>
          <a:prstGeom prst="roundRect">
            <a:avLst>
              <a:gd name="adj" fmla="val 5502"/>
            </a:avLst>
          </a:prstGeom>
          <a:gradFill flip="none" rotWithShape="1">
            <a:gsLst>
              <a:gs pos="42000">
                <a:srgbClr val="67C8C6"/>
              </a:gs>
              <a:gs pos="95000">
                <a:srgbClr val="72DDDC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bg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1D56C3-DD93-010E-D981-57159D288863}"/>
              </a:ext>
            </a:extLst>
          </p:cNvPr>
          <p:cNvGrpSpPr/>
          <p:nvPr/>
        </p:nvGrpSpPr>
        <p:grpSpPr>
          <a:xfrm>
            <a:off x="5772865" y="5041546"/>
            <a:ext cx="5941339" cy="7413050"/>
            <a:chOff x="1396334" y="2123527"/>
            <a:chExt cx="2950312" cy="3706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71A386-C3EB-EF8C-4AEE-BDE4B56E0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3847" y="2123527"/>
              <a:ext cx="1492226" cy="18838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21D5FE-D51E-944B-1827-B9D4A7786717}"/>
                </a:ext>
              </a:extLst>
            </p:cNvPr>
            <p:cNvSpPr txBox="1"/>
            <p:nvPr/>
          </p:nvSpPr>
          <p:spPr>
            <a:xfrm>
              <a:off x="1396334" y="4016222"/>
              <a:ext cx="2950312" cy="1813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80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1</a:t>
              </a:r>
              <a:r>
                <a:rPr lang="en-US" sz="60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 Customer </a:t>
              </a:r>
            </a:p>
            <a:p>
              <a:pPr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80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5</a:t>
              </a:r>
              <a:r>
                <a:rPr lang="en-US" sz="60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 Services</a:t>
              </a:r>
            </a:p>
            <a:p>
              <a:pPr defTabSz="1828754" hangingPunct="1">
                <a:lnSpc>
                  <a:spcPct val="90000"/>
                </a:lnSpc>
                <a:spcBef>
                  <a:spcPts val="800"/>
                </a:spcBef>
                <a:defRPr/>
              </a:pPr>
              <a:r>
                <a:rPr lang="en-US" sz="8000" b="1" kern="1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15</a:t>
              </a:r>
              <a:r>
                <a:rPr lang="en-US" sz="6000" b="1" kern="1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+mn-ea"/>
                  <a:cs typeface="Helvetica"/>
                </a:rPr>
                <a:t> Points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7A39FA-AA6B-BA9E-3C08-B77326FE7D04}"/>
              </a:ext>
            </a:extLst>
          </p:cNvPr>
          <p:cNvSpPr txBox="1"/>
          <p:nvPr/>
        </p:nvSpPr>
        <p:spPr>
          <a:xfrm>
            <a:off x="6366156" y="3995105"/>
            <a:ext cx="471404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6000" b="1" kern="1200">
                <a:solidFill>
                  <a:srgbClr val="FFC000"/>
                </a:solidFill>
                <a:latin typeface="Helvetica"/>
                <a:ea typeface="+mn-ea"/>
                <a:cs typeface="Helvetica"/>
              </a:rPr>
              <a:t>Example: </a:t>
            </a:r>
            <a:endParaRPr lang="en-US" sz="6000" b="1" kern="1200">
              <a:solidFill>
                <a:srgbClr val="FFC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2E79CF-9BDD-A20C-44F6-874B57B47031}"/>
              </a:ext>
            </a:extLst>
          </p:cNvPr>
          <p:cNvSpPr txBox="1"/>
          <p:nvPr/>
        </p:nvSpPr>
        <p:spPr>
          <a:xfrm>
            <a:off x="19605766" y="6905043"/>
            <a:ext cx="4916048" cy="59368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defTabSz="1828754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3600" i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Travel &amp; Lifestyle</a:t>
            </a:r>
            <a:endParaRPr lang="en-US" sz="3600" b="1" i="1" kern="1200">
              <a:solidFill>
                <a:prstClr val="white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477A95E5-E9A9-A654-D2B5-CA452B6EF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993" y="3195839"/>
            <a:ext cx="4224678" cy="10092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A493C9-59C5-FB88-C720-BC8DE0D891F7}"/>
              </a:ext>
            </a:extLst>
          </p:cNvPr>
          <p:cNvGrpSpPr/>
          <p:nvPr/>
        </p:nvGrpSpPr>
        <p:grpSpPr>
          <a:xfrm>
            <a:off x="12579106" y="3247404"/>
            <a:ext cx="1616148" cy="1882749"/>
            <a:chOff x="4822622" y="1496417"/>
            <a:chExt cx="808074" cy="9413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3AFF9F-D3AA-5FD6-841E-E676E82D6A29}"/>
                </a:ext>
              </a:extLst>
            </p:cNvPr>
            <p:cNvGrpSpPr/>
            <p:nvPr/>
          </p:nvGrpSpPr>
          <p:grpSpPr>
            <a:xfrm>
              <a:off x="4875071" y="1496417"/>
              <a:ext cx="709028" cy="667385"/>
              <a:chOff x="8416764" y="1589354"/>
              <a:chExt cx="709028" cy="66738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21B404-F431-CCDE-D4CD-F7567E93CF3A}"/>
                  </a:ext>
                </a:extLst>
              </p:cNvPr>
              <p:cNvSpPr/>
              <p:nvPr/>
            </p:nvSpPr>
            <p:spPr>
              <a:xfrm>
                <a:off x="8446353" y="1589354"/>
                <a:ext cx="637954" cy="637953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4" hangingPunct="1">
                  <a:defRPr/>
                </a:pPr>
                <a:endParaRPr lang="en-US" sz="36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3BCD42-4982-D39A-DC36-657E3DA9F4BB}"/>
                  </a:ext>
                </a:extLst>
              </p:cNvPr>
              <p:cNvSpPr txBox="1"/>
              <p:nvPr/>
            </p:nvSpPr>
            <p:spPr>
              <a:xfrm>
                <a:off x="8416764" y="1595019"/>
                <a:ext cx="70902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 hangingPunct="1">
                  <a:defRPr/>
                </a:pPr>
                <a:r>
                  <a:rPr lang="en-US" sz="8000" b="1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</p:grpSp>
        <p:sp>
          <p:nvSpPr>
            <p:cNvPr id="12" name="Rectangle: Rounded Corners 33">
              <a:extLst>
                <a:ext uri="{FF2B5EF4-FFF2-40B4-BE49-F238E27FC236}">
                  <a16:creationId xmlns:a16="http://schemas.microsoft.com/office/drawing/2014/main" id="{7557F8DD-27EC-7A0F-FC1F-450C8601291C}"/>
                </a:ext>
              </a:extLst>
            </p:cNvPr>
            <p:cNvSpPr/>
            <p:nvPr/>
          </p:nvSpPr>
          <p:spPr>
            <a:xfrm>
              <a:off x="4822622" y="2150333"/>
              <a:ext cx="808074" cy="287459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36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POINTS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C32631-1067-9A30-AC56-1EE2AFE6CF8E}"/>
              </a:ext>
            </a:extLst>
          </p:cNvPr>
          <p:cNvGrpSpPr/>
          <p:nvPr/>
        </p:nvGrpSpPr>
        <p:grpSpPr>
          <a:xfrm>
            <a:off x="16509034" y="5771900"/>
            <a:ext cx="1616148" cy="1882749"/>
            <a:chOff x="4822622" y="1496417"/>
            <a:chExt cx="808074" cy="9413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7CD567E-BCEE-744C-F3FA-ED5F03476B1D}"/>
                </a:ext>
              </a:extLst>
            </p:cNvPr>
            <p:cNvGrpSpPr/>
            <p:nvPr/>
          </p:nvGrpSpPr>
          <p:grpSpPr>
            <a:xfrm>
              <a:off x="4875071" y="1496417"/>
              <a:ext cx="709028" cy="667385"/>
              <a:chOff x="8416764" y="1589354"/>
              <a:chExt cx="709028" cy="66738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4231FFC-C18C-A851-D009-EE43191970F6}"/>
                  </a:ext>
                </a:extLst>
              </p:cNvPr>
              <p:cNvSpPr/>
              <p:nvPr/>
            </p:nvSpPr>
            <p:spPr>
              <a:xfrm>
                <a:off x="8446353" y="1589354"/>
                <a:ext cx="637954" cy="637953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4" hangingPunct="1">
                  <a:defRPr/>
                </a:pPr>
                <a:endParaRPr lang="en-US" sz="36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8E49B8-08F7-7E4B-2377-A4378190FA7E}"/>
                  </a:ext>
                </a:extLst>
              </p:cNvPr>
              <p:cNvSpPr txBox="1"/>
              <p:nvPr/>
            </p:nvSpPr>
            <p:spPr>
              <a:xfrm>
                <a:off x="8416764" y="1595019"/>
                <a:ext cx="70902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 hangingPunct="1">
                  <a:defRPr/>
                </a:pPr>
                <a:r>
                  <a:rPr lang="en-US" sz="8000" b="1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</p:grpSp>
        <p:sp>
          <p:nvSpPr>
            <p:cNvPr id="19" name="Rectangle: Rounded Corners 33">
              <a:extLst>
                <a:ext uri="{FF2B5EF4-FFF2-40B4-BE49-F238E27FC236}">
                  <a16:creationId xmlns:a16="http://schemas.microsoft.com/office/drawing/2014/main" id="{0E3F27A2-718D-3D01-60CE-51E8738A3D5F}"/>
                </a:ext>
              </a:extLst>
            </p:cNvPr>
            <p:cNvSpPr/>
            <p:nvPr/>
          </p:nvSpPr>
          <p:spPr>
            <a:xfrm>
              <a:off x="4822622" y="2150333"/>
              <a:ext cx="808074" cy="287459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36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POINTS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9C4913-0105-3B69-74BC-2FBD461F940A}"/>
              </a:ext>
            </a:extLst>
          </p:cNvPr>
          <p:cNvGrpSpPr/>
          <p:nvPr/>
        </p:nvGrpSpPr>
        <p:grpSpPr>
          <a:xfrm>
            <a:off x="12894704" y="8457853"/>
            <a:ext cx="1616148" cy="1882749"/>
            <a:chOff x="4822622" y="1496417"/>
            <a:chExt cx="808074" cy="9413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5D80322-9FE9-3F27-FB83-9B339F0309D2}"/>
                </a:ext>
              </a:extLst>
            </p:cNvPr>
            <p:cNvGrpSpPr/>
            <p:nvPr/>
          </p:nvGrpSpPr>
          <p:grpSpPr>
            <a:xfrm>
              <a:off x="4875071" y="1496417"/>
              <a:ext cx="709028" cy="667385"/>
              <a:chOff x="8416764" y="1589354"/>
              <a:chExt cx="709028" cy="66738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30E06E3-6D90-76A5-3499-68112179AE54}"/>
                  </a:ext>
                </a:extLst>
              </p:cNvPr>
              <p:cNvSpPr/>
              <p:nvPr/>
            </p:nvSpPr>
            <p:spPr>
              <a:xfrm>
                <a:off x="8446353" y="1589354"/>
                <a:ext cx="637954" cy="637953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4" hangingPunct="1">
                  <a:defRPr/>
                </a:pPr>
                <a:endParaRPr lang="en-US" sz="36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D46893-028B-7483-19C1-99B3DF56777C}"/>
                  </a:ext>
                </a:extLst>
              </p:cNvPr>
              <p:cNvSpPr txBox="1"/>
              <p:nvPr/>
            </p:nvSpPr>
            <p:spPr>
              <a:xfrm>
                <a:off x="8416764" y="1595019"/>
                <a:ext cx="70902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 hangingPunct="1">
                  <a:defRPr/>
                </a:pPr>
                <a:r>
                  <a:rPr lang="en-US" sz="8000" b="1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1" name="Rectangle: Rounded Corners 33">
              <a:extLst>
                <a:ext uri="{FF2B5EF4-FFF2-40B4-BE49-F238E27FC236}">
                  <a16:creationId xmlns:a16="http://schemas.microsoft.com/office/drawing/2014/main" id="{8DC92183-134E-9D16-CCE7-6BA6B6B983C8}"/>
                </a:ext>
              </a:extLst>
            </p:cNvPr>
            <p:cNvSpPr/>
            <p:nvPr/>
          </p:nvSpPr>
          <p:spPr>
            <a:xfrm>
              <a:off x="4822622" y="2150333"/>
              <a:ext cx="808074" cy="287459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36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POINTS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D848DF-B29E-9C6F-A233-A00122DEB8D6}"/>
              </a:ext>
            </a:extLst>
          </p:cNvPr>
          <p:cNvGrpSpPr/>
          <p:nvPr/>
        </p:nvGrpSpPr>
        <p:grpSpPr>
          <a:xfrm>
            <a:off x="16334260" y="11248366"/>
            <a:ext cx="1616148" cy="1882749"/>
            <a:chOff x="4822622" y="1496417"/>
            <a:chExt cx="808074" cy="94137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DAEC01-5357-B7E2-9E39-9AA45676A736}"/>
                </a:ext>
              </a:extLst>
            </p:cNvPr>
            <p:cNvGrpSpPr/>
            <p:nvPr/>
          </p:nvGrpSpPr>
          <p:grpSpPr>
            <a:xfrm>
              <a:off x="4875071" y="1496417"/>
              <a:ext cx="709028" cy="667385"/>
              <a:chOff x="8416764" y="1589354"/>
              <a:chExt cx="709028" cy="66738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9A2E472-3C39-478D-1F2A-20019849F364}"/>
                  </a:ext>
                </a:extLst>
              </p:cNvPr>
              <p:cNvSpPr/>
              <p:nvPr/>
            </p:nvSpPr>
            <p:spPr>
              <a:xfrm>
                <a:off x="8446353" y="1589354"/>
                <a:ext cx="637954" cy="637953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4" hangingPunct="1">
                  <a:defRPr/>
                </a:pPr>
                <a:endParaRPr lang="en-US" sz="36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10A116-F2C2-5C73-CB16-83D08E315B12}"/>
                  </a:ext>
                </a:extLst>
              </p:cNvPr>
              <p:cNvSpPr txBox="1"/>
              <p:nvPr/>
            </p:nvSpPr>
            <p:spPr>
              <a:xfrm>
                <a:off x="8416764" y="1595019"/>
                <a:ext cx="709028" cy="6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754" hangingPunct="1">
                  <a:defRPr/>
                </a:pPr>
                <a:r>
                  <a:rPr lang="en-US" sz="8000" b="1" kern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anose="020B060402020203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38" name="Rectangle: Rounded Corners 33">
              <a:extLst>
                <a:ext uri="{FF2B5EF4-FFF2-40B4-BE49-F238E27FC236}">
                  <a16:creationId xmlns:a16="http://schemas.microsoft.com/office/drawing/2014/main" id="{B696320D-B5B5-546A-0401-04DE158CE3DA}"/>
                </a:ext>
              </a:extLst>
            </p:cNvPr>
            <p:cNvSpPr/>
            <p:nvPr/>
          </p:nvSpPr>
          <p:spPr>
            <a:xfrm>
              <a:off x="4822622" y="2150333"/>
              <a:ext cx="808074" cy="287459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36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POINTS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8F78784C-4C24-B985-D1A2-665A7DC3E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231" y="5743324"/>
            <a:ext cx="2436316" cy="1029688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033E2C-BF22-6239-3281-DC97F6F0A5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12" y="8642001"/>
            <a:ext cx="2471715" cy="648606"/>
          </a:xfrm>
          <a:prstGeom prst="rect">
            <a:avLst/>
          </a:prstGeom>
        </p:spPr>
      </p:pic>
      <p:pic>
        <p:nvPicPr>
          <p:cNvPr id="45" name="Picture 44" descr="Logo&#10;&#10;Description automatically generated">
            <a:extLst>
              <a:ext uri="{FF2B5EF4-FFF2-40B4-BE49-F238E27FC236}">
                <a16:creationId xmlns:a16="http://schemas.microsoft.com/office/drawing/2014/main" id="{7AF62DC2-9320-9FC6-9DE1-6BE5D22CBF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96" y="11399196"/>
            <a:ext cx="3267304" cy="8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0D2D6AB7-DBD2-6045-4642-79AD0888DCD4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68E6CD40-7606-44B2-20EF-727616963BA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1F3C9E13-CCEB-B0E8-4CAC-DCB3B02D30E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63D59554-5DAD-A3E8-C4BD-D46998C24DB7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09770F49-5BC2-C743-472C-FC14A6AE47EA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0AC5B84B-8D3D-489D-4C74-BE1741D66DAA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693F9E1F-58BC-38FA-684E-D6A9C4A3D58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ADF05C96-881D-A0DE-2835-4CEEC605847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B1C65288-3271-6615-7FFD-9690CC9754CB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85C58B14-C9A1-F0FE-1C4D-A07125D16A0E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90903D2B-3DC4-9E62-DC78-351CDDA58E73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C028AA6B-8D19-6BD1-8707-83D8A2D32375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Compensation Plan – Personal Residual Income">
            <a:extLst>
              <a:ext uri="{FF2B5EF4-FFF2-40B4-BE49-F238E27FC236}">
                <a16:creationId xmlns:a16="http://schemas.microsoft.com/office/drawing/2014/main" id="{EB932457-EEB0-7826-339D-710C6AC3877F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b="1"/>
              <a:t>Personal Residual Income</a:t>
            </a:r>
          </a:p>
        </p:txBody>
      </p:sp>
      <p:sp>
        <p:nvSpPr>
          <p:cNvPr id="30" name="This is Your Business Plan">
            <a:extLst>
              <a:ext uri="{FF2B5EF4-FFF2-40B4-BE49-F238E27FC236}">
                <a16:creationId xmlns:a16="http://schemas.microsoft.com/office/drawing/2014/main" id="{9B9BF7D4-87EF-FC93-D796-4F57AD03E295}"/>
              </a:ext>
            </a:extLst>
          </p:cNvPr>
          <p:cNvSpPr txBox="1"/>
          <p:nvPr/>
        </p:nvSpPr>
        <p:spPr>
          <a:xfrm>
            <a:off x="8449349" y="3857823"/>
            <a:ext cx="12896850" cy="735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7200">
                <a:solidFill>
                  <a:srgbClr val="67C8C6"/>
                </a:solidFill>
              </a:rPr>
              <a:t>You can earn </a:t>
            </a:r>
            <a:r>
              <a:rPr lang="en-US" sz="7200" b="1">
                <a:solidFill>
                  <a:schemeClr val="bg1"/>
                </a:solidFill>
              </a:rPr>
              <a:t>up to 20% Residual Income </a:t>
            </a:r>
            <a:r>
              <a:rPr lang="en-US" sz="7200">
                <a:solidFill>
                  <a:srgbClr val="67C8C6"/>
                </a:solidFill>
              </a:rPr>
              <a:t>on all the “Commissionable Revenue” generated by YOUR </a:t>
            </a:r>
          </a:p>
          <a:p>
            <a:pPr algn="ctr"/>
            <a:r>
              <a:rPr lang="en-US" sz="7200" b="1">
                <a:solidFill>
                  <a:schemeClr val="bg1"/>
                </a:solidFill>
              </a:rPr>
              <a:t>PERSONAL CUSTOMERS</a:t>
            </a:r>
            <a:r>
              <a:rPr lang="en-US" sz="7200" b="1">
                <a:solidFill>
                  <a:srgbClr val="67C8C6"/>
                </a:solidFill>
              </a:rPr>
              <a:t>  </a:t>
            </a:r>
            <a:endParaRPr sz="7200" b="1">
              <a:solidFill>
                <a:srgbClr val="67C8C6"/>
              </a:solidFill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955E1E5-BA54-EAC3-943C-AEFF1423E18C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98F9A-B8A7-442E-3CE1-59F419D2D28F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5457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etting Started and the ACN Mindset…"/>
          <p:cNvSpPr txBox="1"/>
          <p:nvPr/>
        </p:nvSpPr>
        <p:spPr>
          <a:xfrm>
            <a:off x="2496974" y="4139041"/>
            <a:ext cx="14249660" cy="731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marL="857250" indent="-857250" algn="l">
              <a:lnSpc>
                <a:spcPct val="110000"/>
              </a:lnSpc>
              <a:spcBef>
                <a:spcPts val="4400"/>
              </a:spcBef>
              <a:buFont typeface="Wingdings" panose="05000000000000000000" pitchFamily="2" charset="2"/>
              <a:buChar char="§"/>
              <a:defRPr sz="5900" spc="-11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 and Mindset</a:t>
            </a:r>
            <a:r>
              <a:rPr lang="en-US"/>
              <a:t> for Success</a:t>
            </a:r>
            <a:r>
              <a:t>                                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lnSpc>
                <a:spcPct val="110000"/>
              </a:lnSpc>
              <a:spcBef>
                <a:spcPts val="4400"/>
              </a:spcBef>
              <a:buFont typeface="Wingdings" panose="05000000000000000000" pitchFamily="2" charset="2"/>
              <a:buChar char="§"/>
              <a:defRPr sz="5900" spc="-11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The ACN Compensation Plan                                            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lnSpc>
                <a:spcPct val="110000"/>
              </a:lnSpc>
              <a:spcBef>
                <a:spcPts val="4400"/>
              </a:spcBef>
              <a:buFont typeface="Wingdings" panose="05000000000000000000" pitchFamily="2" charset="2"/>
              <a:buChar char="§"/>
              <a:defRPr sz="5900" spc="-11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Customer Acquisition 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lnSpc>
                <a:spcPct val="110000"/>
              </a:lnSpc>
              <a:spcBef>
                <a:spcPts val="4400"/>
              </a:spcBef>
              <a:buFont typeface="Wingdings" panose="05000000000000000000" pitchFamily="2" charset="2"/>
              <a:buChar char="§"/>
              <a:defRPr sz="5900" spc="-11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Team Building                                         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lnSpc>
                <a:spcPct val="110000"/>
              </a:lnSpc>
              <a:spcBef>
                <a:spcPts val="4400"/>
              </a:spcBef>
              <a:buFont typeface="Wingdings" panose="05000000000000000000" pitchFamily="2" charset="2"/>
              <a:buChar char="§"/>
              <a:defRPr sz="5900" spc="-11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Promoting Training Events                                                                   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A61DA6D2-0CC3-1B13-BCA5-99C7BA724110}"/>
              </a:ext>
            </a:extLst>
          </p:cNvPr>
          <p:cNvSpPr/>
          <p:nvPr/>
        </p:nvSpPr>
        <p:spPr>
          <a:xfrm>
            <a:off x="1391094" y="815426"/>
            <a:ext cx="17131412" cy="2958310"/>
          </a:xfrm>
          <a:prstGeom prst="rect">
            <a:avLst/>
          </a:prstGeom>
          <a:solidFill>
            <a:srgbClr val="002060">
              <a:alpha val="20000"/>
            </a:srgbClr>
          </a:solidFill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Weekly Training">
            <a:extLst>
              <a:ext uri="{FF2B5EF4-FFF2-40B4-BE49-F238E27FC236}">
                <a16:creationId xmlns:a16="http://schemas.microsoft.com/office/drawing/2014/main" id="{7D5329D9-EEE5-89A2-7CEE-AD14E73E1D76}"/>
              </a:ext>
            </a:extLst>
          </p:cNvPr>
          <p:cNvSpPr txBox="1"/>
          <p:nvPr/>
        </p:nvSpPr>
        <p:spPr>
          <a:xfrm>
            <a:off x="3166964" y="1068286"/>
            <a:ext cx="13579670" cy="245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 defTabSz="825500"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/>
              <a:t>Core</a:t>
            </a:r>
            <a:r>
              <a:t> 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DB238-C07D-7544-8DA5-62B8F5EE8488}"/>
              </a:ext>
            </a:extLst>
          </p:cNvPr>
          <p:cNvSpPr txBox="1"/>
          <p:nvPr/>
        </p:nvSpPr>
        <p:spPr>
          <a:xfrm>
            <a:off x="6397516" y="3891253"/>
            <a:ext cx="17649600" cy="563231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29" algn="l"/>
                <a:tab pos="1319180" algn="l"/>
                <a:tab pos="2174820" algn="l"/>
                <a:tab pos="4119460" algn="l"/>
                <a:tab pos="5543412" algn="l"/>
                <a:tab pos="6111722" algn="l"/>
              </a:tabLst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	 -	39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Customer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Points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 =    3%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29" algn="l"/>
                <a:tab pos="1319180" algn="l"/>
                <a:tab pos="2174820" algn="l"/>
                <a:tab pos="4119460" algn="l"/>
                <a:tab pos="5543412" algn="l"/>
                <a:tab pos="6111722" algn="l"/>
              </a:tabLst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40	 -	59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Customer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Points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 =    5%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29" algn="l"/>
                <a:tab pos="1319180" algn="l"/>
                <a:tab pos="2174820" algn="l"/>
                <a:tab pos="4119460" algn="l"/>
                <a:tab pos="5543412" algn="l"/>
                <a:tab pos="6111722" algn="l"/>
              </a:tabLst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60	 -	99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Customer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Points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 =  10%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29" algn="l"/>
                <a:tab pos="1319180" algn="l"/>
                <a:tab pos="2174820" algn="l"/>
                <a:tab pos="4119460" algn="l"/>
                <a:tab pos="5543412" algn="l"/>
                <a:tab pos="6111722" algn="l"/>
              </a:tabLst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100	 -	149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Customer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Points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 =  14%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29" algn="l"/>
                <a:tab pos="1319180" algn="l"/>
                <a:tab pos="2174820" algn="l"/>
                <a:tab pos="4119460" algn="l"/>
                <a:tab pos="5543412" algn="l"/>
                <a:tab pos="6111722" algn="l"/>
              </a:tabLst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150	 -	199 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Customer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Points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 =  17%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29" algn="l"/>
                <a:tab pos="1319180" algn="l"/>
                <a:tab pos="2233557" algn="l"/>
                <a:tab pos="4119460" algn="l"/>
                <a:tab pos="5543412" algn="l"/>
                <a:tab pos="6111722" algn="l"/>
              </a:tabLst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200 +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6000">
                <a:solidFill>
                  <a:srgbClr val="67C8C6"/>
                </a:solidFill>
                <a:latin typeface="Helvetica"/>
                <a:cs typeface="Helvetica"/>
              </a:rPr>
              <a:t>  </a:t>
            </a:r>
            <a:r>
              <a:rPr lang="en-US" sz="6000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      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Personal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</a:t>
            </a:r>
            <a:r>
              <a:rPr lang="en-US" sz="6000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Points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	 =  20%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E53847-5FCC-8C1F-E56E-ED102D1350A4}"/>
              </a:ext>
            </a:extLst>
          </p:cNvPr>
          <p:cNvSpPr txBox="1"/>
          <p:nvPr/>
        </p:nvSpPr>
        <p:spPr>
          <a:xfrm>
            <a:off x="5433550" y="9980325"/>
            <a:ext cx="178926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Each </a:t>
            </a:r>
            <a:r>
              <a:rPr lang="en-US" sz="5400" b="1" kern="1200">
                <a:solidFill>
                  <a:srgbClr val="72DDDC"/>
                </a:solidFill>
                <a:latin typeface="Helvetica"/>
                <a:ea typeface="+mn-ea"/>
                <a:cs typeface="Helvetica"/>
              </a:rPr>
              <a:t>i</a:t>
            </a: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ncrease in Commissions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applies to BOTH your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NEW &amp; EXISTING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Commissionable Revenue 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693A0C21-EFE7-C54A-76C3-16CFEF18682D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7" name="TT">
            <a:extLst>
              <a:ext uri="{FF2B5EF4-FFF2-40B4-BE49-F238E27FC236}">
                <a16:creationId xmlns:a16="http://schemas.microsoft.com/office/drawing/2014/main" id="{5CCC41C7-3E28-4D30-D49D-70D475BEA1C0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FDD9E38-B6FA-4E9C-20EA-08BA9B11D626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D62AA202-EC88-A9DC-A555-D2D4A5D19255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70DDD902-006A-99CA-92A4-CEFFBB28C90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3F911811-A918-820C-B575-6DADE9717D60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" name="TT">
            <a:extLst>
              <a:ext uri="{FF2B5EF4-FFF2-40B4-BE49-F238E27FC236}">
                <a16:creationId xmlns:a16="http://schemas.microsoft.com/office/drawing/2014/main" id="{DC866D8A-D988-9E0B-5EED-49CAC7B8353E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59" name="ETL">
            <a:extLst>
              <a:ext uri="{FF2B5EF4-FFF2-40B4-BE49-F238E27FC236}">
                <a16:creationId xmlns:a16="http://schemas.microsoft.com/office/drawing/2014/main" id="{B859DF57-D666-5FF1-569C-1804C7DCECF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60" name="RD">
            <a:extLst>
              <a:ext uri="{FF2B5EF4-FFF2-40B4-BE49-F238E27FC236}">
                <a16:creationId xmlns:a16="http://schemas.microsoft.com/office/drawing/2014/main" id="{7AD0A694-8B90-F264-941D-ECFB623FF74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61" name="RVP">
            <a:extLst>
              <a:ext uri="{FF2B5EF4-FFF2-40B4-BE49-F238E27FC236}">
                <a16:creationId xmlns:a16="http://schemas.microsoft.com/office/drawing/2014/main" id="{7931ED34-12D3-AE4B-1A0E-8777E45C2A9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62" name="SVP">
            <a:extLst>
              <a:ext uri="{FF2B5EF4-FFF2-40B4-BE49-F238E27FC236}">
                <a16:creationId xmlns:a16="http://schemas.microsoft.com/office/drawing/2014/main" id="{46665D0E-B242-4045-3944-1BB3BFFC19D9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63" name="RD">
            <a:extLst>
              <a:ext uri="{FF2B5EF4-FFF2-40B4-BE49-F238E27FC236}">
                <a16:creationId xmlns:a16="http://schemas.microsoft.com/office/drawing/2014/main" id="{D20886A2-5BFE-33E2-1B27-D11F054E5934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474" name="Line">
            <a:extLst>
              <a:ext uri="{FF2B5EF4-FFF2-40B4-BE49-F238E27FC236}">
                <a16:creationId xmlns:a16="http://schemas.microsoft.com/office/drawing/2014/main" id="{1B1E54EE-0BB4-E919-D2B0-F5D74DA0849E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5" name="Line">
            <a:extLst>
              <a:ext uri="{FF2B5EF4-FFF2-40B4-BE49-F238E27FC236}">
                <a16:creationId xmlns:a16="http://schemas.microsoft.com/office/drawing/2014/main" id="{A0CBF280-9DC1-CE59-A804-29098EA597C1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6" name="Compensation Plan – Personal Residual Income">
            <a:extLst>
              <a:ext uri="{FF2B5EF4-FFF2-40B4-BE49-F238E27FC236}">
                <a16:creationId xmlns:a16="http://schemas.microsoft.com/office/drawing/2014/main" id="{F925430F-9FA6-51FE-22D4-BB2D3512C18D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b="1"/>
              <a:t>Personal Residual Income</a:t>
            </a:r>
          </a:p>
        </p:txBody>
      </p:sp>
      <p:sp>
        <p:nvSpPr>
          <p:cNvPr id="478" name="Subtitle 2">
            <a:extLst>
              <a:ext uri="{FF2B5EF4-FFF2-40B4-BE49-F238E27FC236}">
                <a16:creationId xmlns:a16="http://schemas.microsoft.com/office/drawing/2014/main" id="{4AD1F01E-398D-E4DB-EF6D-2D29F192E500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221D6-EE6D-EDE2-B861-17130B5A8CCE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6427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Compensation Plan – Personal Residual Income">
            <a:extLst>
              <a:ext uri="{FF2B5EF4-FFF2-40B4-BE49-F238E27FC236}">
                <a16:creationId xmlns:a16="http://schemas.microsoft.com/office/drawing/2014/main" id="{27A37444-E40A-DD8C-E76C-6B45F613768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29" name="This is Your Business Plan">
            <a:extLst>
              <a:ext uri="{FF2B5EF4-FFF2-40B4-BE49-F238E27FC236}">
                <a16:creationId xmlns:a16="http://schemas.microsoft.com/office/drawing/2014/main" id="{4976C720-0A72-4DE3-5232-F407E6C69613}"/>
              </a:ext>
            </a:extLst>
          </p:cNvPr>
          <p:cNvSpPr txBox="1"/>
          <p:nvPr/>
        </p:nvSpPr>
        <p:spPr>
          <a:xfrm>
            <a:off x="9311793" y="3768387"/>
            <a:ext cx="13199056" cy="843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6600">
                <a:solidFill>
                  <a:srgbClr val="67C8C6"/>
                </a:solidFill>
              </a:rPr>
              <a:t>You can earn </a:t>
            </a:r>
            <a:r>
              <a:rPr lang="en-US" sz="6600" b="1">
                <a:solidFill>
                  <a:schemeClr val="bg1"/>
                </a:solidFill>
              </a:rPr>
              <a:t>3%</a:t>
            </a:r>
            <a:r>
              <a:rPr lang="en-US" sz="6600" b="1">
                <a:solidFill>
                  <a:srgbClr val="67C8C6"/>
                </a:solidFill>
              </a:rPr>
              <a:t> </a:t>
            </a:r>
          </a:p>
          <a:p>
            <a:pPr algn="ctr"/>
            <a:r>
              <a:rPr lang="en-US" sz="6600" b="1">
                <a:solidFill>
                  <a:schemeClr val="bg1"/>
                </a:solidFill>
              </a:rPr>
              <a:t>Overriding Residual Income </a:t>
            </a:r>
          </a:p>
          <a:p>
            <a:pPr algn="ctr"/>
            <a:r>
              <a:rPr lang="en-US" sz="6600">
                <a:solidFill>
                  <a:schemeClr val="bg1"/>
                </a:solidFill>
              </a:rPr>
              <a:t>through 5 Levels</a:t>
            </a:r>
            <a:r>
              <a:rPr lang="en-US" sz="6600" b="1">
                <a:solidFill>
                  <a:schemeClr val="bg1"/>
                </a:solidFill>
              </a:rPr>
              <a:t> </a:t>
            </a:r>
            <a:r>
              <a:rPr lang="en-US" sz="6600">
                <a:solidFill>
                  <a:srgbClr val="72DDDC"/>
                </a:solidFill>
              </a:rPr>
              <a:t>on all the “Commissionable Revenue” </a:t>
            </a:r>
          </a:p>
          <a:p>
            <a:pPr algn="ctr"/>
            <a:r>
              <a:rPr lang="en-US" sz="6600">
                <a:solidFill>
                  <a:srgbClr val="72DDDC"/>
                </a:solidFill>
              </a:rPr>
              <a:t>generated by your </a:t>
            </a:r>
          </a:p>
          <a:p>
            <a:pPr algn="ctr"/>
            <a:r>
              <a:rPr lang="en-US" sz="6600" b="1">
                <a:solidFill>
                  <a:schemeClr val="bg1"/>
                </a:solidFill>
              </a:rPr>
              <a:t>TEAM’s CUSTOMERS</a:t>
            </a:r>
            <a:r>
              <a:rPr lang="en-US" sz="6600" b="1">
                <a:solidFill>
                  <a:srgbClr val="67C8C6"/>
                </a:solidFill>
              </a:rPr>
              <a:t>  </a:t>
            </a:r>
            <a:endParaRPr sz="6600" b="1">
              <a:solidFill>
                <a:srgbClr val="67C8C6"/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7EC772F-6A26-709B-DDA3-2CA0036EE02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07D97-87D9-9D86-FDEC-6C42B3D3E46F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2400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7591323" y="10784610"/>
            <a:ext cx="12192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What is a LEVEL?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FE403C-E21D-DAE8-CCE7-83AF853A2D17}"/>
              </a:ext>
            </a:extLst>
          </p:cNvPr>
          <p:cNvSpPr txBox="1"/>
          <p:nvPr/>
        </p:nvSpPr>
        <p:spPr>
          <a:xfrm>
            <a:off x="541802" y="12751384"/>
            <a:ext cx="978349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6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324" y="3328038"/>
            <a:ext cx="1661476" cy="18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1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3C2FB-5B9F-CE19-EBA5-10911F1409C2}"/>
              </a:ext>
            </a:extLst>
          </p:cNvPr>
          <p:cNvGrpSpPr/>
          <p:nvPr/>
        </p:nvGrpSpPr>
        <p:grpSpPr>
          <a:xfrm>
            <a:off x="13774795" y="4123277"/>
            <a:ext cx="19970" cy="1726818"/>
            <a:chOff x="8539066" y="1730734"/>
            <a:chExt cx="9985" cy="86340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7DAB-F98C-8646-BCBD-300475C6E675}"/>
                </a:ext>
              </a:extLst>
            </p:cNvPr>
            <p:cNvCxnSpPr/>
            <p:nvPr/>
          </p:nvCxnSpPr>
          <p:spPr>
            <a:xfrm>
              <a:off x="8547479" y="2233400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E15649-B421-A57B-1BDF-DF9297E937C1}"/>
                </a:ext>
              </a:extLst>
            </p:cNvPr>
            <p:cNvCxnSpPr/>
            <p:nvPr/>
          </p:nvCxnSpPr>
          <p:spPr>
            <a:xfrm flipH="1">
              <a:off x="8539066" y="1730734"/>
              <a:ext cx="0" cy="51163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7591323" y="10784610"/>
            <a:ext cx="12192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What is a LEVEL?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332B503-60FD-6D31-0920-859AC9FF2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324" y="3328038"/>
            <a:ext cx="1661476" cy="1833960"/>
          </a:xfrm>
          <a:prstGeom prst="rect">
            <a:avLst/>
          </a:prstGeom>
        </p:spPr>
      </p:pic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33435A9D-E187-3FD0-45AE-09511E6B6C25}"/>
              </a:ext>
            </a:extLst>
          </p:cNvPr>
          <p:cNvSpPr/>
          <p:nvPr/>
        </p:nvSpPr>
        <p:spPr>
          <a:xfrm rot="16200000">
            <a:off x="8124329" y="3380023"/>
            <a:ext cx="267486" cy="5385896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07A318DC-EC27-0882-1A6A-6B1448F96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054" y="5710193"/>
            <a:ext cx="775384" cy="1018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335517-B52C-5237-D715-C1D2F2539D62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6318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D712A-AC6E-9583-2F7A-A0F29886A517}"/>
              </a:ext>
            </a:extLst>
          </p:cNvPr>
          <p:cNvGrpSpPr/>
          <p:nvPr/>
        </p:nvGrpSpPr>
        <p:grpSpPr>
          <a:xfrm>
            <a:off x="11738159" y="5538243"/>
            <a:ext cx="4161944" cy="1200374"/>
            <a:chOff x="7509279" y="2433499"/>
            <a:chExt cx="2080972" cy="600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53734A-9CCB-E0D9-79BA-19A54A6C848B}"/>
                </a:ext>
              </a:extLst>
            </p:cNvPr>
            <p:cNvCxnSpPr/>
            <p:nvPr/>
          </p:nvCxnSpPr>
          <p:spPr>
            <a:xfrm>
              <a:off x="7704668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1703C0-B7E6-9C58-C6CA-E046381E16AD}"/>
                </a:ext>
              </a:extLst>
            </p:cNvPr>
            <p:cNvCxnSpPr/>
            <p:nvPr/>
          </p:nvCxnSpPr>
          <p:spPr>
            <a:xfrm>
              <a:off x="7704668" y="2433499"/>
              <a:ext cx="1691737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611A4D-8696-C30C-E9CF-859B709CD0E6}"/>
                </a:ext>
              </a:extLst>
            </p:cNvPr>
            <p:cNvCxnSpPr/>
            <p:nvPr/>
          </p:nvCxnSpPr>
          <p:spPr>
            <a:xfrm>
              <a:off x="9396406" y="2433499"/>
              <a:ext cx="79" cy="17212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8BEC064-9DF9-FA3E-7FB0-867D3165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279" y="2524192"/>
              <a:ext cx="387692" cy="509493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2641AB48-DE61-1969-928D-763C6ED4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559" y="2524192"/>
              <a:ext cx="387692" cy="50949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2933EF-7320-302E-79E9-2F3B27BD1686}"/>
              </a:ext>
            </a:extLst>
          </p:cNvPr>
          <p:cNvGrpSpPr/>
          <p:nvPr/>
        </p:nvGrpSpPr>
        <p:grpSpPr>
          <a:xfrm>
            <a:off x="13415056" y="5146537"/>
            <a:ext cx="775384" cy="1582642"/>
            <a:chOff x="8347726" y="2242364"/>
            <a:chExt cx="387692" cy="79132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7DAB-F98C-8646-BCBD-300475C6E675}"/>
                </a:ext>
              </a:extLst>
            </p:cNvPr>
            <p:cNvCxnSpPr/>
            <p:nvPr/>
          </p:nvCxnSpPr>
          <p:spPr>
            <a:xfrm>
              <a:off x="8538513" y="2242364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E142EDD3-F6E2-2E07-9DC8-D6E79554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726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7591323" y="10784610"/>
            <a:ext cx="12192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What is a LEVEL?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6BAA739-3347-9BE0-5275-AEFFADED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324" y="3328038"/>
            <a:ext cx="1661476" cy="1833960"/>
          </a:xfrm>
          <a:prstGeom prst="rect">
            <a:avLst/>
          </a:prstGeom>
        </p:spPr>
      </p:pic>
      <p:sp>
        <p:nvSpPr>
          <p:cNvPr id="56" name="Arrow: Down 55">
            <a:extLst>
              <a:ext uri="{FF2B5EF4-FFF2-40B4-BE49-F238E27FC236}">
                <a16:creationId xmlns:a16="http://schemas.microsoft.com/office/drawing/2014/main" id="{2C0F8313-9E6E-8E09-8D07-0E974AF3A7DF}"/>
              </a:ext>
            </a:extLst>
          </p:cNvPr>
          <p:cNvSpPr/>
          <p:nvPr/>
        </p:nvSpPr>
        <p:spPr>
          <a:xfrm rot="16200000">
            <a:off x="8124329" y="3380023"/>
            <a:ext cx="267486" cy="5385896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E417F-1645-4B79-A34F-D2BA8B88AD00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2D7DC-70E0-64E5-5B3E-06A52503B2E6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EB651-93AD-308F-4CC0-5D185E6200B0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35CEBA-01F7-1EEB-93F0-4DE4EB76CCB5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29623-0B50-CBE6-A31E-8B91C52C758C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41E7C-178F-1B9E-E8BA-2A369C9A1781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8950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508EFB9-F8CC-D56A-9783-4390E4006C91}"/>
              </a:ext>
            </a:extLst>
          </p:cNvPr>
          <p:cNvSpPr/>
          <p:nvPr/>
        </p:nvSpPr>
        <p:spPr>
          <a:xfrm rot="16200000">
            <a:off x="6747197" y="4757154"/>
            <a:ext cx="279771" cy="264391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D712A-AC6E-9583-2F7A-A0F29886A517}"/>
              </a:ext>
            </a:extLst>
          </p:cNvPr>
          <p:cNvGrpSpPr/>
          <p:nvPr/>
        </p:nvGrpSpPr>
        <p:grpSpPr>
          <a:xfrm>
            <a:off x="11738159" y="5538243"/>
            <a:ext cx="4161944" cy="1200374"/>
            <a:chOff x="7509279" y="2433499"/>
            <a:chExt cx="2080972" cy="600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53734A-9CCB-E0D9-79BA-19A54A6C848B}"/>
                </a:ext>
              </a:extLst>
            </p:cNvPr>
            <p:cNvCxnSpPr/>
            <p:nvPr/>
          </p:nvCxnSpPr>
          <p:spPr>
            <a:xfrm>
              <a:off x="7704668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1703C0-B7E6-9C58-C6CA-E046381E16AD}"/>
                </a:ext>
              </a:extLst>
            </p:cNvPr>
            <p:cNvCxnSpPr/>
            <p:nvPr/>
          </p:nvCxnSpPr>
          <p:spPr>
            <a:xfrm>
              <a:off x="7704668" y="2433499"/>
              <a:ext cx="1691737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611A4D-8696-C30C-E9CF-859B709CD0E6}"/>
                </a:ext>
              </a:extLst>
            </p:cNvPr>
            <p:cNvCxnSpPr/>
            <p:nvPr/>
          </p:nvCxnSpPr>
          <p:spPr>
            <a:xfrm>
              <a:off x="9396406" y="2433499"/>
              <a:ext cx="79" cy="17212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8BEC064-9DF9-FA3E-7FB0-867D3165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279" y="2524192"/>
              <a:ext cx="387692" cy="509493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2641AB48-DE61-1969-928D-763C6ED4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559" y="2524192"/>
              <a:ext cx="387692" cy="5094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FDDD8-59D6-ACCA-88F6-3A307A4E1FB0}"/>
              </a:ext>
            </a:extLst>
          </p:cNvPr>
          <p:cNvGrpSpPr/>
          <p:nvPr/>
        </p:nvGrpSpPr>
        <p:grpSpPr>
          <a:xfrm>
            <a:off x="8387615" y="5538243"/>
            <a:ext cx="10881120" cy="1200374"/>
            <a:chOff x="5834007" y="2433499"/>
            <a:chExt cx="5440560" cy="600186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081B5D9-DA5F-9D4D-A30D-3ED72C7C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971" y="2524192"/>
              <a:ext cx="387692" cy="509493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10B48EF9-9669-F15A-8E65-D790CF65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89FC0618-79DD-A978-9E25-17859225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875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5A6F1B24-568C-690D-0210-BECDE637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007" y="2519473"/>
              <a:ext cx="387692" cy="50949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D5333D-AC2A-C4C7-9897-941CFD1B2D12}"/>
                </a:ext>
              </a:extLst>
            </p:cNvPr>
            <p:cNvCxnSpPr/>
            <p:nvPr/>
          </p:nvCxnSpPr>
          <p:spPr>
            <a:xfrm>
              <a:off x="6027853" y="2433499"/>
              <a:ext cx="1676815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DCE398-5565-0E2F-43D4-06D9360C9D3B}"/>
                </a:ext>
              </a:extLst>
            </p:cNvPr>
            <p:cNvCxnSpPr/>
            <p:nvPr/>
          </p:nvCxnSpPr>
          <p:spPr>
            <a:xfrm>
              <a:off x="6027773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CA106B-44A1-2D13-EF6E-03BB39C9E2B3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9AB00B-ED4D-B8B7-4A7E-33D3C18E8C6D}"/>
                </a:ext>
              </a:extLst>
            </p:cNvPr>
            <p:cNvCxnSpPr/>
            <p:nvPr/>
          </p:nvCxnSpPr>
          <p:spPr>
            <a:xfrm>
              <a:off x="11076763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313AD6-B063-E753-B705-33B53001DA71}"/>
                </a:ext>
              </a:extLst>
            </p:cNvPr>
            <p:cNvCxnSpPr/>
            <p:nvPr/>
          </p:nvCxnSpPr>
          <p:spPr>
            <a:xfrm>
              <a:off x="9399948" y="2433499"/>
              <a:ext cx="1676815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8F3157-282D-6186-3EA9-9C41F629F10D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2933EF-7320-302E-79E9-2F3B27BD1686}"/>
              </a:ext>
            </a:extLst>
          </p:cNvPr>
          <p:cNvGrpSpPr/>
          <p:nvPr/>
        </p:nvGrpSpPr>
        <p:grpSpPr>
          <a:xfrm>
            <a:off x="13415056" y="5146537"/>
            <a:ext cx="775384" cy="1582642"/>
            <a:chOff x="8347726" y="2242364"/>
            <a:chExt cx="387692" cy="79132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7DAB-F98C-8646-BCBD-300475C6E675}"/>
                </a:ext>
              </a:extLst>
            </p:cNvPr>
            <p:cNvCxnSpPr/>
            <p:nvPr/>
          </p:nvCxnSpPr>
          <p:spPr>
            <a:xfrm>
              <a:off x="8538513" y="2242364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E142EDD3-F6E2-2E07-9DC8-D6E79554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726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7591323" y="10784610"/>
            <a:ext cx="12192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What is a LEVEL?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B8CD6D6-19E1-7F2C-71E9-77CF206E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324" y="3328038"/>
            <a:ext cx="1661476" cy="1833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A2EB2E-06E7-04EE-C971-D1691AE21CAC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2A9802-1A97-FBB3-4B13-795B281A7B29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F0F60D-BF43-1A36-CC10-86C49F442D19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9F627-9339-ACFA-6E19-7B05B80C2CB0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209937-8AB3-C1F9-AC94-80C9DEC45FAD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7F63E-47C8-C6EA-F602-0B0BEB58A336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3646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508EFB9-F8CC-D56A-9783-4390E4006C91}"/>
              </a:ext>
            </a:extLst>
          </p:cNvPr>
          <p:cNvSpPr/>
          <p:nvPr/>
        </p:nvSpPr>
        <p:spPr>
          <a:xfrm rot="16200000">
            <a:off x="6747197" y="4757154"/>
            <a:ext cx="279771" cy="264391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D712A-AC6E-9583-2F7A-A0F29886A517}"/>
              </a:ext>
            </a:extLst>
          </p:cNvPr>
          <p:cNvGrpSpPr/>
          <p:nvPr/>
        </p:nvGrpSpPr>
        <p:grpSpPr>
          <a:xfrm>
            <a:off x="11738161" y="5538243"/>
            <a:ext cx="4161942" cy="1200374"/>
            <a:chOff x="7509280" y="2433499"/>
            <a:chExt cx="2080971" cy="600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53734A-9CCB-E0D9-79BA-19A54A6C848B}"/>
                </a:ext>
              </a:extLst>
            </p:cNvPr>
            <p:cNvCxnSpPr/>
            <p:nvPr/>
          </p:nvCxnSpPr>
          <p:spPr>
            <a:xfrm>
              <a:off x="7704668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1703C0-B7E6-9C58-C6CA-E046381E16AD}"/>
                </a:ext>
              </a:extLst>
            </p:cNvPr>
            <p:cNvCxnSpPr/>
            <p:nvPr/>
          </p:nvCxnSpPr>
          <p:spPr>
            <a:xfrm>
              <a:off x="7704668" y="2433499"/>
              <a:ext cx="1691737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611A4D-8696-C30C-E9CF-859B709CD0E6}"/>
                </a:ext>
              </a:extLst>
            </p:cNvPr>
            <p:cNvCxnSpPr/>
            <p:nvPr/>
          </p:nvCxnSpPr>
          <p:spPr>
            <a:xfrm>
              <a:off x="9396406" y="2433499"/>
              <a:ext cx="79" cy="17212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8BEC064-9DF9-FA3E-7FB0-867D3165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280" y="2524192"/>
              <a:ext cx="387692" cy="509493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2641AB48-DE61-1969-928D-763C6ED4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559" y="2524192"/>
              <a:ext cx="387692" cy="5094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FDDD8-59D6-ACCA-88F6-3A307A4E1FB0}"/>
              </a:ext>
            </a:extLst>
          </p:cNvPr>
          <p:cNvGrpSpPr/>
          <p:nvPr/>
        </p:nvGrpSpPr>
        <p:grpSpPr>
          <a:xfrm>
            <a:off x="8387615" y="5538243"/>
            <a:ext cx="10881120" cy="1200374"/>
            <a:chOff x="5834007" y="2433499"/>
            <a:chExt cx="5440560" cy="600186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081B5D9-DA5F-9D4D-A30D-3ED72C7C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971" y="2524192"/>
              <a:ext cx="387692" cy="509493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10B48EF9-9669-F15A-8E65-D790CF65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89FC0618-79DD-A978-9E25-17859225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875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5A6F1B24-568C-690D-0210-BECDE637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007" y="2519473"/>
              <a:ext cx="387692" cy="50949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D5333D-AC2A-C4C7-9897-941CFD1B2D12}"/>
                </a:ext>
              </a:extLst>
            </p:cNvPr>
            <p:cNvCxnSpPr/>
            <p:nvPr/>
          </p:nvCxnSpPr>
          <p:spPr>
            <a:xfrm>
              <a:off x="6027853" y="2433499"/>
              <a:ext cx="1676815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DCE398-5565-0E2F-43D4-06D9360C9D3B}"/>
                </a:ext>
              </a:extLst>
            </p:cNvPr>
            <p:cNvCxnSpPr/>
            <p:nvPr/>
          </p:nvCxnSpPr>
          <p:spPr>
            <a:xfrm>
              <a:off x="6027773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CA106B-44A1-2D13-EF6E-03BB39C9E2B3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9AB00B-ED4D-B8B7-4A7E-33D3C18E8C6D}"/>
                </a:ext>
              </a:extLst>
            </p:cNvPr>
            <p:cNvCxnSpPr/>
            <p:nvPr/>
          </p:nvCxnSpPr>
          <p:spPr>
            <a:xfrm>
              <a:off x="11076763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313AD6-B063-E753-B705-33B53001DA71}"/>
                </a:ext>
              </a:extLst>
            </p:cNvPr>
            <p:cNvCxnSpPr/>
            <p:nvPr/>
          </p:nvCxnSpPr>
          <p:spPr>
            <a:xfrm>
              <a:off x="9399948" y="2433499"/>
              <a:ext cx="1676815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8F3157-282D-6186-3EA9-9C41F629F10D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2933EF-7320-302E-79E9-2F3B27BD1686}"/>
              </a:ext>
            </a:extLst>
          </p:cNvPr>
          <p:cNvGrpSpPr/>
          <p:nvPr/>
        </p:nvGrpSpPr>
        <p:grpSpPr>
          <a:xfrm>
            <a:off x="13415056" y="5146537"/>
            <a:ext cx="775384" cy="1582642"/>
            <a:chOff x="8347726" y="2242364"/>
            <a:chExt cx="387692" cy="79132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7DAB-F98C-8646-BCBD-300475C6E675}"/>
                </a:ext>
              </a:extLst>
            </p:cNvPr>
            <p:cNvCxnSpPr/>
            <p:nvPr/>
          </p:nvCxnSpPr>
          <p:spPr>
            <a:xfrm>
              <a:off x="8538513" y="2242364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E142EDD3-F6E2-2E07-9DC8-D6E79554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726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25" name="Arrow: Down 1">
            <a:extLst>
              <a:ext uri="{FF2B5EF4-FFF2-40B4-BE49-F238E27FC236}">
                <a16:creationId xmlns:a16="http://schemas.microsoft.com/office/drawing/2014/main" id="{1D5CD585-96D0-9C12-0F8D-69408D19E777}"/>
              </a:ext>
            </a:extLst>
          </p:cNvPr>
          <p:cNvSpPr/>
          <p:nvPr/>
        </p:nvSpPr>
        <p:spPr>
          <a:xfrm rot="16200000">
            <a:off x="7300475" y="5646582"/>
            <a:ext cx="286120" cy="37568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15A6AE-3121-53E2-B831-A5ED5EA04EB5}"/>
              </a:ext>
            </a:extLst>
          </p:cNvPr>
          <p:cNvGrpSpPr/>
          <p:nvPr/>
        </p:nvGrpSpPr>
        <p:grpSpPr>
          <a:xfrm>
            <a:off x="10465315" y="6393936"/>
            <a:ext cx="5419946" cy="1577616"/>
            <a:chOff x="6872856" y="2819401"/>
            <a:chExt cx="2709973" cy="7888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CDF0A3-0E25-2DF6-9279-A40BE0A5C43A}"/>
                </a:ext>
              </a:extLst>
            </p:cNvPr>
            <p:cNvCxnSpPr/>
            <p:nvPr/>
          </p:nvCxnSpPr>
          <p:spPr>
            <a:xfrm>
              <a:off x="6872856" y="2819401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6E4F0F-EF5B-EACA-0902-9FEB5D5EB733}"/>
                </a:ext>
              </a:extLst>
            </p:cNvPr>
            <p:cNvCxnSpPr/>
            <p:nvPr/>
          </p:nvCxnSpPr>
          <p:spPr>
            <a:xfrm>
              <a:off x="9388197" y="2819401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4EAC8B05-446B-175E-51C1-9B94CA74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137" y="3098716"/>
              <a:ext cx="387692" cy="509493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7591323" y="10784610"/>
            <a:ext cx="12192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What is a LEVEL?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9E63C78-03A3-6B08-19FC-A14947E0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356" y="6934638"/>
            <a:ext cx="775384" cy="1018986"/>
          </a:xfrm>
          <a:prstGeom prst="rect">
            <a:avLst/>
          </a:prstGeom>
        </p:spPr>
      </p:pic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A3164EA-F939-7514-ED25-D3741A51F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324" y="3328038"/>
            <a:ext cx="1661476" cy="1833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BD012D-2F83-39F7-BC7F-5157896A29B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93964-EEEB-8E9A-0811-A35795942543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5DFE66-A00D-7ACE-7FF0-016594BDC1A1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FCD73-7DFB-733F-93F6-DA86C9F624FA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731D51-4671-ECD0-A498-74530350F591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90A7E0-1710-449D-9931-2E7C466D0E8B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505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508EFB9-F8CC-D56A-9783-4390E4006C91}"/>
              </a:ext>
            </a:extLst>
          </p:cNvPr>
          <p:cNvSpPr/>
          <p:nvPr/>
        </p:nvSpPr>
        <p:spPr>
          <a:xfrm rot="16200000">
            <a:off x="6747197" y="4757154"/>
            <a:ext cx="279771" cy="264391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ED712A-AC6E-9583-2F7A-A0F29886A517}"/>
              </a:ext>
            </a:extLst>
          </p:cNvPr>
          <p:cNvGrpSpPr/>
          <p:nvPr/>
        </p:nvGrpSpPr>
        <p:grpSpPr>
          <a:xfrm>
            <a:off x="11738161" y="5538243"/>
            <a:ext cx="4161942" cy="1200374"/>
            <a:chOff x="7509280" y="2433499"/>
            <a:chExt cx="2080971" cy="6001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F53734A-9CCB-E0D9-79BA-19A54A6C848B}"/>
                </a:ext>
              </a:extLst>
            </p:cNvPr>
            <p:cNvCxnSpPr/>
            <p:nvPr/>
          </p:nvCxnSpPr>
          <p:spPr>
            <a:xfrm>
              <a:off x="7704668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11703C0-B7E6-9C58-C6CA-E046381E16AD}"/>
                </a:ext>
              </a:extLst>
            </p:cNvPr>
            <p:cNvCxnSpPr/>
            <p:nvPr/>
          </p:nvCxnSpPr>
          <p:spPr>
            <a:xfrm>
              <a:off x="7704668" y="2433499"/>
              <a:ext cx="1691737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611A4D-8696-C30C-E9CF-859B709CD0E6}"/>
                </a:ext>
              </a:extLst>
            </p:cNvPr>
            <p:cNvCxnSpPr/>
            <p:nvPr/>
          </p:nvCxnSpPr>
          <p:spPr>
            <a:xfrm>
              <a:off x="9396406" y="2433499"/>
              <a:ext cx="79" cy="17212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8BEC064-9DF9-FA3E-7FB0-867D3165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280" y="2524192"/>
              <a:ext cx="387692" cy="509493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2641AB48-DE61-1969-928D-763C6ED4A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559" y="2524192"/>
              <a:ext cx="387692" cy="5094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FDDD8-59D6-ACCA-88F6-3A307A4E1FB0}"/>
              </a:ext>
            </a:extLst>
          </p:cNvPr>
          <p:cNvGrpSpPr/>
          <p:nvPr/>
        </p:nvGrpSpPr>
        <p:grpSpPr>
          <a:xfrm>
            <a:off x="8387615" y="5538243"/>
            <a:ext cx="10881120" cy="1200374"/>
            <a:chOff x="5834007" y="2433499"/>
            <a:chExt cx="5440560" cy="600186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081B5D9-DA5F-9D4D-A30D-3ED72C7C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971" y="2524192"/>
              <a:ext cx="387692" cy="509493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10B48EF9-9669-F15A-8E65-D790CF65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89FC0618-79DD-A978-9E25-178592250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6875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5A6F1B24-568C-690D-0210-BECDE637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007" y="2519473"/>
              <a:ext cx="387692" cy="50949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D5333D-AC2A-C4C7-9897-941CFD1B2D12}"/>
                </a:ext>
              </a:extLst>
            </p:cNvPr>
            <p:cNvCxnSpPr/>
            <p:nvPr/>
          </p:nvCxnSpPr>
          <p:spPr>
            <a:xfrm>
              <a:off x="6027853" y="2433499"/>
              <a:ext cx="1676815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DCE398-5565-0E2F-43D4-06D9360C9D3B}"/>
                </a:ext>
              </a:extLst>
            </p:cNvPr>
            <p:cNvCxnSpPr/>
            <p:nvPr/>
          </p:nvCxnSpPr>
          <p:spPr>
            <a:xfrm>
              <a:off x="6027773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CA106B-44A1-2D13-EF6E-03BB39C9E2B3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D9AB00B-ED4D-B8B7-4A7E-33D3C18E8C6D}"/>
                </a:ext>
              </a:extLst>
            </p:cNvPr>
            <p:cNvCxnSpPr/>
            <p:nvPr/>
          </p:nvCxnSpPr>
          <p:spPr>
            <a:xfrm>
              <a:off x="11076763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313AD6-B063-E753-B705-33B53001DA71}"/>
                </a:ext>
              </a:extLst>
            </p:cNvPr>
            <p:cNvCxnSpPr/>
            <p:nvPr/>
          </p:nvCxnSpPr>
          <p:spPr>
            <a:xfrm>
              <a:off x="9399948" y="2433499"/>
              <a:ext cx="1676815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8F3157-282D-6186-3EA9-9C41F629F10D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2933EF-7320-302E-79E9-2F3B27BD1686}"/>
              </a:ext>
            </a:extLst>
          </p:cNvPr>
          <p:cNvGrpSpPr/>
          <p:nvPr/>
        </p:nvGrpSpPr>
        <p:grpSpPr>
          <a:xfrm>
            <a:off x="13415056" y="5146537"/>
            <a:ext cx="775384" cy="1582642"/>
            <a:chOff x="8347726" y="2242364"/>
            <a:chExt cx="387692" cy="79132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B47DAB-F98C-8646-BCBD-300475C6E675}"/>
                </a:ext>
              </a:extLst>
            </p:cNvPr>
            <p:cNvCxnSpPr/>
            <p:nvPr/>
          </p:nvCxnSpPr>
          <p:spPr>
            <a:xfrm>
              <a:off x="8538513" y="2242364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E142EDD3-F6E2-2E07-9DC8-D6E79554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726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25" name="Arrow: Down 1">
            <a:extLst>
              <a:ext uri="{FF2B5EF4-FFF2-40B4-BE49-F238E27FC236}">
                <a16:creationId xmlns:a16="http://schemas.microsoft.com/office/drawing/2014/main" id="{1D5CD585-96D0-9C12-0F8D-69408D19E777}"/>
              </a:ext>
            </a:extLst>
          </p:cNvPr>
          <p:cNvSpPr/>
          <p:nvPr/>
        </p:nvSpPr>
        <p:spPr>
          <a:xfrm rot="16200000">
            <a:off x="7300475" y="5646582"/>
            <a:ext cx="286120" cy="37568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15A6AE-3121-53E2-B831-A5ED5EA04EB5}"/>
              </a:ext>
            </a:extLst>
          </p:cNvPr>
          <p:cNvGrpSpPr/>
          <p:nvPr/>
        </p:nvGrpSpPr>
        <p:grpSpPr>
          <a:xfrm>
            <a:off x="10465315" y="6393936"/>
            <a:ext cx="5419946" cy="1577616"/>
            <a:chOff x="6872856" y="2819401"/>
            <a:chExt cx="2709973" cy="7888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CDF0A3-0E25-2DF6-9279-A40BE0A5C43A}"/>
                </a:ext>
              </a:extLst>
            </p:cNvPr>
            <p:cNvCxnSpPr/>
            <p:nvPr/>
          </p:nvCxnSpPr>
          <p:spPr>
            <a:xfrm>
              <a:off x="6872856" y="2819401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6E4F0F-EF5B-EACA-0902-9FEB5D5EB733}"/>
                </a:ext>
              </a:extLst>
            </p:cNvPr>
            <p:cNvCxnSpPr/>
            <p:nvPr/>
          </p:nvCxnSpPr>
          <p:spPr>
            <a:xfrm>
              <a:off x="9388197" y="2819401"/>
              <a:ext cx="1572" cy="360743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4EAC8B05-446B-175E-51C1-9B94CA74C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137" y="3098716"/>
              <a:ext cx="387692" cy="509493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7591323" y="10784610"/>
            <a:ext cx="121920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What is a LEVEL?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9E63C78-03A3-6B08-19FC-A14947E0B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356" y="6934638"/>
            <a:ext cx="775384" cy="1018986"/>
          </a:xfrm>
          <a:prstGeom prst="rect">
            <a:avLst/>
          </a:prstGeom>
        </p:spPr>
      </p:pic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DA3164EA-F939-7514-ED25-D3741A51F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324" y="3328038"/>
            <a:ext cx="1661476" cy="18339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DCA8760-4B83-751E-8BBE-C6DB74322541}"/>
              </a:ext>
            </a:extLst>
          </p:cNvPr>
          <p:cNvGrpSpPr/>
          <p:nvPr/>
        </p:nvGrpSpPr>
        <p:grpSpPr>
          <a:xfrm>
            <a:off x="14208370" y="7971556"/>
            <a:ext cx="2640834" cy="1558848"/>
            <a:chOff x="8744382" y="3635868"/>
            <a:chExt cx="1320417" cy="77942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3A9A87-A666-63BF-6982-9D25A24100F7}"/>
                </a:ext>
              </a:extLst>
            </p:cNvPr>
            <p:cNvCxnSpPr>
              <a:endCxn id="26" idx="0"/>
            </p:cNvCxnSpPr>
            <p:nvPr/>
          </p:nvCxnSpPr>
          <p:spPr>
            <a:xfrm flipH="1">
              <a:off x="8938228" y="3787544"/>
              <a:ext cx="2" cy="118255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ECF6FAA-36D5-85D0-3D74-47B79854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382" y="3905799"/>
              <a:ext cx="387692" cy="509493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52FD87-B360-7459-66D4-C64949DFAE43}"/>
                </a:ext>
              </a:extLst>
            </p:cNvPr>
            <p:cNvCxnSpPr>
              <a:endCxn id="32" idx="0"/>
            </p:cNvCxnSpPr>
            <p:nvPr/>
          </p:nvCxnSpPr>
          <p:spPr>
            <a:xfrm flipH="1">
              <a:off x="9870953" y="3787544"/>
              <a:ext cx="0" cy="118255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356E68A6-0893-EA93-09C4-B9B70E79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107" y="3905799"/>
              <a:ext cx="387692" cy="509493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7EBC33-B82D-959D-A369-31D74B0CC631}"/>
                </a:ext>
              </a:extLst>
            </p:cNvPr>
            <p:cNvCxnSpPr/>
            <p:nvPr/>
          </p:nvCxnSpPr>
          <p:spPr>
            <a:xfrm>
              <a:off x="8938228" y="3787544"/>
              <a:ext cx="932725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6DDB2A2-FD7E-FE3B-859D-11FBAAB62EA8}"/>
                </a:ext>
              </a:extLst>
            </p:cNvPr>
            <p:cNvCxnSpPr/>
            <p:nvPr/>
          </p:nvCxnSpPr>
          <p:spPr>
            <a:xfrm flipH="1">
              <a:off x="9388196" y="3635868"/>
              <a:ext cx="786" cy="13739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row: Down 1">
            <a:extLst>
              <a:ext uri="{FF2B5EF4-FFF2-40B4-BE49-F238E27FC236}">
                <a16:creationId xmlns:a16="http://schemas.microsoft.com/office/drawing/2014/main" id="{FE9E7FAA-AE1A-4D64-6583-C958D485FE26}"/>
              </a:ext>
            </a:extLst>
          </p:cNvPr>
          <p:cNvSpPr/>
          <p:nvPr/>
        </p:nvSpPr>
        <p:spPr>
          <a:xfrm rot="16200000">
            <a:off x="9273442" y="5019341"/>
            <a:ext cx="286121" cy="7766262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CCDC1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8B0BE1-9514-2660-3239-2B550D25C06D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FE9C53-AFC8-A784-0C53-816B754CA634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4C7C39-10DC-B768-7C88-6EAA2EAD1FA9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09B9A-E738-A833-19F2-9365A9012765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021F26-F54D-D5DB-A19B-3D1120AA61F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13EC55-6A30-D3E8-C4C7-D1373BDAA092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1322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CE91BC6C-9272-FC35-454E-558CD365EA4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E96A677-E9E9-E8CD-6482-CB6453B8A29D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EBCA16B4-6A12-29CD-0C5C-966AFFD72FCC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22673594-9F08-3FEE-DCBE-C870B5A28718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TT">
            <a:extLst>
              <a:ext uri="{FF2B5EF4-FFF2-40B4-BE49-F238E27FC236}">
                <a16:creationId xmlns:a16="http://schemas.microsoft.com/office/drawing/2014/main" id="{178C7519-A950-1958-184F-15CF92BFAAA0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14" name="ETL">
            <a:extLst>
              <a:ext uri="{FF2B5EF4-FFF2-40B4-BE49-F238E27FC236}">
                <a16:creationId xmlns:a16="http://schemas.microsoft.com/office/drawing/2014/main" id="{F942E430-2B13-467D-16E4-3E455F4B28D3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9ECAA1C6-0985-948B-807F-D7D79F99E803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8" name="RVP">
            <a:extLst>
              <a:ext uri="{FF2B5EF4-FFF2-40B4-BE49-F238E27FC236}">
                <a16:creationId xmlns:a16="http://schemas.microsoft.com/office/drawing/2014/main" id="{C9FE5414-1866-4DB7-66A5-DA1AEB0A05BD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9" name="SVP">
            <a:extLst>
              <a:ext uri="{FF2B5EF4-FFF2-40B4-BE49-F238E27FC236}">
                <a16:creationId xmlns:a16="http://schemas.microsoft.com/office/drawing/2014/main" id="{CF9100BB-9FBC-1AE5-BB88-046CFB3D7C8B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0" name="RD">
            <a:extLst>
              <a:ext uri="{FF2B5EF4-FFF2-40B4-BE49-F238E27FC236}">
                <a16:creationId xmlns:a16="http://schemas.microsoft.com/office/drawing/2014/main" id="{72BB95A4-2119-1641-BE30-4695F507568E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CFBD369-6C56-48AA-70D7-94EBB0CA340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016C9C7F-9D8F-F199-BD10-4CB976C57D1E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Compensation Plan – Personal Residual Income">
            <a:extLst>
              <a:ext uri="{FF2B5EF4-FFF2-40B4-BE49-F238E27FC236}">
                <a16:creationId xmlns:a16="http://schemas.microsoft.com/office/drawing/2014/main" id="{27A37444-E40A-DD8C-E76C-6B45F613768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25" name="This is Your Business Plan">
            <a:extLst>
              <a:ext uri="{FF2B5EF4-FFF2-40B4-BE49-F238E27FC236}">
                <a16:creationId xmlns:a16="http://schemas.microsoft.com/office/drawing/2014/main" id="{519D95CD-D131-84DD-2F98-F2527C51396E}"/>
              </a:ext>
            </a:extLst>
          </p:cNvPr>
          <p:cNvSpPr txBox="1"/>
          <p:nvPr/>
        </p:nvSpPr>
        <p:spPr>
          <a:xfrm>
            <a:off x="7000185" y="4162208"/>
            <a:ext cx="15200012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72DDDC"/>
                </a:solidFill>
              </a:rPr>
              <a:t>The</a:t>
            </a:r>
            <a:r>
              <a:rPr lang="en-US" sz="5400">
                <a:solidFill>
                  <a:srgbClr val="67C8C6"/>
                </a:solidFill>
              </a:rPr>
              <a:t> </a:t>
            </a:r>
            <a:r>
              <a:rPr lang="en-US" sz="5400" b="1">
                <a:solidFill>
                  <a:schemeClr val="bg1"/>
                </a:solidFill>
              </a:rPr>
              <a:t>GOAL, BENEFIT &amp; INTENT </a:t>
            </a:r>
            <a:r>
              <a:rPr lang="en-US" sz="5400">
                <a:solidFill>
                  <a:srgbClr val="72DDDC"/>
                </a:solidFill>
              </a:rPr>
              <a:t>of </a:t>
            </a:r>
          </a:p>
          <a:p>
            <a:pPr algn="ctr">
              <a:lnSpc>
                <a:spcPct val="100000"/>
              </a:lnSpc>
            </a:pPr>
            <a:r>
              <a:rPr lang="en-US" sz="5400" b="1">
                <a:solidFill>
                  <a:srgbClr val="72DDDC"/>
                </a:solidFill>
              </a:rPr>
              <a:t>5 Levels</a:t>
            </a:r>
            <a:r>
              <a:rPr lang="en-US" sz="5400">
                <a:solidFill>
                  <a:srgbClr val="72DDDC"/>
                </a:solidFill>
              </a:rPr>
              <a:t> &amp; </a:t>
            </a:r>
            <a:r>
              <a:rPr lang="en-US" sz="5400" b="1">
                <a:solidFill>
                  <a:srgbClr val="72DDDC"/>
                </a:solidFill>
              </a:rPr>
              <a:t>Overriding Residual Commissions </a:t>
            </a:r>
            <a:r>
              <a:rPr lang="en-US" sz="5400">
                <a:solidFill>
                  <a:srgbClr val="72DDDC"/>
                </a:solidFill>
              </a:rPr>
              <a:t>is:</a:t>
            </a:r>
            <a:r>
              <a:rPr lang="en-US" sz="5400" b="1">
                <a:solidFill>
                  <a:srgbClr val="72DDDC"/>
                </a:solidFill>
              </a:rPr>
              <a:t>  </a:t>
            </a:r>
            <a:endParaRPr sz="5400" b="1">
              <a:solidFill>
                <a:srgbClr val="72DDDC"/>
              </a:solidFill>
            </a:endParaRPr>
          </a:p>
        </p:txBody>
      </p:sp>
      <p:sp>
        <p:nvSpPr>
          <p:cNvPr id="26" name="This is Your Business Plan">
            <a:extLst>
              <a:ext uri="{FF2B5EF4-FFF2-40B4-BE49-F238E27FC236}">
                <a16:creationId xmlns:a16="http://schemas.microsoft.com/office/drawing/2014/main" id="{EF0E3303-86E2-1589-06C4-7D2E28F18BDF}"/>
              </a:ext>
            </a:extLst>
          </p:cNvPr>
          <p:cNvSpPr txBox="1"/>
          <p:nvPr/>
        </p:nvSpPr>
        <p:spPr>
          <a:xfrm>
            <a:off x="4875404" y="6499880"/>
            <a:ext cx="19055455" cy="429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67C8C6"/>
                </a:solidFill>
              </a:rPr>
              <a:t>Definition:</a:t>
            </a:r>
            <a:r>
              <a:rPr lang="en-US" sz="5400" spc="0">
                <a:solidFill>
                  <a:schemeClr val="bg1"/>
                </a:solidFill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en-US" sz="6600">
                <a:solidFill>
                  <a:schemeClr val="bg1"/>
                </a:solidFill>
              </a:rPr>
              <a:t>Growth whose rate becomes ever more rapid in proportion to the growing total number or size</a:t>
            </a:r>
            <a:r>
              <a:rPr lang="en-US" sz="6600" b="1">
                <a:solidFill>
                  <a:schemeClr val="bg1"/>
                </a:solidFill>
              </a:rPr>
              <a:t>  </a:t>
            </a:r>
            <a:endParaRPr sz="6000" b="1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4C8DA2-2D3B-4218-AEC2-09B3D9E466AF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760B6-94A1-9BA4-9BD9-468E1A8B35D2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91113-3125-7789-4902-D6BD810E8471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0C837-FF30-96B6-E025-71BDC45AC876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C116ED-CF91-E5A6-321F-749BB0967FAA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06D41-3B6E-6833-48F9-AC759CDA7705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C6F9E-FD0F-FB31-8CA0-3388123320F5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9763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2" name="This is Your Business Plan">
            <a:extLst>
              <a:ext uri="{FF2B5EF4-FFF2-40B4-BE49-F238E27FC236}">
                <a16:creationId xmlns:a16="http://schemas.microsoft.com/office/drawing/2014/main" id="{397F1E9E-6D13-7CA3-FBD3-35ECDBE91EFA}"/>
              </a:ext>
            </a:extLst>
          </p:cNvPr>
          <p:cNvSpPr txBox="1"/>
          <p:nvPr/>
        </p:nvSpPr>
        <p:spPr>
          <a:xfrm>
            <a:off x="13117339" y="4979039"/>
            <a:ext cx="9176498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67C8C6"/>
                </a:solidFill>
              </a:rPr>
              <a:t>Example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ED39D005-ADF8-56C4-27AF-BB7D4AFFCCE1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9F05-93ED-8F6F-AF5E-DD571724E957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53FAC-EC0E-6598-A5A7-736C0D565DAD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E44F0-D68B-15F8-3656-9CEDFB234D27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45676-8391-7425-BE70-09B72F3F867E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41084-7F5A-734D-CCD1-126E78E38095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8010F1-90C0-FCD5-18DA-B8D750BF38C6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0556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ettyImages-614409740.jpg" descr="GettyImages-614409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6131"/>
            <a:ext cx="28827133" cy="1688592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tangle"/>
          <p:cNvSpPr/>
          <p:nvPr/>
        </p:nvSpPr>
        <p:spPr>
          <a:xfrm>
            <a:off x="3626294" y="4191248"/>
            <a:ext cx="17131412" cy="5333504"/>
          </a:xfrm>
          <a:prstGeom prst="rect">
            <a:avLst/>
          </a:prstGeom>
          <a:solidFill>
            <a:srgbClr val="96C6BF">
              <a:alpha val="93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00" name="Getting Started &amp;…"/>
          <p:cNvSpPr txBox="1"/>
          <p:nvPr/>
        </p:nvSpPr>
        <p:spPr>
          <a:xfrm>
            <a:off x="4345144" y="4914852"/>
            <a:ext cx="15693710" cy="429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lnSpc>
                <a:spcPct val="90000"/>
              </a:lnSpc>
              <a:defRPr sz="15000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Getting Started </a:t>
            </a:r>
            <a:r>
              <a:rPr b="1" i="1">
                <a:latin typeface="+mn-lt"/>
                <a:ea typeface="+mn-ea"/>
                <a:cs typeface="+mn-cs"/>
                <a:sym typeface="Helvetica"/>
              </a:rPr>
              <a:t>&amp;</a:t>
            </a:r>
          </a:p>
          <a:p>
            <a:pPr defTabSz="825500">
              <a:lnSpc>
                <a:spcPct val="90000"/>
              </a:lnSpc>
              <a:defRPr sz="15000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Mindset</a:t>
            </a:r>
            <a:r>
              <a:rPr lang="en-US"/>
              <a:t> for Success</a:t>
            </a: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3626294" y="4191248"/>
            <a:ext cx="17131412" cy="5333504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9 IBOs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2" name="This is Your Business Plan">
            <a:extLst>
              <a:ext uri="{FF2B5EF4-FFF2-40B4-BE49-F238E27FC236}">
                <a16:creationId xmlns:a16="http://schemas.microsoft.com/office/drawing/2014/main" id="{4A1CC28F-DC43-26F9-5ACD-B96EC8E622C4}"/>
              </a:ext>
            </a:extLst>
          </p:cNvPr>
          <p:cNvSpPr txBox="1"/>
          <p:nvPr/>
        </p:nvSpPr>
        <p:spPr>
          <a:xfrm>
            <a:off x="13117339" y="4979039"/>
            <a:ext cx="9176498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72DDDC"/>
                </a:solidFill>
              </a:rPr>
              <a:t>Example</a:t>
            </a: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7C02BC16-8B18-AC62-676F-B124B2415B9A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AA0B5F14-447F-45DA-C22A-EF14B46B5456}"/>
              </a:ext>
            </a:extLst>
          </p:cNvPr>
          <p:cNvSpPr/>
          <p:nvPr/>
        </p:nvSpPr>
        <p:spPr>
          <a:xfrm rot="16200000">
            <a:off x="6748204" y="5472792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112F7-6C7F-BA43-8656-431041450774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1605D-CD9B-81D0-F780-93D9181A10C5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7519C-3059-C97B-89E9-E508D01138BD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1DEB4-7033-ABDE-3EC5-A69736867B47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9F3B7-454C-35FA-F5D8-F5F473688A78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44278-CC39-B093-4069-D4443FE7FA0A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5696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407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9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27 IBOs</a:t>
            </a:r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1A486001-1513-C200-A560-2233029FCDDE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5E9F4985-FE10-5D3A-77C9-E28233A79A4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28346F06-1E5B-D063-0792-7B7630365F25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E5F25243-2FC7-E88F-9BC7-0043C7E888A4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This is Your Business Plan">
            <a:extLst>
              <a:ext uri="{FF2B5EF4-FFF2-40B4-BE49-F238E27FC236}">
                <a16:creationId xmlns:a16="http://schemas.microsoft.com/office/drawing/2014/main" id="{E680F386-95E3-83D3-0DA2-F51A0FBC60DF}"/>
              </a:ext>
            </a:extLst>
          </p:cNvPr>
          <p:cNvSpPr txBox="1"/>
          <p:nvPr/>
        </p:nvSpPr>
        <p:spPr>
          <a:xfrm>
            <a:off x="13117339" y="4979039"/>
            <a:ext cx="9176498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72DDDC"/>
                </a:solidFill>
              </a:rPr>
              <a:t>Example</a:t>
            </a: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D4E7C70F-6CE8-0D74-D416-793D23D49146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901E7C4D-EEFC-782E-5310-50BA667F0D8C}"/>
              </a:ext>
            </a:extLst>
          </p:cNvPr>
          <p:cNvSpPr/>
          <p:nvPr/>
        </p:nvSpPr>
        <p:spPr>
          <a:xfrm rot="16200000">
            <a:off x="6748204" y="5472792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5" name="Arrow: Down 1">
            <a:extLst>
              <a:ext uri="{FF2B5EF4-FFF2-40B4-BE49-F238E27FC236}">
                <a16:creationId xmlns:a16="http://schemas.microsoft.com/office/drawing/2014/main" id="{36085CE9-084C-5FDB-CA08-21B38F7C8294}"/>
              </a:ext>
            </a:extLst>
          </p:cNvPr>
          <p:cNvSpPr/>
          <p:nvPr/>
        </p:nvSpPr>
        <p:spPr>
          <a:xfrm rot="16200000">
            <a:off x="6748204" y="689104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01DC9-99C2-0785-3220-1F538C550D27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159E0-B9EC-2E9A-0B98-3FD63D2FB236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DDE43-B3F1-1A15-DE85-4FDF952A9412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7FF89-D417-9B44-0B22-CDB99A357082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B08DB-C273-22B4-14B6-6CD7A37DA127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C946F-0D77-1ADE-D54A-6340CBEC2FA6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6973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546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9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27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81 IBOs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2" name="This is Your Business Plan">
            <a:extLst>
              <a:ext uri="{FF2B5EF4-FFF2-40B4-BE49-F238E27FC236}">
                <a16:creationId xmlns:a16="http://schemas.microsoft.com/office/drawing/2014/main" id="{8B621845-8259-3519-AA40-C9E97C781EEA}"/>
              </a:ext>
            </a:extLst>
          </p:cNvPr>
          <p:cNvSpPr txBox="1"/>
          <p:nvPr/>
        </p:nvSpPr>
        <p:spPr>
          <a:xfrm>
            <a:off x="13117339" y="4979039"/>
            <a:ext cx="9176498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72DDDC"/>
                </a:solidFill>
              </a:rPr>
              <a:t>Example</a:t>
            </a: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37F2C205-7E2C-A157-E4B2-2EEF0B8C5343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5B03229F-467D-CFF8-62D2-8EE224681D48}"/>
              </a:ext>
            </a:extLst>
          </p:cNvPr>
          <p:cNvSpPr/>
          <p:nvPr/>
        </p:nvSpPr>
        <p:spPr>
          <a:xfrm rot="16200000">
            <a:off x="6748204" y="5472792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5" name="Arrow: Down 1">
            <a:extLst>
              <a:ext uri="{FF2B5EF4-FFF2-40B4-BE49-F238E27FC236}">
                <a16:creationId xmlns:a16="http://schemas.microsoft.com/office/drawing/2014/main" id="{F529CF87-4A02-26EF-6B3C-1F7FF828699F}"/>
              </a:ext>
            </a:extLst>
          </p:cNvPr>
          <p:cNvSpPr/>
          <p:nvPr/>
        </p:nvSpPr>
        <p:spPr>
          <a:xfrm rot="16200000">
            <a:off x="6748204" y="689104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6" name="Arrow: Down 1">
            <a:extLst>
              <a:ext uri="{FF2B5EF4-FFF2-40B4-BE49-F238E27FC236}">
                <a16:creationId xmlns:a16="http://schemas.microsoft.com/office/drawing/2014/main" id="{9812EA2E-ABF3-909E-F2D9-DD3062517EE8}"/>
              </a:ext>
            </a:extLst>
          </p:cNvPr>
          <p:cNvSpPr/>
          <p:nvPr/>
        </p:nvSpPr>
        <p:spPr>
          <a:xfrm rot="16200000">
            <a:off x="6748204" y="8309297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22B9E-7DF2-8650-094D-2DADA98588C9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53406-5DCD-4212-8141-A717D7AC58A7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B0C30-EA96-13D3-6C27-609FD028F16D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03E5D-E8BE-53D1-9BA2-6790D9EDBACF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78689-979F-52CE-E13A-AD09AF0F1C9C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984B3-AF98-9782-71C2-70237E46F19D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0036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684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9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27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81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243 IBOs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3" name="Arrow: Down 1">
            <a:extLst>
              <a:ext uri="{FF2B5EF4-FFF2-40B4-BE49-F238E27FC236}">
                <a16:creationId xmlns:a16="http://schemas.microsoft.com/office/drawing/2014/main" id="{90AE6054-A516-07A0-FE4E-C870A9F163C1}"/>
              </a:ext>
            </a:extLst>
          </p:cNvPr>
          <p:cNvSpPr/>
          <p:nvPr/>
        </p:nvSpPr>
        <p:spPr>
          <a:xfrm rot="16200000">
            <a:off x="6745092" y="9687113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89F205EF-8217-2343-14FD-87475753FCD1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5" name="Arrow: Down 1">
            <a:extLst>
              <a:ext uri="{FF2B5EF4-FFF2-40B4-BE49-F238E27FC236}">
                <a16:creationId xmlns:a16="http://schemas.microsoft.com/office/drawing/2014/main" id="{C56C7847-0088-ADB7-4FC9-5934047CC64A}"/>
              </a:ext>
            </a:extLst>
          </p:cNvPr>
          <p:cNvSpPr/>
          <p:nvPr/>
        </p:nvSpPr>
        <p:spPr>
          <a:xfrm rot="16200000">
            <a:off x="6748204" y="5472792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6" name="Arrow: Down 1">
            <a:extLst>
              <a:ext uri="{FF2B5EF4-FFF2-40B4-BE49-F238E27FC236}">
                <a16:creationId xmlns:a16="http://schemas.microsoft.com/office/drawing/2014/main" id="{859779E8-4BC8-1076-F4FD-12D20B63E806}"/>
              </a:ext>
            </a:extLst>
          </p:cNvPr>
          <p:cNvSpPr/>
          <p:nvPr/>
        </p:nvSpPr>
        <p:spPr>
          <a:xfrm rot="16200000">
            <a:off x="6748204" y="689104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7" name="Arrow: Down 1">
            <a:extLst>
              <a:ext uri="{FF2B5EF4-FFF2-40B4-BE49-F238E27FC236}">
                <a16:creationId xmlns:a16="http://schemas.microsoft.com/office/drawing/2014/main" id="{ACB4A92E-DA08-86E6-68DD-530243B26EEE}"/>
              </a:ext>
            </a:extLst>
          </p:cNvPr>
          <p:cNvSpPr/>
          <p:nvPr/>
        </p:nvSpPr>
        <p:spPr>
          <a:xfrm rot="16200000">
            <a:off x="6748204" y="8309297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1F6F5-EFCE-8D5D-BB96-8B4C2DA9FD15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A46D1-BC79-5EF2-3815-2B0D157A5DA7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929E8-35CE-FB80-73CA-EBBBBD46CB2F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3EE60D-9269-C9FB-54BC-F7811EA5BD03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C08E4-D66C-A412-C1E7-09D40C540E8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94A9B-BA28-E9F6-6905-60F67861DE17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14" name="This is Your Business Plan">
            <a:extLst>
              <a:ext uri="{FF2B5EF4-FFF2-40B4-BE49-F238E27FC236}">
                <a16:creationId xmlns:a16="http://schemas.microsoft.com/office/drawing/2014/main" id="{F7EE9968-37F7-7E00-BA83-1C0B8557A188}"/>
              </a:ext>
            </a:extLst>
          </p:cNvPr>
          <p:cNvSpPr txBox="1"/>
          <p:nvPr/>
        </p:nvSpPr>
        <p:spPr>
          <a:xfrm>
            <a:off x="13117339" y="4979039"/>
            <a:ext cx="9176498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72DDDC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063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684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9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27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81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243 IBOs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2" name="This is Your Business Plan">
            <a:extLst>
              <a:ext uri="{FF2B5EF4-FFF2-40B4-BE49-F238E27FC236}">
                <a16:creationId xmlns:a16="http://schemas.microsoft.com/office/drawing/2014/main" id="{AF9D6CF1-3F48-BCFA-97C7-93F085CD1DB6}"/>
              </a:ext>
            </a:extLst>
          </p:cNvPr>
          <p:cNvSpPr txBox="1"/>
          <p:nvPr/>
        </p:nvSpPr>
        <p:spPr>
          <a:xfrm>
            <a:off x="13117339" y="4979039"/>
            <a:ext cx="9176498" cy="196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u="sng">
                <a:solidFill>
                  <a:schemeClr val="bg1"/>
                </a:solidFill>
              </a:rPr>
              <a:t>Exponential Growth</a:t>
            </a:r>
          </a:p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72DDDC"/>
                </a:solidFill>
              </a:rPr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E308C-5B04-7A09-7765-BC52B4BC4EF9}"/>
              </a:ext>
            </a:extLst>
          </p:cNvPr>
          <p:cNvSpPr txBox="1"/>
          <p:nvPr/>
        </p:nvSpPr>
        <p:spPr>
          <a:xfrm>
            <a:off x="14900528" y="3382178"/>
            <a:ext cx="6033069" cy="142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600" b="1" u="sng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Total 364 IBOs</a:t>
            </a:r>
          </a:p>
        </p:txBody>
      </p:sp>
      <p:sp>
        <p:nvSpPr>
          <p:cNvPr id="4" name="Arrow: Down 1">
            <a:extLst>
              <a:ext uri="{FF2B5EF4-FFF2-40B4-BE49-F238E27FC236}">
                <a16:creationId xmlns:a16="http://schemas.microsoft.com/office/drawing/2014/main" id="{7F13D12C-5F72-4439-A845-4A8C136D43E8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5" name="Arrow: Down 1">
            <a:extLst>
              <a:ext uri="{FF2B5EF4-FFF2-40B4-BE49-F238E27FC236}">
                <a16:creationId xmlns:a16="http://schemas.microsoft.com/office/drawing/2014/main" id="{23025FE6-F79E-C52C-1A96-C82278FE6CDC}"/>
              </a:ext>
            </a:extLst>
          </p:cNvPr>
          <p:cNvSpPr/>
          <p:nvPr/>
        </p:nvSpPr>
        <p:spPr>
          <a:xfrm rot="16200000">
            <a:off x="6748204" y="5472792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6" name="Arrow: Down 1">
            <a:extLst>
              <a:ext uri="{FF2B5EF4-FFF2-40B4-BE49-F238E27FC236}">
                <a16:creationId xmlns:a16="http://schemas.microsoft.com/office/drawing/2014/main" id="{20E91E5C-0BD9-BDBD-B5FB-4F5175FF6410}"/>
              </a:ext>
            </a:extLst>
          </p:cNvPr>
          <p:cNvSpPr/>
          <p:nvPr/>
        </p:nvSpPr>
        <p:spPr>
          <a:xfrm rot="16200000">
            <a:off x="6748204" y="689104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7" name="Arrow: Down 1">
            <a:extLst>
              <a:ext uri="{FF2B5EF4-FFF2-40B4-BE49-F238E27FC236}">
                <a16:creationId xmlns:a16="http://schemas.microsoft.com/office/drawing/2014/main" id="{7EDA014D-7B7A-7207-01AA-0725255F6188}"/>
              </a:ext>
            </a:extLst>
          </p:cNvPr>
          <p:cNvSpPr/>
          <p:nvPr/>
        </p:nvSpPr>
        <p:spPr>
          <a:xfrm rot="16200000">
            <a:off x="6748204" y="8309297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8" name="Arrow: Down 1">
            <a:extLst>
              <a:ext uri="{FF2B5EF4-FFF2-40B4-BE49-F238E27FC236}">
                <a16:creationId xmlns:a16="http://schemas.microsoft.com/office/drawing/2014/main" id="{295DEF89-D421-951E-82A2-16E07F27FF8B}"/>
              </a:ext>
            </a:extLst>
          </p:cNvPr>
          <p:cNvSpPr/>
          <p:nvPr/>
        </p:nvSpPr>
        <p:spPr>
          <a:xfrm rot="16200000">
            <a:off x="6745092" y="9687113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5178-7675-2165-7B25-CC022B8FF8EE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07DFE-FA96-0652-5448-B196616B4AD0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E5FEA-47F3-DC73-1B9C-A64F6E3BFD6F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A2C32-B55E-A300-7E70-17733BDDF619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15C3C-83CA-7C3E-10E9-F83D6E1DFAB3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C10E6-7B13-6706-D478-7B82D5DF231A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76774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AD6309-ADC3-7A23-D1DA-A0F725A80D7C}"/>
              </a:ext>
            </a:extLst>
          </p:cNvPr>
          <p:cNvSpPr txBox="1"/>
          <p:nvPr/>
        </p:nvSpPr>
        <p:spPr>
          <a:xfrm>
            <a:off x="4671942" y="5176866"/>
            <a:ext cx="12192000" cy="6846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3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9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27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81 IBOs</a:t>
            </a:r>
          </a:p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243 IBOs</a:t>
            </a:r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17A35A2D-46DA-E64B-F058-7494A44CB82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9976B8D2-F3C3-6AB5-60CD-AFA92F64105F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278E3573-12D2-253E-8744-C9AC8326F4A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Line">
            <a:extLst>
              <a:ext uri="{FF2B5EF4-FFF2-40B4-BE49-F238E27FC236}">
                <a16:creationId xmlns:a16="http://schemas.microsoft.com/office/drawing/2014/main" id="{27295133-509B-BE76-C12C-135ADC81D2C3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TT">
            <a:extLst>
              <a:ext uri="{FF2B5EF4-FFF2-40B4-BE49-F238E27FC236}">
                <a16:creationId xmlns:a16="http://schemas.microsoft.com/office/drawing/2014/main" id="{A7EDB119-F8D4-B03C-0136-513331003593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49" name="ETL">
            <a:extLst>
              <a:ext uri="{FF2B5EF4-FFF2-40B4-BE49-F238E27FC236}">
                <a16:creationId xmlns:a16="http://schemas.microsoft.com/office/drawing/2014/main" id="{9257A015-1742-FA46-99C2-2A41ECA27149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50" name="RD">
            <a:extLst>
              <a:ext uri="{FF2B5EF4-FFF2-40B4-BE49-F238E27FC236}">
                <a16:creationId xmlns:a16="http://schemas.microsoft.com/office/drawing/2014/main" id="{40075741-391D-BC10-FCA2-3AC510227F22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51" name="RVP">
            <a:extLst>
              <a:ext uri="{FF2B5EF4-FFF2-40B4-BE49-F238E27FC236}">
                <a16:creationId xmlns:a16="http://schemas.microsoft.com/office/drawing/2014/main" id="{17573AA1-BF3A-86C3-3C6B-9030EA68106E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52" name="SVP">
            <a:extLst>
              <a:ext uri="{FF2B5EF4-FFF2-40B4-BE49-F238E27FC236}">
                <a16:creationId xmlns:a16="http://schemas.microsoft.com/office/drawing/2014/main" id="{F40A932C-69D7-E7E1-78BA-0D09F543823F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53" name="RD">
            <a:extLst>
              <a:ext uri="{FF2B5EF4-FFF2-40B4-BE49-F238E27FC236}">
                <a16:creationId xmlns:a16="http://schemas.microsoft.com/office/drawing/2014/main" id="{9DADF3C4-7CFF-E669-E67C-291B34F3C209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3EDDE4FD-8E95-2A0B-D1D7-9BC38E88E91F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34345740-46A8-0666-3543-DB838754009D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Compensation Plan – Personal Residual Income">
            <a:extLst>
              <a:ext uri="{FF2B5EF4-FFF2-40B4-BE49-F238E27FC236}">
                <a16:creationId xmlns:a16="http://schemas.microsoft.com/office/drawing/2014/main" id="{CFE62B39-C1D4-0B57-9F0B-E12CBDEDFCE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9B90A800-F16E-4795-9DD3-07AE4EC12DE6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6A941B3-19A9-2FF6-67CC-37CD6120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560" y="3635057"/>
            <a:ext cx="1661476" cy="1833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BEE0F-D8D4-87F3-CB92-B6D7AB3B92F7}"/>
              </a:ext>
            </a:extLst>
          </p:cNvPr>
          <p:cNvSpPr txBox="1"/>
          <p:nvPr/>
        </p:nvSpPr>
        <p:spPr>
          <a:xfrm>
            <a:off x="14620647" y="4959414"/>
            <a:ext cx="641285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800" b="1" kern="1200"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Customers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2EA69-CD5A-D003-A3E9-D67998B98A11}"/>
              </a:ext>
            </a:extLst>
          </p:cNvPr>
          <p:cNvSpPr txBox="1"/>
          <p:nvPr/>
        </p:nvSpPr>
        <p:spPr>
          <a:xfrm>
            <a:off x="13905418" y="6718802"/>
            <a:ext cx="7959366" cy="12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5400" b="1" kern="1200"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Customers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54BBC-13DA-B943-4A36-1870F4A0805E}"/>
              </a:ext>
            </a:extLst>
          </p:cNvPr>
          <p:cNvSpPr txBox="1"/>
          <p:nvPr/>
        </p:nvSpPr>
        <p:spPr>
          <a:xfrm>
            <a:off x="13248374" y="9651614"/>
            <a:ext cx="9783496" cy="2969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3800" b="1" kern="1200"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Customers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CCA1D-6A45-6DF7-84DE-6C27612FB34B}"/>
              </a:ext>
            </a:extLst>
          </p:cNvPr>
          <p:cNvSpPr txBox="1"/>
          <p:nvPr/>
        </p:nvSpPr>
        <p:spPr>
          <a:xfrm>
            <a:off x="14710634" y="5737908"/>
            <a:ext cx="64128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4000" b="1" kern="1200"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Customers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75B04-59D1-5818-8D4D-910A01B2F7D5}"/>
              </a:ext>
            </a:extLst>
          </p:cNvPr>
          <p:cNvSpPr txBox="1"/>
          <p:nvPr/>
        </p:nvSpPr>
        <p:spPr>
          <a:xfrm>
            <a:off x="14452975" y="8709843"/>
            <a:ext cx="7411809" cy="209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9600" b="1" kern="1200"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Customers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B4642-ACEB-3CE2-9A7B-665D9B2D7E32}"/>
              </a:ext>
            </a:extLst>
          </p:cNvPr>
          <p:cNvSpPr txBox="1"/>
          <p:nvPr/>
        </p:nvSpPr>
        <p:spPr>
          <a:xfrm>
            <a:off x="15011442" y="7699249"/>
            <a:ext cx="6077939" cy="159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7200" b="1" kern="1200"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Customers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81B13-0CE3-1962-3F90-D71B8B7F4AEF}"/>
              </a:ext>
            </a:extLst>
          </p:cNvPr>
          <p:cNvSpPr txBox="1"/>
          <p:nvPr/>
        </p:nvSpPr>
        <p:spPr>
          <a:xfrm>
            <a:off x="14900528" y="3382178"/>
            <a:ext cx="6033069" cy="1427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6600" b="1" u="sng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Total 364 IBOs</a:t>
            </a:r>
          </a:p>
        </p:txBody>
      </p:sp>
      <p:sp>
        <p:nvSpPr>
          <p:cNvPr id="8" name="Arrow: Down 1">
            <a:extLst>
              <a:ext uri="{FF2B5EF4-FFF2-40B4-BE49-F238E27FC236}">
                <a16:creationId xmlns:a16="http://schemas.microsoft.com/office/drawing/2014/main" id="{E0858E8B-0D45-FF22-2ED9-288984FEAF75}"/>
              </a:ext>
            </a:extLst>
          </p:cNvPr>
          <p:cNvSpPr/>
          <p:nvPr/>
        </p:nvSpPr>
        <p:spPr>
          <a:xfrm rot="16200000">
            <a:off x="6748204" y="411052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10" name="Arrow: Down 1">
            <a:extLst>
              <a:ext uri="{FF2B5EF4-FFF2-40B4-BE49-F238E27FC236}">
                <a16:creationId xmlns:a16="http://schemas.microsoft.com/office/drawing/2014/main" id="{DFBC574F-818F-D0EC-4819-B5C7AB77D3F1}"/>
              </a:ext>
            </a:extLst>
          </p:cNvPr>
          <p:cNvSpPr/>
          <p:nvPr/>
        </p:nvSpPr>
        <p:spPr>
          <a:xfrm rot="16200000">
            <a:off x="6748204" y="5472792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11" name="Arrow: Down 1">
            <a:extLst>
              <a:ext uri="{FF2B5EF4-FFF2-40B4-BE49-F238E27FC236}">
                <a16:creationId xmlns:a16="http://schemas.microsoft.com/office/drawing/2014/main" id="{DB5FE585-A01D-D53B-8152-8C825EBFBD20}"/>
              </a:ext>
            </a:extLst>
          </p:cNvPr>
          <p:cNvSpPr/>
          <p:nvPr/>
        </p:nvSpPr>
        <p:spPr>
          <a:xfrm rot="16200000">
            <a:off x="6748204" y="6891044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12" name="Arrow: Down 1">
            <a:extLst>
              <a:ext uri="{FF2B5EF4-FFF2-40B4-BE49-F238E27FC236}">
                <a16:creationId xmlns:a16="http://schemas.microsoft.com/office/drawing/2014/main" id="{3E0968AE-BDD2-0CA8-C10E-C2C0BBF56EB8}"/>
              </a:ext>
            </a:extLst>
          </p:cNvPr>
          <p:cNvSpPr/>
          <p:nvPr/>
        </p:nvSpPr>
        <p:spPr>
          <a:xfrm rot="16200000">
            <a:off x="6748204" y="8309297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13" name="Arrow: Down 1">
            <a:extLst>
              <a:ext uri="{FF2B5EF4-FFF2-40B4-BE49-F238E27FC236}">
                <a16:creationId xmlns:a16="http://schemas.microsoft.com/office/drawing/2014/main" id="{C39330EC-1CE3-143E-A0CD-308B14E9CC69}"/>
              </a:ext>
            </a:extLst>
          </p:cNvPr>
          <p:cNvSpPr/>
          <p:nvPr/>
        </p:nvSpPr>
        <p:spPr>
          <a:xfrm rot="16200000">
            <a:off x="6745092" y="9687113"/>
            <a:ext cx="329985" cy="3818051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9E687-D647-B5EB-A2D5-FF4FE55CA3E6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053FA-9A23-EB5A-295B-9735CB97D81C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3305B5-5204-BB69-371C-D183B50F2493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4B584-74FC-ADEA-ACCD-381BD8621DA0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1E19A-425C-F931-3574-DE4F9913AC01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645F36-5EE6-074C-CB21-BD05E02A130F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1120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402DC-CA5B-1DF1-5D16-EE3FF00D647A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06206-A061-AB4A-D34E-68AD872EF64A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82F21-4114-E9CB-2F85-094D1F122F7D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5A672-DE86-39AE-C8B1-9A95372AE55A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C4122-1F40-FDBF-FEF9-2513FC633441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AC8E3F-A423-9B41-EC6B-441C254F17BC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975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8080F-22DA-94F2-D74D-C769F5E34A32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</a:t>
            </a:r>
            <a:r>
              <a:rPr lang="en-US"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IBOs</a:t>
            </a:r>
            <a:endParaRPr lang="en-US" sz="4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A4CBF9F4-25BD-4FAC-6D75-A59DF5A6F0F1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CF50E-8206-4BA8-FAF2-D4074CF827FE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17450-BD8A-774D-9F8E-61445452E971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E0CDE-AB98-8E84-8628-625FA38313A4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42F2D-A9FC-8216-6775-3DC19EFB6A27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9B7D5-C595-6CBD-3CC6-59CBFE062EE1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AEADF9-685B-A733-E219-54E39777C980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9861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F307685D-35C0-1E70-4000-FBE3A28EBD67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A4625-FD9E-7BB4-98F5-E0823F642252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59275-5190-F583-E0CD-87E8EEEF96E7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83D82-4722-47D6-E9E3-D73F12242979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384E4E-B54D-6094-5E7E-736A66630CAA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CCFAE-F9DF-3DA0-F8E9-DB890B52C966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134E64-D86E-EB62-0A02-FB2F5E401757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650A0-483A-3F2A-E155-81591709ADD3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780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763895" y="7246616"/>
            <a:ext cx="295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</a:t>
            </a:r>
            <a:r>
              <a:rPr lang="en-US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IBOs</a:t>
            </a: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9F3D6-BB3E-200E-7EEB-4FA0D0789981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1044C-FEDA-98E6-A415-EB49F905EC04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7F2E8-2B8C-6156-D5D3-7E89FC784B86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39214-93A6-7CA1-CB03-6584C7425514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0ED2A-0EFF-8CD3-6E52-2AE6408EEBE2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290513-8CAF-C191-332B-8D6B81BFFDE1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BB0969-5699-D532-F177-2B0D17030207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0928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website&#10;&#10;Description automatically generated" id="8" name="Picture 7">
            <a:extLst>
              <a:ext uri="{FF2B5EF4-FFF2-40B4-BE49-F238E27FC236}">
                <a16:creationId xmlns:a16="http://schemas.microsoft.com/office/drawing/2014/main" id="{E5AF5D34-B1F3-4F7F-9868-D82AC1042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358" y="3650074"/>
            <a:ext cx="11868792" cy="9597309"/>
          </a:xfrm>
          <a:prstGeom prst="rect">
            <a:avLst/>
          </a:prstGeom>
        </p:spPr>
      </p:pic>
      <p:pic>
        <p:nvPicPr>
          <p:cNvPr descr="Graphical user interface, website&#10;&#10;Description automatically generated" id="5" name="Picture 4">
            <a:extLst>
              <a:ext uri="{FF2B5EF4-FFF2-40B4-BE49-F238E27FC236}">
                <a16:creationId xmlns:a16="http://schemas.microsoft.com/office/drawing/2014/main" id="{29221082-4F6E-4B61-9F02-4377CB1C0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21"/>
          <a:stretch>
            <a:fillRect/>
          </a:stretch>
        </p:blipFill>
        <p:spPr>
          <a:xfrm>
            <a:off x="10992065" y="4361349"/>
            <a:ext cx="10423599" cy="6312170"/>
          </a:xfrm>
          <a:prstGeom prst="rect">
            <a:avLst/>
          </a:prstGeom>
        </p:spPr>
      </p:pic>
      <p:pic>
        <p:nvPicPr>
          <p:cNvPr descr="Graphical user interface, website&#10;&#10;Description automatically generated" id="7" name="Picture 6">
            <a:extLst>
              <a:ext uri="{FF2B5EF4-FFF2-40B4-BE49-F238E27FC236}">
                <a16:creationId xmlns:a16="http://schemas.microsoft.com/office/drawing/2014/main" id="{D4B4C9F4-208D-3748-E4FA-295FAB47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/>
          <a:stretch>
            <a:fillRect/>
          </a:stretch>
        </p:blipFill>
        <p:spPr>
          <a:xfrm>
            <a:off x="10992065" y="4361349"/>
            <a:ext cx="10423599" cy="6435383"/>
          </a:xfrm>
          <a:prstGeom prst="rect">
            <a:avLst/>
          </a:prstGeom>
        </p:spPr>
      </p:pic>
      <p:sp>
        <p:nvSpPr>
          <p:cNvPr id="103" name="Setup Your…"/>
          <p:cNvSpPr txBox="1"/>
          <p:nvPr/>
        </p:nvSpPr>
        <p:spPr>
          <a:xfrm>
            <a:off x="1061266" y="2339987"/>
            <a:ext cx="12166122" cy="2369880"/>
          </a:xfrm>
          <a:prstGeom prst="rect">
            <a:avLst/>
          </a:prstGeom>
          <a:ln w="12700">
            <a:miter lim="400000"/>
          </a:ln>
          <a:effectLst>
            <a:outerShdw blurRad="114300" dir="5400000" dist="25400" rotWithShape="0">
              <a:srgbClr val="00000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bIns="76200" lIns="76200" rIns="76200" tIns="76200" wrap="square">
            <a:spAutoFit/>
          </a:bodyPr>
          <a:lstStyle>
            <a:lvl1pPr algn="l" defTabSz="457200">
              <a:defRPr spc="-270" sz="9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7200"/>
              <a:t>Set</a:t>
            </a:r>
            <a:r>
              <a:rPr lang="en-US" sz="7200"/>
              <a:t> </a:t>
            </a:r>
            <a:r>
              <a:rPr sz="7200"/>
              <a:t>up Your </a:t>
            </a:r>
            <a:r>
              <a:rPr lang="en-US" sz="7200"/>
              <a:t>AC</a:t>
            </a:r>
            <a:r>
              <a:rPr sz="7200"/>
              <a:t>N</a:t>
            </a:r>
            <a:r>
              <a:rPr lang="en-US" sz="7200"/>
              <a:t> Personali</a:t>
            </a:r>
            <a:r>
              <a:rPr lang="en-AU" sz="7200"/>
              <a:t>s</a:t>
            </a:r>
            <a:r>
              <a:rPr sz="7200"/>
              <a:t>ed </a:t>
            </a:r>
            <a:r>
              <a:rPr lang="en-US" sz="7200"/>
              <a:t>Storefront / Website</a:t>
            </a:r>
            <a:r>
              <a:rPr sz="7200"/>
              <a:t> </a:t>
            </a:r>
          </a:p>
        </p:txBody>
      </p:sp>
      <p:sp>
        <p:nvSpPr>
          <p:cNvPr id="104" name="Login to your IBO Back Office and select “Activate”"/>
          <p:cNvSpPr txBox="1"/>
          <p:nvPr/>
        </p:nvSpPr>
        <p:spPr>
          <a:xfrm>
            <a:off x="544659" y="5390499"/>
            <a:ext cx="9908187" cy="4299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 wrap="square">
            <a:spAutoFit/>
          </a:bodyPr>
          <a:lstStyle/>
          <a:p>
            <a:pPr algn="l" defTabSz="457200">
              <a:defRPr spc="-162" sz="5400">
                <a:solidFill>
                  <a:srgbClr val="67C8C6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72DDDC"/>
                </a:solidFill>
              </a:rPr>
              <a:t>Designed for </a:t>
            </a:r>
            <a:r>
              <a:rPr lang="en-US">
                <a:solidFill>
                  <a:srgbClr val="72DDDC"/>
                </a:solidFill>
              </a:rPr>
              <a:t>Acquiring Customers &amp; Building a Team</a:t>
            </a:r>
            <a:endParaRPr>
              <a:solidFill>
                <a:srgbClr val="72DDDC"/>
              </a:solidFill>
            </a:endParaRPr>
          </a:p>
          <a:p>
            <a:pPr algn="l" defTabSz="457200">
              <a:defRPr spc="-162" sz="5400">
                <a:solidFill>
                  <a:srgbClr val="67C8C6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72DDDC"/>
              </a:solidFill>
            </a:endParaRPr>
          </a:p>
          <a:p>
            <a:pPr algn="l" defTabSz="457200">
              <a:defRPr spc="-162" sz="5400">
                <a:solidFill>
                  <a:srgbClr val="67C8C6"/>
                </a:solidFill>
                <a:uFill>
                  <a:solidFill>
                    <a:srgbClr val="FFFB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72DDDC"/>
                </a:solidFill>
              </a:rPr>
              <a:t>Log</a:t>
            </a:r>
            <a:r>
              <a:rPr lang="en-AU">
                <a:solidFill>
                  <a:srgbClr val="72DDDC"/>
                </a:solidFill>
              </a:rPr>
              <a:t> </a:t>
            </a:r>
            <a:r>
              <a:rPr>
                <a:solidFill>
                  <a:srgbClr val="72DDDC"/>
                </a:solidFill>
              </a:rPr>
              <a:t>in to your IBO Back Office </a:t>
            </a:r>
            <a:r>
              <a:rPr lang="en-US">
                <a:solidFill>
                  <a:srgbClr val="72DDDC"/>
                </a:solidFill>
              </a:rPr>
              <a:t>&amp;</a:t>
            </a:r>
            <a:r>
              <a:rPr>
                <a:solidFill>
                  <a:srgbClr val="72DDDC"/>
                </a:solidFill>
              </a:rPr>
              <a:t> select “</a:t>
            </a:r>
            <a:r>
              <a:rPr b="1">
                <a:solidFill>
                  <a:srgbClr val="FFC000"/>
                </a:solidFill>
              </a:rPr>
              <a:t>Update Information</a:t>
            </a:r>
            <a:r>
              <a:rPr>
                <a:solidFill>
                  <a:srgbClr val="72DDDC"/>
                </a:solidFill>
              </a:rPr>
              <a:t>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C34CE-3DE4-49A2-B4D9-9AE6A5E7868D}"/>
              </a:ext>
            </a:extLst>
          </p:cNvPr>
          <p:cNvSpPr/>
          <p:nvPr/>
        </p:nvSpPr>
        <p:spPr>
          <a:xfrm>
            <a:off x="16168418" y="2631428"/>
            <a:ext cx="5986732" cy="1498478"/>
          </a:xfrm>
          <a:prstGeom prst="rect">
            <a:avLst/>
          </a:prstGeom>
          <a:solidFill>
            <a:srgbClr val="67C8C6"/>
          </a:solidFill>
          <a:ln cap="flat" w="25400">
            <a:solidFill>
              <a:schemeClr val="bg1"/>
            </a:solidFill>
            <a:prstDash val="solid"/>
            <a:round/>
          </a:ln>
          <a:effectLst>
            <a:outerShdw blurRad="50800" dir="5400000" dist="25400" rotWithShape="0">
              <a:srgbClr val="000000">
                <a:alpha val="50000"/>
              </a:srgbClr>
            </a:outerShdw>
          </a:effectLst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71433" horzOverflow="overflow" lIns="71433" numCol="1" rIns="71433" rot="0" rtlCol="0" spcCol="38100" spcFirstLastPara="1" tIns="71433" vert="horz" vertOverflow="overflow" wrap="square">
            <a:spAutoFit/>
          </a:bodyPr>
          <a:lstStyle/>
          <a:p>
            <a:pPr algn="ctr" defTabSz="584200" fontAlgn="auto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="1" baseline="0" cap="none" i="0" kumimoji="0" lang="en-US" normalizeH="0" spc="0" strike="noStrike" sz="4400" u="none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Helvetica Neue"/>
              </a:rPr>
              <a:t>YOUR ACN PERSONAL WEBSITE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EC060-4D0D-4EBF-9054-A91D5A54816C}"/>
              </a:ext>
            </a:extLst>
          </p:cNvPr>
          <p:cNvSpPr/>
          <p:nvPr/>
        </p:nvSpPr>
        <p:spPr>
          <a:xfrm>
            <a:off x="16168418" y="4047941"/>
            <a:ext cx="5986732" cy="575148"/>
          </a:xfrm>
          <a:prstGeom prst="rect">
            <a:avLst/>
          </a:prstGeom>
          <a:solidFill>
            <a:srgbClr val="FFC000"/>
          </a:solidFill>
          <a:ln cap="flat" w="25400">
            <a:solidFill>
              <a:schemeClr val="bg1"/>
            </a:solidFill>
            <a:prstDash val="solid"/>
            <a:round/>
          </a:ln>
          <a:effectLst>
            <a:outerShdw blurRad="50800" dir="5400000" dist="25400" rotWithShape="0">
              <a:srgbClr val="000000">
                <a:alpha val="50000"/>
              </a:srgbClr>
            </a:outerShdw>
          </a:effectLst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none"/>
        </p:style>
        <p:txBody>
          <a:bodyPr anchor="ctr" bIns="71433" horzOverflow="overflow" lIns="71433" numCol="1" rIns="71433" rot="0" rtlCol="0" spcCol="38100" spcFirstLastPara="1" tIns="71433" vert="horz" vertOverflow="overflow" wrap="square">
            <a:spAutoFit/>
          </a:bodyPr>
          <a:lstStyle/>
          <a:p>
            <a:pPr algn="ctr" defTabSz="584200" fontAlgn="auto" hangingPunct="0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="1" baseline="0" cap="none" i="0" kumimoji="0" lang="en-US" normalizeH="0" spc="0" strike="noStrike" sz="2800" u="none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Helvetica Neue"/>
              </a:rPr>
              <a:t>UPDATE INFORMATION</a:t>
            </a:r>
          </a:p>
        </p:txBody>
      </p:sp>
      <p:sp>
        <p:nvSpPr>
          <p:cNvPr id="3" name="Getting Started / Mindset">
            <a:extLst>
              <a:ext uri="{FF2B5EF4-FFF2-40B4-BE49-F238E27FC236}">
                <a16:creationId xmlns:a16="http://schemas.microsoft.com/office/drawing/2014/main" id="{C52965E7-A259-7346-78D0-5A16C9D19C3E}"/>
              </a:ext>
            </a:extLst>
          </p:cNvPr>
          <p:cNvSpPr txBox="1"/>
          <p:nvPr/>
        </p:nvSpPr>
        <p:spPr>
          <a:xfrm>
            <a:off x="8543133" y="173423"/>
            <a:ext cx="8092266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bIns="101600" lIns="101600" rIns="101600" tIns="101600" wrap="square">
            <a:spAutoFit/>
          </a:bodyPr>
          <a:lstStyle>
            <a:lvl1pPr algn="l" defTabSz="455612" indent="40636" marR="40636">
              <a:spcBef>
                <a:spcPts val="600"/>
              </a:spcBef>
              <a:defRPr spc="-202" sz="10100">
                <a:solidFill>
                  <a:srgbClr val="FFFFFF"/>
                </a:solidFill>
                <a:uFill>
                  <a:solidFill>
                    <a:srgbClr val="919191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8800"/>
              <a:t>Getting Started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42167E5-7467-275F-D853-0BD8AA8C7562}"/>
              </a:ext>
            </a:extLst>
          </p:cNvPr>
          <p:cNvGrpSpPr/>
          <p:nvPr/>
        </p:nvGrpSpPr>
        <p:grpSpPr>
          <a:xfrm>
            <a:off x="9163841" y="7206268"/>
            <a:ext cx="9390554" cy="818016"/>
            <a:chOff x="6231778" y="3292376"/>
            <a:chExt cx="4695277" cy="409008"/>
          </a:xfrm>
        </p:grpSpPr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30C9D3E-FFA6-134D-51A2-4ECEE7968885}"/>
                </a:ext>
              </a:extLst>
            </p:cNvPr>
            <p:cNvSpPr/>
            <p:nvPr/>
          </p:nvSpPr>
          <p:spPr>
            <a:xfrm>
              <a:off x="7165040" y="3300791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5E0FE8F-98E9-0E4E-E3DD-61E9F36F1586}"/>
                </a:ext>
              </a:extLst>
            </p:cNvPr>
            <p:cNvSpPr/>
            <p:nvPr/>
          </p:nvSpPr>
          <p:spPr>
            <a:xfrm>
              <a:off x="8363762" y="32953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89D3AAB-78E9-795A-ECDC-1880C0F81590}"/>
                </a:ext>
              </a:extLst>
            </p:cNvPr>
            <p:cNvSpPr/>
            <p:nvPr/>
          </p:nvSpPr>
          <p:spPr>
            <a:xfrm>
              <a:off x="9578616" y="329798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C23F04A-74F0-C568-F282-74F77B1A5EE2}"/>
                </a:ext>
              </a:extLst>
            </p:cNvPr>
            <p:cNvSpPr/>
            <p:nvPr/>
          </p:nvSpPr>
          <p:spPr>
            <a:xfrm>
              <a:off x="10530367" y="329237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2FCCC65-6495-3CC8-768D-376998192C25}"/>
                </a:ext>
              </a:extLst>
            </p:cNvPr>
            <p:cNvSpPr/>
            <p:nvPr/>
          </p:nvSpPr>
          <p:spPr>
            <a:xfrm>
              <a:off x="6231778" y="330469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8080F-22DA-94F2-D74D-C769F5E34A32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592445" y="7265666"/>
            <a:ext cx="369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48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970DB-A138-468D-89B0-FA89CAD808AF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F3D02-8780-AFE1-F97F-8B721EB5CF82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2A610-C489-5236-8210-F16A01A35FF4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A75920-9C3C-0A22-6592-E78A40A63C7B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B3D292-DDD8-DCD1-C00F-22ADB12E2836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BDE5D7-0B37-24B7-CC4A-85C382014C15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628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Arrow: Down 1">
            <a:extLst>
              <a:ext uri="{FF2B5EF4-FFF2-40B4-BE49-F238E27FC236}">
                <a16:creationId xmlns:a16="http://schemas.microsoft.com/office/drawing/2014/main" id="{9560D13F-8AA4-737C-5A51-3665C7F2CC8C}"/>
              </a:ext>
            </a:extLst>
          </p:cNvPr>
          <p:cNvSpPr/>
          <p:nvPr/>
        </p:nvSpPr>
        <p:spPr>
          <a:xfrm rot="16200000">
            <a:off x="6450173" y="7471562"/>
            <a:ext cx="445228" cy="289697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42167E5-7467-275F-D853-0BD8AA8C7562}"/>
              </a:ext>
            </a:extLst>
          </p:cNvPr>
          <p:cNvGrpSpPr/>
          <p:nvPr/>
        </p:nvGrpSpPr>
        <p:grpSpPr>
          <a:xfrm>
            <a:off x="9163841" y="7206268"/>
            <a:ext cx="9390554" cy="818016"/>
            <a:chOff x="6231778" y="3292376"/>
            <a:chExt cx="4695277" cy="409008"/>
          </a:xfrm>
        </p:grpSpPr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30C9D3E-FFA6-134D-51A2-4ECEE7968885}"/>
                </a:ext>
              </a:extLst>
            </p:cNvPr>
            <p:cNvSpPr/>
            <p:nvPr/>
          </p:nvSpPr>
          <p:spPr>
            <a:xfrm>
              <a:off x="7165040" y="3300791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5E0FE8F-98E9-0E4E-E3DD-61E9F36F1586}"/>
                </a:ext>
              </a:extLst>
            </p:cNvPr>
            <p:cNvSpPr/>
            <p:nvPr/>
          </p:nvSpPr>
          <p:spPr>
            <a:xfrm>
              <a:off x="8363762" y="32953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89D3AAB-78E9-795A-ECDC-1880C0F81590}"/>
                </a:ext>
              </a:extLst>
            </p:cNvPr>
            <p:cNvSpPr/>
            <p:nvPr/>
          </p:nvSpPr>
          <p:spPr>
            <a:xfrm>
              <a:off x="9578616" y="329798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C23F04A-74F0-C568-F282-74F77B1A5EE2}"/>
                </a:ext>
              </a:extLst>
            </p:cNvPr>
            <p:cNvSpPr/>
            <p:nvPr/>
          </p:nvSpPr>
          <p:spPr>
            <a:xfrm>
              <a:off x="10530367" y="329237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2FCCC65-6495-3CC8-768D-376998192C25}"/>
                </a:ext>
              </a:extLst>
            </p:cNvPr>
            <p:cNvSpPr/>
            <p:nvPr/>
          </p:nvSpPr>
          <p:spPr>
            <a:xfrm>
              <a:off x="6231778" y="330469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9A903FF-C15B-D911-B639-D1FC7DB8899B}"/>
              </a:ext>
            </a:extLst>
          </p:cNvPr>
          <p:cNvGrpSpPr/>
          <p:nvPr/>
        </p:nvGrpSpPr>
        <p:grpSpPr>
          <a:xfrm>
            <a:off x="9178900" y="8054357"/>
            <a:ext cx="11096230" cy="1447182"/>
            <a:chOff x="6239308" y="3716419"/>
            <a:chExt cx="5548115" cy="723591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A11FDBF-EBBB-BFF1-5FC6-D0C00218207E}"/>
                </a:ext>
              </a:extLst>
            </p:cNvPr>
            <p:cNvGrpSpPr/>
            <p:nvPr/>
          </p:nvGrpSpPr>
          <p:grpSpPr>
            <a:xfrm>
              <a:off x="6239308" y="3722922"/>
              <a:ext cx="387692" cy="717088"/>
              <a:chOff x="8336815" y="2316597"/>
              <a:chExt cx="387692" cy="717088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DC088337-993C-4C3C-FA80-119771524AB7}"/>
                  </a:ext>
                </a:extLst>
              </p:cNvPr>
              <p:cNvCxnSpPr/>
              <p:nvPr/>
            </p:nvCxnSpPr>
            <p:spPr>
              <a:xfrm>
                <a:off x="8531465" y="2316597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8" name="Picture 397" descr="Icon&#10;&#10;Description automatically generated">
                <a:extLst>
                  <a:ext uri="{FF2B5EF4-FFF2-40B4-BE49-F238E27FC236}">
                    <a16:creationId xmlns:a16="http://schemas.microsoft.com/office/drawing/2014/main" id="{BAD7D8CC-2ADE-BD6F-6916-52F7106D4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6815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7559F766-B09D-0461-2BC0-8612240BF420}"/>
                </a:ext>
              </a:extLst>
            </p:cNvPr>
            <p:cNvGrpSpPr/>
            <p:nvPr/>
          </p:nvGrpSpPr>
          <p:grpSpPr>
            <a:xfrm>
              <a:off x="9715415" y="3716419"/>
              <a:ext cx="2072008" cy="717994"/>
              <a:chOff x="9715415" y="3716419"/>
              <a:chExt cx="2072008" cy="717994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2C4ABD4D-CC0B-AC54-8974-69833B3CE995}"/>
                  </a:ext>
                </a:extLst>
              </p:cNvPr>
              <p:cNvGrpSpPr/>
              <p:nvPr/>
            </p:nvGrpSpPr>
            <p:grpSpPr>
              <a:xfrm>
                <a:off x="9715415" y="3834227"/>
                <a:ext cx="2072008" cy="600186"/>
                <a:chOff x="7518243" y="2433499"/>
                <a:chExt cx="2072008" cy="600186"/>
              </a:xfrm>
            </p:grpSpPr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ACCC3AEE-2128-F2E6-1D29-A4BDCBE1D87C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CE42429-37B2-608B-EC2D-80391E97AF6B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D4309528-E187-BFA6-BA15-AED9F4CABC2C}"/>
                    </a:ext>
                  </a:extLst>
                </p:cNvPr>
                <p:cNvCxnSpPr/>
                <p:nvPr/>
              </p:nvCxnSpPr>
              <p:spPr>
                <a:xfrm>
                  <a:off x="9396406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5" name="Picture 394" descr="Icon&#10;&#10;Description automatically generated">
                  <a:extLst>
                    <a:ext uri="{FF2B5EF4-FFF2-40B4-BE49-F238E27FC236}">
                      <a16:creationId xmlns:a16="http://schemas.microsoft.com/office/drawing/2014/main" id="{D6A7C522-3269-5231-0B09-90CA9C947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824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396" name="Picture 395" descr="Icon&#10;&#10;Description automatically generated">
                  <a:extLst>
                    <a:ext uri="{FF2B5EF4-FFF2-40B4-BE49-F238E27FC236}">
                      <a16:creationId xmlns:a16="http://schemas.microsoft.com/office/drawing/2014/main" id="{0704F4BF-56EB-1B01-55A1-0F1BC1E95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255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83DB431D-411B-961D-8D2F-2C038AD733DD}"/>
                  </a:ext>
                </a:extLst>
              </p:cNvPr>
              <p:cNvGrpSpPr/>
              <p:nvPr/>
            </p:nvGrpSpPr>
            <p:grpSpPr>
              <a:xfrm>
                <a:off x="10553862" y="3716419"/>
                <a:ext cx="387692" cy="717994"/>
                <a:chOff x="8356690" y="2315691"/>
                <a:chExt cx="387692" cy="717994"/>
              </a:xfrm>
            </p:grpSpPr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5AD4A40-5AFD-2410-C701-0ABA9BAC4FD7}"/>
                    </a:ext>
                  </a:extLst>
                </p:cNvPr>
                <p:cNvCxnSpPr/>
                <p:nvPr/>
              </p:nvCxnSpPr>
              <p:spPr>
                <a:xfrm>
                  <a:off x="8531465" y="2315691"/>
                  <a:ext cx="1572" cy="222610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1" name="Picture 390" descr="Icon&#10;&#10;Description automatically generated">
                  <a:extLst>
                    <a:ext uri="{FF2B5EF4-FFF2-40B4-BE49-F238E27FC236}">
                      <a16:creationId xmlns:a16="http://schemas.microsoft.com/office/drawing/2014/main" id="{39A8B854-FF6D-1C42-C0CB-77B265798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669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88ECDBC-39B1-2C06-B1C0-F60E9494E2AA}"/>
                </a:ext>
              </a:extLst>
            </p:cNvPr>
            <p:cNvGrpSpPr/>
            <p:nvPr/>
          </p:nvGrpSpPr>
          <p:grpSpPr>
            <a:xfrm>
              <a:off x="7926705" y="3812262"/>
              <a:ext cx="1320417" cy="627748"/>
              <a:chOff x="8744382" y="3787544"/>
              <a:chExt cx="1320417" cy="627748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ED9AA43-3298-404F-95E7-A3DE6EE3E49A}"/>
                  </a:ext>
                </a:extLst>
              </p:cNvPr>
              <p:cNvCxnSpPr>
                <a:endCxn id="383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3" name="Picture 382" descr="Icon&#10;&#10;Description automatically generated">
                <a:extLst>
                  <a:ext uri="{FF2B5EF4-FFF2-40B4-BE49-F238E27FC236}">
                    <a16:creationId xmlns:a16="http://schemas.microsoft.com/office/drawing/2014/main" id="{CAA77183-F0EE-180C-DDBA-A5285F167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8B63B8B-05C8-7F31-64A4-38B0BCD036A7}"/>
                  </a:ext>
                </a:extLst>
              </p:cNvPr>
              <p:cNvCxnSpPr>
                <a:endCxn id="385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5" name="Picture 384" descr="Icon&#10;&#10;Description automatically generated">
                <a:extLst>
                  <a:ext uri="{FF2B5EF4-FFF2-40B4-BE49-F238E27FC236}">
                    <a16:creationId xmlns:a16="http://schemas.microsoft.com/office/drawing/2014/main" id="{51CDDA58-4FB9-C60C-8F50-8A110B0A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4F3797C-6268-28DF-CBF4-E6DD26B9E36B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592445" y="7265666"/>
            <a:ext cx="369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48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9B0A4-A9DE-469C-245E-6FC58CD6EA15}"/>
              </a:ext>
            </a:extLst>
          </p:cNvPr>
          <p:cNvSpPr txBox="1"/>
          <p:nvPr/>
        </p:nvSpPr>
        <p:spPr>
          <a:xfrm>
            <a:off x="20992497" y="8681000"/>
            <a:ext cx="370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6</a:t>
            </a:r>
            <a:r>
              <a:rPr lang="en-US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IBOs</a:t>
            </a: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6D89D2-7FFD-A3A5-8F52-8912457495D7}"/>
              </a:ext>
            </a:extLst>
          </p:cNvPr>
          <p:cNvCxnSpPr/>
          <p:nvPr/>
        </p:nvCxnSpPr>
        <p:spPr>
          <a:xfrm flipH="1">
            <a:off x="13826696" y="8056158"/>
            <a:ext cx="0" cy="185179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D33662-88A0-8B10-92CF-741F5CE06DBC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3456A-4B12-649F-C303-84EA1C745769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275D9-C78B-0396-666D-47552E4264B5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0065BE-18FF-642E-15A1-6E32A1DC71A5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A594DF-E718-3B9C-5379-C6D294A8FCF7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A80687-1F8F-4B40-0D4D-66CF6F99CF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A24EA0-0F49-94AC-707A-3D838B993E39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8271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Arrow: Down 1">
            <a:extLst>
              <a:ext uri="{FF2B5EF4-FFF2-40B4-BE49-F238E27FC236}">
                <a16:creationId xmlns:a16="http://schemas.microsoft.com/office/drawing/2014/main" id="{9560D13F-8AA4-737C-5A51-3665C7F2CC8C}"/>
              </a:ext>
            </a:extLst>
          </p:cNvPr>
          <p:cNvSpPr/>
          <p:nvPr/>
        </p:nvSpPr>
        <p:spPr>
          <a:xfrm rot="16200000">
            <a:off x="6450173" y="7471562"/>
            <a:ext cx="445228" cy="289697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42167E5-7467-275F-D853-0BD8AA8C7562}"/>
              </a:ext>
            </a:extLst>
          </p:cNvPr>
          <p:cNvGrpSpPr/>
          <p:nvPr/>
        </p:nvGrpSpPr>
        <p:grpSpPr>
          <a:xfrm>
            <a:off x="9163841" y="7206268"/>
            <a:ext cx="9390554" cy="818016"/>
            <a:chOff x="6231778" y="3292376"/>
            <a:chExt cx="4695277" cy="409008"/>
          </a:xfrm>
        </p:grpSpPr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30C9D3E-FFA6-134D-51A2-4ECEE7968885}"/>
                </a:ext>
              </a:extLst>
            </p:cNvPr>
            <p:cNvSpPr/>
            <p:nvPr/>
          </p:nvSpPr>
          <p:spPr>
            <a:xfrm>
              <a:off x="7165040" y="3300791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5E0FE8F-98E9-0E4E-E3DD-61E9F36F1586}"/>
                </a:ext>
              </a:extLst>
            </p:cNvPr>
            <p:cNvSpPr/>
            <p:nvPr/>
          </p:nvSpPr>
          <p:spPr>
            <a:xfrm>
              <a:off x="8363762" y="32953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89D3AAB-78E9-795A-ECDC-1880C0F81590}"/>
                </a:ext>
              </a:extLst>
            </p:cNvPr>
            <p:cNvSpPr/>
            <p:nvPr/>
          </p:nvSpPr>
          <p:spPr>
            <a:xfrm>
              <a:off x="9578616" y="329798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C23F04A-74F0-C568-F282-74F77B1A5EE2}"/>
                </a:ext>
              </a:extLst>
            </p:cNvPr>
            <p:cNvSpPr/>
            <p:nvPr/>
          </p:nvSpPr>
          <p:spPr>
            <a:xfrm>
              <a:off x="10530367" y="329237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2FCCC65-6495-3CC8-768D-376998192C25}"/>
                </a:ext>
              </a:extLst>
            </p:cNvPr>
            <p:cNvSpPr/>
            <p:nvPr/>
          </p:nvSpPr>
          <p:spPr>
            <a:xfrm>
              <a:off x="6231778" y="330469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9A903FF-C15B-D911-B639-D1FC7DB8899B}"/>
              </a:ext>
            </a:extLst>
          </p:cNvPr>
          <p:cNvGrpSpPr/>
          <p:nvPr/>
        </p:nvGrpSpPr>
        <p:grpSpPr>
          <a:xfrm>
            <a:off x="9178900" y="8054357"/>
            <a:ext cx="11096230" cy="1447182"/>
            <a:chOff x="6239308" y="3716419"/>
            <a:chExt cx="5548115" cy="723591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A11FDBF-EBBB-BFF1-5FC6-D0C00218207E}"/>
                </a:ext>
              </a:extLst>
            </p:cNvPr>
            <p:cNvGrpSpPr/>
            <p:nvPr/>
          </p:nvGrpSpPr>
          <p:grpSpPr>
            <a:xfrm>
              <a:off x="6239308" y="3722922"/>
              <a:ext cx="387692" cy="717088"/>
              <a:chOff x="8336815" y="2316597"/>
              <a:chExt cx="387692" cy="717088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DC088337-993C-4C3C-FA80-119771524AB7}"/>
                  </a:ext>
                </a:extLst>
              </p:cNvPr>
              <p:cNvCxnSpPr/>
              <p:nvPr/>
            </p:nvCxnSpPr>
            <p:spPr>
              <a:xfrm>
                <a:off x="8531465" y="2316597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8" name="Picture 397" descr="Icon&#10;&#10;Description automatically generated">
                <a:extLst>
                  <a:ext uri="{FF2B5EF4-FFF2-40B4-BE49-F238E27FC236}">
                    <a16:creationId xmlns:a16="http://schemas.microsoft.com/office/drawing/2014/main" id="{BAD7D8CC-2ADE-BD6F-6916-52F7106D4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6815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7559F766-B09D-0461-2BC0-8612240BF420}"/>
                </a:ext>
              </a:extLst>
            </p:cNvPr>
            <p:cNvGrpSpPr/>
            <p:nvPr/>
          </p:nvGrpSpPr>
          <p:grpSpPr>
            <a:xfrm>
              <a:off x="9715415" y="3716419"/>
              <a:ext cx="2072008" cy="717994"/>
              <a:chOff x="9715415" y="3716419"/>
              <a:chExt cx="2072008" cy="717994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2C4ABD4D-CC0B-AC54-8974-69833B3CE995}"/>
                  </a:ext>
                </a:extLst>
              </p:cNvPr>
              <p:cNvGrpSpPr/>
              <p:nvPr/>
            </p:nvGrpSpPr>
            <p:grpSpPr>
              <a:xfrm>
                <a:off x="9715415" y="3834227"/>
                <a:ext cx="2072008" cy="600186"/>
                <a:chOff x="7518243" y="2433499"/>
                <a:chExt cx="2072008" cy="600186"/>
              </a:xfrm>
            </p:grpSpPr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ACCC3AEE-2128-F2E6-1D29-A4BDCBE1D87C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CE42429-37B2-608B-EC2D-80391E97AF6B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D4309528-E187-BFA6-BA15-AED9F4CABC2C}"/>
                    </a:ext>
                  </a:extLst>
                </p:cNvPr>
                <p:cNvCxnSpPr/>
                <p:nvPr/>
              </p:nvCxnSpPr>
              <p:spPr>
                <a:xfrm>
                  <a:off x="9396406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5" name="Picture 394" descr="Icon&#10;&#10;Description automatically generated">
                  <a:extLst>
                    <a:ext uri="{FF2B5EF4-FFF2-40B4-BE49-F238E27FC236}">
                      <a16:creationId xmlns:a16="http://schemas.microsoft.com/office/drawing/2014/main" id="{D6A7C522-3269-5231-0B09-90CA9C947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824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396" name="Picture 395" descr="Icon&#10;&#10;Description automatically generated">
                  <a:extLst>
                    <a:ext uri="{FF2B5EF4-FFF2-40B4-BE49-F238E27FC236}">
                      <a16:creationId xmlns:a16="http://schemas.microsoft.com/office/drawing/2014/main" id="{0704F4BF-56EB-1B01-55A1-0F1BC1E95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255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83DB431D-411B-961D-8D2F-2C038AD733DD}"/>
                  </a:ext>
                </a:extLst>
              </p:cNvPr>
              <p:cNvGrpSpPr/>
              <p:nvPr/>
            </p:nvGrpSpPr>
            <p:grpSpPr>
              <a:xfrm>
                <a:off x="10553862" y="3716419"/>
                <a:ext cx="387692" cy="717994"/>
                <a:chOff x="8356690" y="2315691"/>
                <a:chExt cx="387692" cy="717994"/>
              </a:xfrm>
            </p:grpSpPr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5AD4A40-5AFD-2410-C701-0ABA9BAC4FD7}"/>
                    </a:ext>
                  </a:extLst>
                </p:cNvPr>
                <p:cNvCxnSpPr/>
                <p:nvPr/>
              </p:nvCxnSpPr>
              <p:spPr>
                <a:xfrm>
                  <a:off x="8531465" y="2315691"/>
                  <a:ext cx="1572" cy="222610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1" name="Picture 390" descr="Icon&#10;&#10;Description automatically generated">
                  <a:extLst>
                    <a:ext uri="{FF2B5EF4-FFF2-40B4-BE49-F238E27FC236}">
                      <a16:creationId xmlns:a16="http://schemas.microsoft.com/office/drawing/2014/main" id="{39A8B854-FF6D-1C42-C0CB-77B265798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669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88ECDBC-39B1-2C06-B1C0-F60E9494E2AA}"/>
                </a:ext>
              </a:extLst>
            </p:cNvPr>
            <p:cNvGrpSpPr/>
            <p:nvPr/>
          </p:nvGrpSpPr>
          <p:grpSpPr>
            <a:xfrm>
              <a:off x="7926705" y="3812262"/>
              <a:ext cx="1320417" cy="627748"/>
              <a:chOff x="8744382" y="3787544"/>
              <a:chExt cx="1320417" cy="627748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ED9AA43-3298-404F-95E7-A3DE6EE3E49A}"/>
                  </a:ext>
                </a:extLst>
              </p:cNvPr>
              <p:cNvCxnSpPr>
                <a:endCxn id="383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3" name="Picture 382" descr="Icon&#10;&#10;Description automatically generated">
                <a:extLst>
                  <a:ext uri="{FF2B5EF4-FFF2-40B4-BE49-F238E27FC236}">
                    <a16:creationId xmlns:a16="http://schemas.microsoft.com/office/drawing/2014/main" id="{CAA77183-F0EE-180C-DDBA-A5285F167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8B63B8B-05C8-7F31-64A4-38B0BCD036A7}"/>
                  </a:ext>
                </a:extLst>
              </p:cNvPr>
              <p:cNvCxnSpPr>
                <a:endCxn id="385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5" name="Picture 384" descr="Icon&#10;&#10;Description automatically generated">
                <a:extLst>
                  <a:ext uri="{FF2B5EF4-FFF2-40B4-BE49-F238E27FC236}">
                    <a16:creationId xmlns:a16="http://schemas.microsoft.com/office/drawing/2014/main" id="{51CDDA58-4FB9-C60C-8F50-8A110B0A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4F3797C-6268-28DF-CBF4-E6DD26B9E36B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D5CD7735-1623-7369-C515-2BDBF932232B}"/>
              </a:ext>
            </a:extLst>
          </p:cNvPr>
          <p:cNvGrpSpPr/>
          <p:nvPr/>
        </p:nvGrpSpPr>
        <p:grpSpPr>
          <a:xfrm>
            <a:off x="9163205" y="8648511"/>
            <a:ext cx="11129918" cy="804596"/>
            <a:chOff x="6231460" y="4014137"/>
            <a:chExt cx="5564959" cy="402298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AC7DE0F-228E-2F5B-E63E-01C65843A131}"/>
                </a:ext>
              </a:extLst>
            </p:cNvPr>
            <p:cNvSpPr/>
            <p:nvPr/>
          </p:nvSpPr>
          <p:spPr>
            <a:xfrm>
              <a:off x="7919958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CB8C5EB-15B9-7474-5DB1-DC58B6177C43}"/>
                </a:ext>
              </a:extLst>
            </p:cNvPr>
            <p:cNvSpPr/>
            <p:nvPr/>
          </p:nvSpPr>
          <p:spPr>
            <a:xfrm>
              <a:off x="8852683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9469618B-E179-44A0-4BB2-2BD4E6760854}"/>
                </a:ext>
              </a:extLst>
            </p:cNvPr>
            <p:cNvSpPr/>
            <p:nvPr/>
          </p:nvSpPr>
          <p:spPr>
            <a:xfrm>
              <a:off x="9710378" y="401413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CEF070F-B922-1C4F-3C0A-1445CEC16CA1}"/>
                </a:ext>
              </a:extLst>
            </p:cNvPr>
            <p:cNvSpPr/>
            <p:nvPr/>
          </p:nvSpPr>
          <p:spPr>
            <a:xfrm>
              <a:off x="10544866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B4B55B0B-013B-6747-6310-290ACAFADF6B}"/>
                </a:ext>
              </a:extLst>
            </p:cNvPr>
            <p:cNvSpPr/>
            <p:nvPr/>
          </p:nvSpPr>
          <p:spPr>
            <a:xfrm>
              <a:off x="11399731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29BF9F-6A96-5940-A6DC-D85E42596D6A}"/>
                </a:ext>
              </a:extLst>
            </p:cNvPr>
            <p:cNvSpPr/>
            <p:nvPr/>
          </p:nvSpPr>
          <p:spPr>
            <a:xfrm>
              <a:off x="6231460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592445" y="7265666"/>
            <a:ext cx="369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48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9B0A4-A9DE-469C-245E-6FC58CD6EA15}"/>
              </a:ext>
            </a:extLst>
          </p:cNvPr>
          <p:cNvSpPr txBox="1"/>
          <p:nvPr/>
        </p:nvSpPr>
        <p:spPr>
          <a:xfrm>
            <a:off x="20592447" y="8722911"/>
            <a:ext cx="370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67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6D89D2-7FFD-A3A5-8F52-8912457495D7}"/>
              </a:ext>
            </a:extLst>
          </p:cNvPr>
          <p:cNvCxnSpPr/>
          <p:nvPr/>
        </p:nvCxnSpPr>
        <p:spPr>
          <a:xfrm flipH="1">
            <a:off x="13826696" y="8056158"/>
            <a:ext cx="0" cy="185179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E9E537-BFA5-2233-AA5C-FB37EE6060EB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55339-DA85-D04C-B5E9-BDD31196C25A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EBBEE5-0EC3-27E0-E80C-05577E329C9F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380342-FA23-C66E-94DA-69DCBDC90E29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3F7C9A-CC27-85DA-A9C7-8F561358B58D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77D2CA-74CE-0925-7F51-BED8CBDBE01A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DF10EB-1528-2C2B-C9BD-178D09E0195A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7171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Arrow: Down 1">
            <a:extLst>
              <a:ext uri="{FF2B5EF4-FFF2-40B4-BE49-F238E27FC236}">
                <a16:creationId xmlns:a16="http://schemas.microsoft.com/office/drawing/2014/main" id="{9560D13F-8AA4-737C-5A51-3665C7F2CC8C}"/>
              </a:ext>
            </a:extLst>
          </p:cNvPr>
          <p:cNvSpPr/>
          <p:nvPr/>
        </p:nvSpPr>
        <p:spPr>
          <a:xfrm rot="16200000">
            <a:off x="6450173" y="7471562"/>
            <a:ext cx="445228" cy="289697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42167E5-7467-275F-D853-0BD8AA8C7562}"/>
              </a:ext>
            </a:extLst>
          </p:cNvPr>
          <p:cNvGrpSpPr/>
          <p:nvPr/>
        </p:nvGrpSpPr>
        <p:grpSpPr>
          <a:xfrm>
            <a:off x="9163841" y="7206268"/>
            <a:ext cx="9390554" cy="818016"/>
            <a:chOff x="6231778" y="3292376"/>
            <a:chExt cx="4695277" cy="409008"/>
          </a:xfrm>
        </p:grpSpPr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30C9D3E-FFA6-134D-51A2-4ECEE7968885}"/>
                </a:ext>
              </a:extLst>
            </p:cNvPr>
            <p:cNvSpPr/>
            <p:nvPr/>
          </p:nvSpPr>
          <p:spPr>
            <a:xfrm>
              <a:off x="7165040" y="3300791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5E0FE8F-98E9-0E4E-E3DD-61E9F36F1586}"/>
                </a:ext>
              </a:extLst>
            </p:cNvPr>
            <p:cNvSpPr/>
            <p:nvPr/>
          </p:nvSpPr>
          <p:spPr>
            <a:xfrm>
              <a:off x="8363762" y="32953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89D3AAB-78E9-795A-ECDC-1880C0F81590}"/>
                </a:ext>
              </a:extLst>
            </p:cNvPr>
            <p:cNvSpPr/>
            <p:nvPr/>
          </p:nvSpPr>
          <p:spPr>
            <a:xfrm>
              <a:off x="9578616" y="329798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C23F04A-74F0-C568-F282-74F77B1A5EE2}"/>
                </a:ext>
              </a:extLst>
            </p:cNvPr>
            <p:cNvSpPr/>
            <p:nvPr/>
          </p:nvSpPr>
          <p:spPr>
            <a:xfrm>
              <a:off x="10530367" y="329237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2FCCC65-6495-3CC8-768D-376998192C25}"/>
                </a:ext>
              </a:extLst>
            </p:cNvPr>
            <p:cNvSpPr/>
            <p:nvPr/>
          </p:nvSpPr>
          <p:spPr>
            <a:xfrm>
              <a:off x="6231778" y="330469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9A903FF-C15B-D911-B639-D1FC7DB8899B}"/>
              </a:ext>
            </a:extLst>
          </p:cNvPr>
          <p:cNvGrpSpPr/>
          <p:nvPr/>
        </p:nvGrpSpPr>
        <p:grpSpPr>
          <a:xfrm>
            <a:off x="9178900" y="8054357"/>
            <a:ext cx="11096230" cy="1447182"/>
            <a:chOff x="6239308" y="3716419"/>
            <a:chExt cx="5548115" cy="723591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A11FDBF-EBBB-BFF1-5FC6-D0C00218207E}"/>
                </a:ext>
              </a:extLst>
            </p:cNvPr>
            <p:cNvGrpSpPr/>
            <p:nvPr/>
          </p:nvGrpSpPr>
          <p:grpSpPr>
            <a:xfrm>
              <a:off x="6239308" y="3722922"/>
              <a:ext cx="387692" cy="717088"/>
              <a:chOff x="8336815" y="2316597"/>
              <a:chExt cx="387692" cy="717088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DC088337-993C-4C3C-FA80-119771524AB7}"/>
                  </a:ext>
                </a:extLst>
              </p:cNvPr>
              <p:cNvCxnSpPr/>
              <p:nvPr/>
            </p:nvCxnSpPr>
            <p:spPr>
              <a:xfrm>
                <a:off x="8531465" y="2316597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8" name="Picture 397" descr="Icon&#10;&#10;Description automatically generated">
                <a:extLst>
                  <a:ext uri="{FF2B5EF4-FFF2-40B4-BE49-F238E27FC236}">
                    <a16:creationId xmlns:a16="http://schemas.microsoft.com/office/drawing/2014/main" id="{BAD7D8CC-2ADE-BD6F-6916-52F7106D4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6815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7559F766-B09D-0461-2BC0-8612240BF420}"/>
                </a:ext>
              </a:extLst>
            </p:cNvPr>
            <p:cNvGrpSpPr/>
            <p:nvPr/>
          </p:nvGrpSpPr>
          <p:grpSpPr>
            <a:xfrm>
              <a:off x="9715415" y="3716419"/>
              <a:ext cx="2072008" cy="717994"/>
              <a:chOff x="9715415" y="3716419"/>
              <a:chExt cx="2072008" cy="717994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2C4ABD4D-CC0B-AC54-8974-69833B3CE995}"/>
                  </a:ext>
                </a:extLst>
              </p:cNvPr>
              <p:cNvGrpSpPr/>
              <p:nvPr/>
            </p:nvGrpSpPr>
            <p:grpSpPr>
              <a:xfrm>
                <a:off x="9715415" y="3834227"/>
                <a:ext cx="2072008" cy="600186"/>
                <a:chOff x="7518243" y="2433499"/>
                <a:chExt cx="2072008" cy="600186"/>
              </a:xfrm>
            </p:grpSpPr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ACCC3AEE-2128-F2E6-1D29-A4BDCBE1D87C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CE42429-37B2-608B-EC2D-80391E97AF6B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D4309528-E187-BFA6-BA15-AED9F4CABC2C}"/>
                    </a:ext>
                  </a:extLst>
                </p:cNvPr>
                <p:cNvCxnSpPr/>
                <p:nvPr/>
              </p:nvCxnSpPr>
              <p:spPr>
                <a:xfrm>
                  <a:off x="9396406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5" name="Picture 394" descr="Icon&#10;&#10;Description automatically generated">
                  <a:extLst>
                    <a:ext uri="{FF2B5EF4-FFF2-40B4-BE49-F238E27FC236}">
                      <a16:creationId xmlns:a16="http://schemas.microsoft.com/office/drawing/2014/main" id="{D6A7C522-3269-5231-0B09-90CA9C947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824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396" name="Picture 395" descr="Icon&#10;&#10;Description automatically generated">
                  <a:extLst>
                    <a:ext uri="{FF2B5EF4-FFF2-40B4-BE49-F238E27FC236}">
                      <a16:creationId xmlns:a16="http://schemas.microsoft.com/office/drawing/2014/main" id="{0704F4BF-56EB-1B01-55A1-0F1BC1E95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255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83DB431D-411B-961D-8D2F-2C038AD733DD}"/>
                  </a:ext>
                </a:extLst>
              </p:cNvPr>
              <p:cNvGrpSpPr/>
              <p:nvPr/>
            </p:nvGrpSpPr>
            <p:grpSpPr>
              <a:xfrm>
                <a:off x="10553862" y="3716419"/>
                <a:ext cx="387692" cy="717994"/>
                <a:chOff x="8356690" y="2315691"/>
                <a:chExt cx="387692" cy="717994"/>
              </a:xfrm>
            </p:grpSpPr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5AD4A40-5AFD-2410-C701-0ABA9BAC4FD7}"/>
                    </a:ext>
                  </a:extLst>
                </p:cNvPr>
                <p:cNvCxnSpPr/>
                <p:nvPr/>
              </p:nvCxnSpPr>
              <p:spPr>
                <a:xfrm>
                  <a:off x="8531465" y="2315691"/>
                  <a:ext cx="1572" cy="222610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1" name="Picture 390" descr="Icon&#10;&#10;Description automatically generated">
                  <a:extLst>
                    <a:ext uri="{FF2B5EF4-FFF2-40B4-BE49-F238E27FC236}">
                      <a16:creationId xmlns:a16="http://schemas.microsoft.com/office/drawing/2014/main" id="{39A8B854-FF6D-1C42-C0CB-77B265798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669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88ECDBC-39B1-2C06-B1C0-F60E9494E2AA}"/>
                </a:ext>
              </a:extLst>
            </p:cNvPr>
            <p:cNvGrpSpPr/>
            <p:nvPr/>
          </p:nvGrpSpPr>
          <p:grpSpPr>
            <a:xfrm>
              <a:off x="7926705" y="3812262"/>
              <a:ext cx="1320417" cy="627748"/>
              <a:chOff x="8744382" y="3787544"/>
              <a:chExt cx="1320417" cy="627748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ED9AA43-3298-404F-95E7-A3DE6EE3E49A}"/>
                  </a:ext>
                </a:extLst>
              </p:cNvPr>
              <p:cNvCxnSpPr>
                <a:endCxn id="383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3" name="Picture 382" descr="Icon&#10;&#10;Description automatically generated">
                <a:extLst>
                  <a:ext uri="{FF2B5EF4-FFF2-40B4-BE49-F238E27FC236}">
                    <a16:creationId xmlns:a16="http://schemas.microsoft.com/office/drawing/2014/main" id="{CAA77183-F0EE-180C-DDBA-A5285F167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8B63B8B-05C8-7F31-64A4-38B0BCD036A7}"/>
                  </a:ext>
                </a:extLst>
              </p:cNvPr>
              <p:cNvCxnSpPr>
                <a:endCxn id="385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5" name="Picture 384" descr="Icon&#10;&#10;Description automatically generated">
                <a:extLst>
                  <a:ext uri="{FF2B5EF4-FFF2-40B4-BE49-F238E27FC236}">
                    <a16:creationId xmlns:a16="http://schemas.microsoft.com/office/drawing/2014/main" id="{51CDDA58-4FB9-C60C-8F50-8A110B0A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4F3797C-6268-28DF-CBF4-E6DD26B9E36B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D5CD7735-1623-7369-C515-2BDBF932232B}"/>
              </a:ext>
            </a:extLst>
          </p:cNvPr>
          <p:cNvGrpSpPr/>
          <p:nvPr/>
        </p:nvGrpSpPr>
        <p:grpSpPr>
          <a:xfrm>
            <a:off x="9163205" y="8648511"/>
            <a:ext cx="11129918" cy="804596"/>
            <a:chOff x="6231460" y="4014137"/>
            <a:chExt cx="5564959" cy="402298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AC7DE0F-228E-2F5B-E63E-01C65843A131}"/>
                </a:ext>
              </a:extLst>
            </p:cNvPr>
            <p:cNvSpPr/>
            <p:nvPr/>
          </p:nvSpPr>
          <p:spPr>
            <a:xfrm>
              <a:off x="7919958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CB8C5EB-15B9-7474-5DB1-DC58B6177C43}"/>
                </a:ext>
              </a:extLst>
            </p:cNvPr>
            <p:cNvSpPr/>
            <p:nvPr/>
          </p:nvSpPr>
          <p:spPr>
            <a:xfrm>
              <a:off x="8852683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9469618B-E179-44A0-4BB2-2BD4E6760854}"/>
                </a:ext>
              </a:extLst>
            </p:cNvPr>
            <p:cNvSpPr/>
            <p:nvPr/>
          </p:nvSpPr>
          <p:spPr>
            <a:xfrm>
              <a:off x="9710378" y="401413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CEF070F-B922-1C4F-3C0A-1445CEC16CA1}"/>
                </a:ext>
              </a:extLst>
            </p:cNvPr>
            <p:cNvSpPr/>
            <p:nvPr/>
          </p:nvSpPr>
          <p:spPr>
            <a:xfrm>
              <a:off x="10544866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B4B55B0B-013B-6747-6310-290ACAFADF6B}"/>
                </a:ext>
              </a:extLst>
            </p:cNvPr>
            <p:cNvSpPr/>
            <p:nvPr/>
          </p:nvSpPr>
          <p:spPr>
            <a:xfrm>
              <a:off x="11399731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29BF9F-6A96-5940-A6DC-D85E42596D6A}"/>
                </a:ext>
              </a:extLst>
            </p:cNvPr>
            <p:cNvSpPr/>
            <p:nvPr/>
          </p:nvSpPr>
          <p:spPr>
            <a:xfrm>
              <a:off x="6231460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8C3264C-DCE8-1CC3-011E-74D96BC174AE}"/>
              </a:ext>
            </a:extLst>
          </p:cNvPr>
          <p:cNvGrpSpPr/>
          <p:nvPr/>
        </p:nvGrpSpPr>
        <p:grpSpPr>
          <a:xfrm>
            <a:off x="7521209" y="9493277"/>
            <a:ext cx="12847582" cy="1506048"/>
            <a:chOff x="5399447" y="4435880"/>
            <a:chExt cx="6423791" cy="753024"/>
          </a:xfrm>
        </p:grpSpPr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BD60B7B7-B418-A921-8011-3A8268C77CDE}"/>
                </a:ext>
              </a:extLst>
            </p:cNvPr>
            <p:cNvGrpSpPr/>
            <p:nvPr/>
          </p:nvGrpSpPr>
          <p:grpSpPr>
            <a:xfrm>
              <a:off x="5399447" y="4440011"/>
              <a:ext cx="2083932" cy="748893"/>
              <a:chOff x="7654100" y="4820812"/>
              <a:chExt cx="2083932" cy="748893"/>
            </a:xfrm>
          </p:grpSpPr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F85CA386-9190-BC81-D3FC-F238958867BC}"/>
                  </a:ext>
                </a:extLst>
              </p:cNvPr>
              <p:cNvGrpSpPr/>
              <p:nvPr/>
            </p:nvGrpSpPr>
            <p:grpSpPr>
              <a:xfrm>
                <a:off x="7654100" y="4969519"/>
                <a:ext cx="2083932" cy="600186"/>
                <a:chOff x="7478494" y="2433499"/>
                <a:chExt cx="2083932" cy="600186"/>
              </a:xfrm>
            </p:grpSpPr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77248066-B86F-EA3A-0956-F74CA8757633}"/>
                    </a:ext>
                  </a:extLst>
                </p:cNvPr>
                <p:cNvCxnSpPr/>
                <p:nvPr/>
              </p:nvCxnSpPr>
              <p:spPr>
                <a:xfrm>
                  <a:off x="7668893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3555B778-AE2B-13D8-775F-54F6D26E4F33}"/>
                    </a:ext>
                  </a:extLst>
                </p:cNvPr>
                <p:cNvCxnSpPr/>
                <p:nvPr/>
              </p:nvCxnSpPr>
              <p:spPr>
                <a:xfrm>
                  <a:off x="7668893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19912B4F-2114-04BB-840C-B3CBE9DEEF78}"/>
                    </a:ext>
                  </a:extLst>
                </p:cNvPr>
                <p:cNvCxnSpPr/>
                <p:nvPr/>
              </p:nvCxnSpPr>
              <p:spPr>
                <a:xfrm>
                  <a:off x="9368581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5" name="Picture 434" descr="Icon&#10;&#10;Description automatically generated">
                  <a:extLst>
                    <a:ext uri="{FF2B5EF4-FFF2-40B4-BE49-F238E27FC236}">
                      <a16:creationId xmlns:a16="http://schemas.microsoft.com/office/drawing/2014/main" id="{D1EB56CC-BC26-F183-46F7-9199322DC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8494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436" name="Picture 435" descr="Icon&#10;&#10;Description automatically generated">
                  <a:extLst>
                    <a:ext uri="{FF2B5EF4-FFF2-40B4-BE49-F238E27FC236}">
                      <a16:creationId xmlns:a16="http://schemas.microsoft.com/office/drawing/2014/main" id="{840B4D7F-EA51-A437-9569-4BBFE0E5A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4734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7B6B782C-F889-D8F0-B39A-BEB444BB7C85}"/>
                  </a:ext>
                </a:extLst>
              </p:cNvPr>
              <p:cNvGrpSpPr/>
              <p:nvPr/>
            </p:nvGrpSpPr>
            <p:grpSpPr>
              <a:xfrm>
                <a:off x="8483666" y="4820812"/>
                <a:ext cx="387692" cy="748893"/>
                <a:chOff x="8308060" y="2284792"/>
                <a:chExt cx="387692" cy="748893"/>
              </a:xfrm>
            </p:grpSpPr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D07C1971-1BB6-72B2-658F-E17D2C2991BC}"/>
                    </a:ext>
                  </a:extLst>
                </p:cNvPr>
                <p:cNvCxnSpPr/>
                <p:nvPr/>
              </p:nvCxnSpPr>
              <p:spPr>
                <a:xfrm>
                  <a:off x="8500277" y="2284792"/>
                  <a:ext cx="960" cy="320828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1" name="Picture 430" descr="Icon&#10;&#10;Description automatically generated">
                  <a:extLst>
                    <a:ext uri="{FF2B5EF4-FFF2-40B4-BE49-F238E27FC236}">
                      <a16:creationId xmlns:a16="http://schemas.microsoft.com/office/drawing/2014/main" id="{88FF80AC-44C1-48BD-EEDF-09F8A20B0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806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F87F4B95-EA68-E4F0-3575-95EA9078D5FF}"/>
                </a:ext>
              </a:extLst>
            </p:cNvPr>
            <p:cNvGrpSpPr/>
            <p:nvPr/>
          </p:nvGrpSpPr>
          <p:grpSpPr>
            <a:xfrm>
              <a:off x="7914356" y="4444921"/>
              <a:ext cx="387692" cy="743983"/>
              <a:chOff x="8332628" y="2289702"/>
              <a:chExt cx="387692" cy="743983"/>
            </a:xfrm>
          </p:grpSpPr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8ECA41D4-6E01-194F-86F7-DD650F57A9D5}"/>
                  </a:ext>
                </a:extLst>
              </p:cNvPr>
              <p:cNvCxnSpPr/>
              <p:nvPr/>
            </p:nvCxnSpPr>
            <p:spPr>
              <a:xfrm>
                <a:off x="8531465" y="2289702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7" name="Picture 426" descr="Icon&#10;&#10;Description automatically generated">
                <a:extLst>
                  <a:ext uri="{FF2B5EF4-FFF2-40B4-BE49-F238E27FC236}">
                    <a16:creationId xmlns:a16="http://schemas.microsoft.com/office/drawing/2014/main" id="{D43966EF-8242-2D05-4028-9539C6596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2628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47FE2F2F-B687-7698-708B-EB88D107C448}"/>
                </a:ext>
              </a:extLst>
            </p:cNvPr>
            <p:cNvGrpSpPr/>
            <p:nvPr/>
          </p:nvGrpSpPr>
          <p:grpSpPr>
            <a:xfrm>
              <a:off x="8382662" y="4440011"/>
              <a:ext cx="1314807" cy="748893"/>
              <a:chOff x="8738772" y="3666399"/>
              <a:chExt cx="1314807" cy="748893"/>
            </a:xfrm>
          </p:grpSpPr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BAFE0525-A18F-29A2-39B8-E054ED5B5B45}"/>
                  </a:ext>
                </a:extLst>
              </p:cNvPr>
              <p:cNvCxnSpPr/>
              <p:nvPr/>
            </p:nvCxnSpPr>
            <p:spPr>
              <a:xfrm flipH="1">
                <a:off x="893261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1" name="Picture 420" descr="Icon&#10;&#10;Description automatically generated">
                <a:extLst>
                  <a:ext uri="{FF2B5EF4-FFF2-40B4-BE49-F238E27FC236}">
                    <a16:creationId xmlns:a16="http://schemas.microsoft.com/office/drawing/2014/main" id="{25FADFE7-EFA2-3273-F408-BF95C7F27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877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80B2603-F635-3A94-C3FF-E23C1D81F614}"/>
                  </a:ext>
                </a:extLst>
              </p:cNvPr>
              <p:cNvCxnSpPr/>
              <p:nvPr/>
            </p:nvCxnSpPr>
            <p:spPr>
              <a:xfrm flipH="1">
                <a:off x="9862357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3" name="Picture 422" descr="Icon&#10;&#10;Description automatically generated">
                <a:extLst>
                  <a:ext uri="{FF2B5EF4-FFF2-40B4-BE49-F238E27FC236}">
                    <a16:creationId xmlns:a16="http://schemas.microsoft.com/office/drawing/2014/main" id="{F6FC4CC1-EACB-9F1E-514A-1AB1A231E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88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44042AD2-02C2-0BB7-8EFA-AE00903724B2}"/>
                  </a:ext>
                </a:extLst>
              </p:cNvPr>
              <p:cNvCxnSpPr/>
              <p:nvPr/>
            </p:nvCxnSpPr>
            <p:spPr>
              <a:xfrm>
                <a:off x="893261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C9E878D6-3CFE-5A40-5872-9D991451DC2B}"/>
                  </a:ext>
                </a:extLst>
              </p:cNvPr>
              <p:cNvCxnSpPr>
                <a:stCxn id="385" idx="2"/>
              </p:cNvCxnSpPr>
              <p:nvPr/>
            </p:nvCxnSpPr>
            <p:spPr>
              <a:xfrm flipH="1">
                <a:off x="9409387" y="3666399"/>
                <a:ext cx="0" cy="12114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9B812A1A-F844-3B11-A3E6-803B06C1BB05}"/>
                </a:ext>
              </a:extLst>
            </p:cNvPr>
            <p:cNvGrpSpPr/>
            <p:nvPr/>
          </p:nvGrpSpPr>
          <p:grpSpPr>
            <a:xfrm>
              <a:off x="9740010" y="4435880"/>
              <a:ext cx="2083228" cy="753024"/>
              <a:chOff x="7699459" y="4816681"/>
              <a:chExt cx="2083228" cy="753024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B33FBE5C-24D2-1E19-2298-03B753399DC8}"/>
                  </a:ext>
                </a:extLst>
              </p:cNvPr>
              <p:cNvGrpSpPr/>
              <p:nvPr/>
            </p:nvGrpSpPr>
            <p:grpSpPr>
              <a:xfrm>
                <a:off x="7699459" y="4969519"/>
                <a:ext cx="2083228" cy="600186"/>
                <a:chOff x="7523853" y="2433499"/>
                <a:chExt cx="2083228" cy="600186"/>
              </a:xfrm>
            </p:grpSpPr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91B74800-325A-C900-F43F-5225DD387B92}"/>
                    </a:ext>
                  </a:extLst>
                </p:cNvPr>
                <p:cNvCxnSpPr/>
                <p:nvPr/>
              </p:nvCxnSpPr>
              <p:spPr>
                <a:xfrm>
                  <a:off x="7713083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35940336-AD81-E283-E766-CBE3ECBE1412}"/>
                    </a:ext>
                  </a:extLst>
                </p:cNvPr>
                <p:cNvCxnSpPr/>
                <p:nvPr/>
              </p:nvCxnSpPr>
              <p:spPr>
                <a:xfrm>
                  <a:off x="7718693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FC871A27-BF9F-DA0C-C16A-4ACC5BE6F62F}"/>
                    </a:ext>
                  </a:extLst>
                </p:cNvPr>
                <p:cNvCxnSpPr/>
                <p:nvPr/>
              </p:nvCxnSpPr>
              <p:spPr>
                <a:xfrm>
                  <a:off x="9410431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8" name="Picture 417" descr="Icon&#10;&#10;Description automatically generated">
                  <a:extLst>
                    <a:ext uri="{FF2B5EF4-FFF2-40B4-BE49-F238E27FC236}">
                      <a16:creationId xmlns:a16="http://schemas.microsoft.com/office/drawing/2014/main" id="{140A2C79-26FD-5877-F277-7ECF6F064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385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419" name="Picture 418" descr="Icon&#10;&#10;Description automatically generated">
                  <a:extLst>
                    <a:ext uri="{FF2B5EF4-FFF2-40B4-BE49-F238E27FC236}">
                      <a16:creationId xmlns:a16="http://schemas.microsoft.com/office/drawing/2014/main" id="{F7C88DBB-1308-EF91-4B9E-4CDB6AC214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938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9A8F5F14-5F21-A481-99AF-41A76C9E05F9}"/>
                  </a:ext>
                </a:extLst>
              </p:cNvPr>
              <p:cNvGrpSpPr/>
              <p:nvPr/>
            </p:nvGrpSpPr>
            <p:grpSpPr>
              <a:xfrm>
                <a:off x="8518271" y="4816681"/>
                <a:ext cx="387692" cy="753024"/>
                <a:chOff x="8342665" y="2280661"/>
                <a:chExt cx="387692" cy="753024"/>
              </a:xfrm>
            </p:grpSpPr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FD6F0A1C-B672-904D-E3D2-AEE912695A22}"/>
                    </a:ext>
                  </a:extLst>
                </p:cNvPr>
                <p:cNvCxnSpPr/>
                <p:nvPr/>
              </p:nvCxnSpPr>
              <p:spPr>
                <a:xfrm>
                  <a:off x="8531465" y="2280661"/>
                  <a:ext cx="1572" cy="360743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4" name="Picture 413" descr="Icon&#10;&#10;Description automatically generated">
                  <a:extLst>
                    <a:ext uri="{FF2B5EF4-FFF2-40B4-BE49-F238E27FC236}">
                      <a16:creationId xmlns:a16="http://schemas.microsoft.com/office/drawing/2014/main" id="{B23A9A0F-1646-8BCA-740C-E394EF65D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2665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47" name="Arrow: Down 1">
            <a:extLst>
              <a:ext uri="{FF2B5EF4-FFF2-40B4-BE49-F238E27FC236}">
                <a16:creationId xmlns:a16="http://schemas.microsoft.com/office/drawing/2014/main" id="{6E2E149A-4379-F1AF-6EF5-110C0A011D6C}"/>
              </a:ext>
            </a:extLst>
          </p:cNvPr>
          <p:cNvSpPr/>
          <p:nvPr/>
        </p:nvSpPr>
        <p:spPr>
          <a:xfrm rot="16200000">
            <a:off x="5717094" y="9633859"/>
            <a:ext cx="428022" cy="142716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592445" y="7265666"/>
            <a:ext cx="369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48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9B0A4-A9DE-469C-245E-6FC58CD6EA15}"/>
              </a:ext>
            </a:extLst>
          </p:cNvPr>
          <p:cNvSpPr txBox="1"/>
          <p:nvPr/>
        </p:nvSpPr>
        <p:spPr>
          <a:xfrm>
            <a:off x="20592447" y="8722911"/>
            <a:ext cx="370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67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43000-E328-A690-7A60-94387B8C4673}"/>
              </a:ext>
            </a:extLst>
          </p:cNvPr>
          <p:cNvSpPr txBox="1"/>
          <p:nvPr/>
        </p:nvSpPr>
        <p:spPr>
          <a:xfrm>
            <a:off x="20970698" y="10156935"/>
            <a:ext cx="3143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9 </a:t>
            </a:r>
            <a:r>
              <a:rPr lang="en-US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IBOs</a:t>
            </a: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6D89D2-7FFD-A3A5-8F52-8912457495D7}"/>
              </a:ext>
            </a:extLst>
          </p:cNvPr>
          <p:cNvCxnSpPr/>
          <p:nvPr/>
        </p:nvCxnSpPr>
        <p:spPr>
          <a:xfrm flipH="1">
            <a:off x="13826696" y="8056158"/>
            <a:ext cx="0" cy="185179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C3BA74-2A2F-A0AC-209F-569CE396A242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D2EA2-283C-C16E-0D2D-CCFD07FF5D01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B9F26E-1426-69BF-83B2-054C1DB2DFED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1C85E4-B2FB-712D-7C3B-F2F7EDE89739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FDF14E-C5D3-914C-C697-0011BA7E003A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B03745-C6C1-56E6-7BD4-A7E290C03B92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90DC5A-4840-E26B-9586-72EB27EDD3B7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5370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Arrow: Down 1">
            <a:extLst>
              <a:ext uri="{FF2B5EF4-FFF2-40B4-BE49-F238E27FC236}">
                <a16:creationId xmlns:a16="http://schemas.microsoft.com/office/drawing/2014/main" id="{9560D13F-8AA4-737C-5A51-3665C7F2CC8C}"/>
              </a:ext>
            </a:extLst>
          </p:cNvPr>
          <p:cNvSpPr/>
          <p:nvPr/>
        </p:nvSpPr>
        <p:spPr>
          <a:xfrm rot="16200000">
            <a:off x="6450173" y="7471562"/>
            <a:ext cx="445228" cy="289697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42167E5-7467-275F-D853-0BD8AA8C7562}"/>
              </a:ext>
            </a:extLst>
          </p:cNvPr>
          <p:cNvGrpSpPr/>
          <p:nvPr/>
        </p:nvGrpSpPr>
        <p:grpSpPr>
          <a:xfrm>
            <a:off x="9163841" y="7206268"/>
            <a:ext cx="9390554" cy="818016"/>
            <a:chOff x="6231778" y="3292376"/>
            <a:chExt cx="4695277" cy="409008"/>
          </a:xfrm>
        </p:grpSpPr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30C9D3E-FFA6-134D-51A2-4ECEE7968885}"/>
                </a:ext>
              </a:extLst>
            </p:cNvPr>
            <p:cNvSpPr/>
            <p:nvPr/>
          </p:nvSpPr>
          <p:spPr>
            <a:xfrm>
              <a:off x="7165040" y="3300791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5E0FE8F-98E9-0E4E-E3DD-61E9F36F1586}"/>
                </a:ext>
              </a:extLst>
            </p:cNvPr>
            <p:cNvSpPr/>
            <p:nvPr/>
          </p:nvSpPr>
          <p:spPr>
            <a:xfrm>
              <a:off x="8363762" y="32953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89D3AAB-78E9-795A-ECDC-1880C0F81590}"/>
                </a:ext>
              </a:extLst>
            </p:cNvPr>
            <p:cNvSpPr/>
            <p:nvPr/>
          </p:nvSpPr>
          <p:spPr>
            <a:xfrm>
              <a:off x="9578616" y="329798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C23F04A-74F0-C568-F282-74F77B1A5EE2}"/>
                </a:ext>
              </a:extLst>
            </p:cNvPr>
            <p:cNvSpPr/>
            <p:nvPr/>
          </p:nvSpPr>
          <p:spPr>
            <a:xfrm>
              <a:off x="10530367" y="329237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2FCCC65-6495-3CC8-768D-376998192C25}"/>
                </a:ext>
              </a:extLst>
            </p:cNvPr>
            <p:cNvSpPr/>
            <p:nvPr/>
          </p:nvSpPr>
          <p:spPr>
            <a:xfrm>
              <a:off x="6231778" y="330469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9A903FF-C15B-D911-B639-D1FC7DB8899B}"/>
              </a:ext>
            </a:extLst>
          </p:cNvPr>
          <p:cNvGrpSpPr/>
          <p:nvPr/>
        </p:nvGrpSpPr>
        <p:grpSpPr>
          <a:xfrm>
            <a:off x="9178900" y="8054357"/>
            <a:ext cx="11096230" cy="1447182"/>
            <a:chOff x="6239308" y="3716419"/>
            <a:chExt cx="5548115" cy="723591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A11FDBF-EBBB-BFF1-5FC6-D0C00218207E}"/>
                </a:ext>
              </a:extLst>
            </p:cNvPr>
            <p:cNvGrpSpPr/>
            <p:nvPr/>
          </p:nvGrpSpPr>
          <p:grpSpPr>
            <a:xfrm>
              <a:off x="6239308" y="3722922"/>
              <a:ext cx="387692" cy="717088"/>
              <a:chOff x="8336815" y="2316597"/>
              <a:chExt cx="387692" cy="717088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DC088337-993C-4C3C-FA80-119771524AB7}"/>
                  </a:ext>
                </a:extLst>
              </p:cNvPr>
              <p:cNvCxnSpPr/>
              <p:nvPr/>
            </p:nvCxnSpPr>
            <p:spPr>
              <a:xfrm>
                <a:off x="8531465" y="2316597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8" name="Picture 397" descr="Icon&#10;&#10;Description automatically generated">
                <a:extLst>
                  <a:ext uri="{FF2B5EF4-FFF2-40B4-BE49-F238E27FC236}">
                    <a16:creationId xmlns:a16="http://schemas.microsoft.com/office/drawing/2014/main" id="{BAD7D8CC-2ADE-BD6F-6916-52F7106D4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6815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7559F766-B09D-0461-2BC0-8612240BF420}"/>
                </a:ext>
              </a:extLst>
            </p:cNvPr>
            <p:cNvGrpSpPr/>
            <p:nvPr/>
          </p:nvGrpSpPr>
          <p:grpSpPr>
            <a:xfrm>
              <a:off x="9715415" y="3716419"/>
              <a:ext cx="2072008" cy="717994"/>
              <a:chOff x="9715415" y="3716419"/>
              <a:chExt cx="2072008" cy="717994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2C4ABD4D-CC0B-AC54-8974-69833B3CE995}"/>
                  </a:ext>
                </a:extLst>
              </p:cNvPr>
              <p:cNvGrpSpPr/>
              <p:nvPr/>
            </p:nvGrpSpPr>
            <p:grpSpPr>
              <a:xfrm>
                <a:off x="9715415" y="3834227"/>
                <a:ext cx="2072008" cy="600186"/>
                <a:chOff x="7518243" y="2433499"/>
                <a:chExt cx="2072008" cy="600186"/>
              </a:xfrm>
            </p:grpSpPr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ACCC3AEE-2128-F2E6-1D29-A4BDCBE1D87C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CE42429-37B2-608B-EC2D-80391E97AF6B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D4309528-E187-BFA6-BA15-AED9F4CABC2C}"/>
                    </a:ext>
                  </a:extLst>
                </p:cNvPr>
                <p:cNvCxnSpPr/>
                <p:nvPr/>
              </p:nvCxnSpPr>
              <p:spPr>
                <a:xfrm>
                  <a:off x="9396406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5" name="Picture 394" descr="Icon&#10;&#10;Description automatically generated">
                  <a:extLst>
                    <a:ext uri="{FF2B5EF4-FFF2-40B4-BE49-F238E27FC236}">
                      <a16:creationId xmlns:a16="http://schemas.microsoft.com/office/drawing/2014/main" id="{D6A7C522-3269-5231-0B09-90CA9C947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824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396" name="Picture 395" descr="Icon&#10;&#10;Description automatically generated">
                  <a:extLst>
                    <a:ext uri="{FF2B5EF4-FFF2-40B4-BE49-F238E27FC236}">
                      <a16:creationId xmlns:a16="http://schemas.microsoft.com/office/drawing/2014/main" id="{0704F4BF-56EB-1B01-55A1-0F1BC1E95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255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83DB431D-411B-961D-8D2F-2C038AD733DD}"/>
                  </a:ext>
                </a:extLst>
              </p:cNvPr>
              <p:cNvGrpSpPr/>
              <p:nvPr/>
            </p:nvGrpSpPr>
            <p:grpSpPr>
              <a:xfrm>
                <a:off x="10553862" y="3716419"/>
                <a:ext cx="387692" cy="717994"/>
                <a:chOff x="8356690" y="2315691"/>
                <a:chExt cx="387692" cy="717994"/>
              </a:xfrm>
            </p:grpSpPr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5AD4A40-5AFD-2410-C701-0ABA9BAC4FD7}"/>
                    </a:ext>
                  </a:extLst>
                </p:cNvPr>
                <p:cNvCxnSpPr/>
                <p:nvPr/>
              </p:nvCxnSpPr>
              <p:spPr>
                <a:xfrm>
                  <a:off x="8531465" y="2315691"/>
                  <a:ext cx="1572" cy="222610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1" name="Picture 390" descr="Icon&#10;&#10;Description automatically generated">
                  <a:extLst>
                    <a:ext uri="{FF2B5EF4-FFF2-40B4-BE49-F238E27FC236}">
                      <a16:creationId xmlns:a16="http://schemas.microsoft.com/office/drawing/2014/main" id="{39A8B854-FF6D-1C42-C0CB-77B265798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669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88ECDBC-39B1-2C06-B1C0-F60E9494E2AA}"/>
                </a:ext>
              </a:extLst>
            </p:cNvPr>
            <p:cNvGrpSpPr/>
            <p:nvPr/>
          </p:nvGrpSpPr>
          <p:grpSpPr>
            <a:xfrm>
              <a:off x="7926705" y="3812262"/>
              <a:ext cx="1320417" cy="627748"/>
              <a:chOff x="8744382" y="3787544"/>
              <a:chExt cx="1320417" cy="627748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ED9AA43-3298-404F-95E7-A3DE6EE3E49A}"/>
                  </a:ext>
                </a:extLst>
              </p:cNvPr>
              <p:cNvCxnSpPr>
                <a:endCxn id="383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3" name="Picture 382" descr="Icon&#10;&#10;Description automatically generated">
                <a:extLst>
                  <a:ext uri="{FF2B5EF4-FFF2-40B4-BE49-F238E27FC236}">
                    <a16:creationId xmlns:a16="http://schemas.microsoft.com/office/drawing/2014/main" id="{CAA77183-F0EE-180C-DDBA-A5285F167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8B63B8B-05C8-7F31-64A4-38B0BCD036A7}"/>
                  </a:ext>
                </a:extLst>
              </p:cNvPr>
              <p:cNvCxnSpPr>
                <a:endCxn id="385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5" name="Picture 384" descr="Icon&#10;&#10;Description automatically generated">
                <a:extLst>
                  <a:ext uri="{FF2B5EF4-FFF2-40B4-BE49-F238E27FC236}">
                    <a16:creationId xmlns:a16="http://schemas.microsoft.com/office/drawing/2014/main" id="{51CDDA58-4FB9-C60C-8F50-8A110B0A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4F3797C-6268-28DF-CBF4-E6DD26B9E36B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D5CD7735-1623-7369-C515-2BDBF932232B}"/>
              </a:ext>
            </a:extLst>
          </p:cNvPr>
          <p:cNvGrpSpPr/>
          <p:nvPr/>
        </p:nvGrpSpPr>
        <p:grpSpPr>
          <a:xfrm>
            <a:off x="9163205" y="8648511"/>
            <a:ext cx="11129918" cy="804596"/>
            <a:chOff x="6231460" y="4014137"/>
            <a:chExt cx="5564959" cy="402298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AC7DE0F-228E-2F5B-E63E-01C65843A131}"/>
                </a:ext>
              </a:extLst>
            </p:cNvPr>
            <p:cNvSpPr/>
            <p:nvPr/>
          </p:nvSpPr>
          <p:spPr>
            <a:xfrm>
              <a:off x="7919958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CB8C5EB-15B9-7474-5DB1-DC58B6177C43}"/>
                </a:ext>
              </a:extLst>
            </p:cNvPr>
            <p:cNvSpPr/>
            <p:nvPr/>
          </p:nvSpPr>
          <p:spPr>
            <a:xfrm>
              <a:off x="8852683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9469618B-E179-44A0-4BB2-2BD4E6760854}"/>
                </a:ext>
              </a:extLst>
            </p:cNvPr>
            <p:cNvSpPr/>
            <p:nvPr/>
          </p:nvSpPr>
          <p:spPr>
            <a:xfrm>
              <a:off x="9710378" y="401413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CEF070F-B922-1C4F-3C0A-1445CEC16CA1}"/>
                </a:ext>
              </a:extLst>
            </p:cNvPr>
            <p:cNvSpPr/>
            <p:nvPr/>
          </p:nvSpPr>
          <p:spPr>
            <a:xfrm>
              <a:off x="10544866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B4B55B0B-013B-6747-6310-290ACAFADF6B}"/>
                </a:ext>
              </a:extLst>
            </p:cNvPr>
            <p:cNvSpPr/>
            <p:nvPr/>
          </p:nvSpPr>
          <p:spPr>
            <a:xfrm>
              <a:off x="11399731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29BF9F-6A96-5940-A6DC-D85E42596D6A}"/>
                </a:ext>
              </a:extLst>
            </p:cNvPr>
            <p:cNvSpPr/>
            <p:nvPr/>
          </p:nvSpPr>
          <p:spPr>
            <a:xfrm>
              <a:off x="6231460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8C3264C-DCE8-1CC3-011E-74D96BC174AE}"/>
              </a:ext>
            </a:extLst>
          </p:cNvPr>
          <p:cNvGrpSpPr/>
          <p:nvPr/>
        </p:nvGrpSpPr>
        <p:grpSpPr>
          <a:xfrm>
            <a:off x="7521209" y="9493277"/>
            <a:ext cx="12847582" cy="1506048"/>
            <a:chOff x="5399447" y="4435880"/>
            <a:chExt cx="6423791" cy="753024"/>
          </a:xfrm>
        </p:grpSpPr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BD60B7B7-B418-A921-8011-3A8268C77CDE}"/>
                </a:ext>
              </a:extLst>
            </p:cNvPr>
            <p:cNvGrpSpPr/>
            <p:nvPr/>
          </p:nvGrpSpPr>
          <p:grpSpPr>
            <a:xfrm>
              <a:off x="5399447" y="4440011"/>
              <a:ext cx="2083932" cy="748893"/>
              <a:chOff x="7654100" y="4820812"/>
              <a:chExt cx="2083932" cy="748893"/>
            </a:xfrm>
          </p:grpSpPr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F85CA386-9190-BC81-D3FC-F238958867BC}"/>
                  </a:ext>
                </a:extLst>
              </p:cNvPr>
              <p:cNvGrpSpPr/>
              <p:nvPr/>
            </p:nvGrpSpPr>
            <p:grpSpPr>
              <a:xfrm>
                <a:off x="7654100" y="4969519"/>
                <a:ext cx="2083932" cy="600186"/>
                <a:chOff x="7478494" y="2433499"/>
                <a:chExt cx="2083932" cy="600186"/>
              </a:xfrm>
            </p:grpSpPr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77248066-B86F-EA3A-0956-F74CA8757633}"/>
                    </a:ext>
                  </a:extLst>
                </p:cNvPr>
                <p:cNvCxnSpPr/>
                <p:nvPr/>
              </p:nvCxnSpPr>
              <p:spPr>
                <a:xfrm>
                  <a:off x="7668893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3555B778-AE2B-13D8-775F-54F6D26E4F33}"/>
                    </a:ext>
                  </a:extLst>
                </p:cNvPr>
                <p:cNvCxnSpPr/>
                <p:nvPr/>
              </p:nvCxnSpPr>
              <p:spPr>
                <a:xfrm>
                  <a:off x="7668893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19912B4F-2114-04BB-840C-B3CBE9DEEF78}"/>
                    </a:ext>
                  </a:extLst>
                </p:cNvPr>
                <p:cNvCxnSpPr/>
                <p:nvPr/>
              </p:nvCxnSpPr>
              <p:spPr>
                <a:xfrm>
                  <a:off x="9368581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5" name="Picture 434" descr="Icon&#10;&#10;Description automatically generated">
                  <a:extLst>
                    <a:ext uri="{FF2B5EF4-FFF2-40B4-BE49-F238E27FC236}">
                      <a16:creationId xmlns:a16="http://schemas.microsoft.com/office/drawing/2014/main" id="{D1EB56CC-BC26-F183-46F7-9199322DC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8494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436" name="Picture 435" descr="Icon&#10;&#10;Description automatically generated">
                  <a:extLst>
                    <a:ext uri="{FF2B5EF4-FFF2-40B4-BE49-F238E27FC236}">
                      <a16:creationId xmlns:a16="http://schemas.microsoft.com/office/drawing/2014/main" id="{840B4D7F-EA51-A437-9569-4BBFE0E5A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4734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7B6B782C-F889-D8F0-B39A-BEB444BB7C85}"/>
                  </a:ext>
                </a:extLst>
              </p:cNvPr>
              <p:cNvGrpSpPr/>
              <p:nvPr/>
            </p:nvGrpSpPr>
            <p:grpSpPr>
              <a:xfrm>
                <a:off x="8483666" y="4820812"/>
                <a:ext cx="387692" cy="748893"/>
                <a:chOff x="8308060" y="2284792"/>
                <a:chExt cx="387692" cy="748893"/>
              </a:xfrm>
            </p:grpSpPr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D07C1971-1BB6-72B2-658F-E17D2C2991BC}"/>
                    </a:ext>
                  </a:extLst>
                </p:cNvPr>
                <p:cNvCxnSpPr/>
                <p:nvPr/>
              </p:nvCxnSpPr>
              <p:spPr>
                <a:xfrm>
                  <a:off x="8500277" y="2284792"/>
                  <a:ext cx="960" cy="320828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1" name="Picture 430" descr="Icon&#10;&#10;Description automatically generated">
                  <a:extLst>
                    <a:ext uri="{FF2B5EF4-FFF2-40B4-BE49-F238E27FC236}">
                      <a16:creationId xmlns:a16="http://schemas.microsoft.com/office/drawing/2014/main" id="{88FF80AC-44C1-48BD-EEDF-09F8A20B0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806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F87F4B95-EA68-E4F0-3575-95EA9078D5FF}"/>
                </a:ext>
              </a:extLst>
            </p:cNvPr>
            <p:cNvGrpSpPr/>
            <p:nvPr/>
          </p:nvGrpSpPr>
          <p:grpSpPr>
            <a:xfrm>
              <a:off x="7914356" y="4444921"/>
              <a:ext cx="387692" cy="743983"/>
              <a:chOff x="8332628" y="2289702"/>
              <a:chExt cx="387692" cy="743983"/>
            </a:xfrm>
          </p:grpSpPr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8ECA41D4-6E01-194F-86F7-DD650F57A9D5}"/>
                  </a:ext>
                </a:extLst>
              </p:cNvPr>
              <p:cNvCxnSpPr/>
              <p:nvPr/>
            </p:nvCxnSpPr>
            <p:spPr>
              <a:xfrm>
                <a:off x="8531465" y="2289702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7" name="Picture 426" descr="Icon&#10;&#10;Description automatically generated">
                <a:extLst>
                  <a:ext uri="{FF2B5EF4-FFF2-40B4-BE49-F238E27FC236}">
                    <a16:creationId xmlns:a16="http://schemas.microsoft.com/office/drawing/2014/main" id="{D43966EF-8242-2D05-4028-9539C6596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2628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47FE2F2F-B687-7698-708B-EB88D107C448}"/>
                </a:ext>
              </a:extLst>
            </p:cNvPr>
            <p:cNvGrpSpPr/>
            <p:nvPr/>
          </p:nvGrpSpPr>
          <p:grpSpPr>
            <a:xfrm>
              <a:off x="8382662" y="4440011"/>
              <a:ext cx="1314807" cy="748893"/>
              <a:chOff x="8738772" y="3666399"/>
              <a:chExt cx="1314807" cy="748893"/>
            </a:xfrm>
          </p:grpSpPr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BAFE0525-A18F-29A2-39B8-E054ED5B5B45}"/>
                  </a:ext>
                </a:extLst>
              </p:cNvPr>
              <p:cNvCxnSpPr/>
              <p:nvPr/>
            </p:nvCxnSpPr>
            <p:spPr>
              <a:xfrm flipH="1">
                <a:off x="893261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1" name="Picture 420" descr="Icon&#10;&#10;Description automatically generated">
                <a:extLst>
                  <a:ext uri="{FF2B5EF4-FFF2-40B4-BE49-F238E27FC236}">
                    <a16:creationId xmlns:a16="http://schemas.microsoft.com/office/drawing/2014/main" id="{25FADFE7-EFA2-3273-F408-BF95C7F27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877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80B2603-F635-3A94-C3FF-E23C1D81F614}"/>
                  </a:ext>
                </a:extLst>
              </p:cNvPr>
              <p:cNvCxnSpPr/>
              <p:nvPr/>
            </p:nvCxnSpPr>
            <p:spPr>
              <a:xfrm flipH="1">
                <a:off x="9862357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3" name="Picture 422" descr="Icon&#10;&#10;Description automatically generated">
                <a:extLst>
                  <a:ext uri="{FF2B5EF4-FFF2-40B4-BE49-F238E27FC236}">
                    <a16:creationId xmlns:a16="http://schemas.microsoft.com/office/drawing/2014/main" id="{F6FC4CC1-EACB-9F1E-514A-1AB1A231E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88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44042AD2-02C2-0BB7-8EFA-AE00903724B2}"/>
                  </a:ext>
                </a:extLst>
              </p:cNvPr>
              <p:cNvCxnSpPr/>
              <p:nvPr/>
            </p:nvCxnSpPr>
            <p:spPr>
              <a:xfrm>
                <a:off x="893261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C9E878D6-3CFE-5A40-5872-9D991451DC2B}"/>
                  </a:ext>
                </a:extLst>
              </p:cNvPr>
              <p:cNvCxnSpPr>
                <a:stCxn id="385" idx="2"/>
              </p:cNvCxnSpPr>
              <p:nvPr/>
            </p:nvCxnSpPr>
            <p:spPr>
              <a:xfrm flipH="1">
                <a:off x="9409387" y="3666399"/>
                <a:ext cx="0" cy="12114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9B812A1A-F844-3B11-A3E6-803B06C1BB05}"/>
                </a:ext>
              </a:extLst>
            </p:cNvPr>
            <p:cNvGrpSpPr/>
            <p:nvPr/>
          </p:nvGrpSpPr>
          <p:grpSpPr>
            <a:xfrm>
              <a:off x="9740010" y="4435880"/>
              <a:ext cx="2083228" cy="753024"/>
              <a:chOff x="7699459" y="4816681"/>
              <a:chExt cx="2083228" cy="753024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B33FBE5C-24D2-1E19-2298-03B753399DC8}"/>
                  </a:ext>
                </a:extLst>
              </p:cNvPr>
              <p:cNvGrpSpPr/>
              <p:nvPr/>
            </p:nvGrpSpPr>
            <p:grpSpPr>
              <a:xfrm>
                <a:off x="7699459" y="4969519"/>
                <a:ext cx="2083228" cy="600186"/>
                <a:chOff x="7523853" y="2433499"/>
                <a:chExt cx="2083228" cy="600186"/>
              </a:xfrm>
            </p:grpSpPr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91B74800-325A-C900-F43F-5225DD387B92}"/>
                    </a:ext>
                  </a:extLst>
                </p:cNvPr>
                <p:cNvCxnSpPr/>
                <p:nvPr/>
              </p:nvCxnSpPr>
              <p:spPr>
                <a:xfrm>
                  <a:off x="7713083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35940336-AD81-E283-E766-CBE3ECBE1412}"/>
                    </a:ext>
                  </a:extLst>
                </p:cNvPr>
                <p:cNvCxnSpPr/>
                <p:nvPr/>
              </p:nvCxnSpPr>
              <p:spPr>
                <a:xfrm>
                  <a:off x="7718693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FC871A27-BF9F-DA0C-C16A-4ACC5BE6F62F}"/>
                    </a:ext>
                  </a:extLst>
                </p:cNvPr>
                <p:cNvCxnSpPr/>
                <p:nvPr/>
              </p:nvCxnSpPr>
              <p:spPr>
                <a:xfrm>
                  <a:off x="9410431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8" name="Picture 417" descr="Icon&#10;&#10;Description automatically generated">
                  <a:extLst>
                    <a:ext uri="{FF2B5EF4-FFF2-40B4-BE49-F238E27FC236}">
                      <a16:creationId xmlns:a16="http://schemas.microsoft.com/office/drawing/2014/main" id="{140A2C79-26FD-5877-F277-7ECF6F064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385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419" name="Picture 418" descr="Icon&#10;&#10;Description automatically generated">
                  <a:extLst>
                    <a:ext uri="{FF2B5EF4-FFF2-40B4-BE49-F238E27FC236}">
                      <a16:creationId xmlns:a16="http://schemas.microsoft.com/office/drawing/2014/main" id="{F7C88DBB-1308-EF91-4B9E-4CDB6AC214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938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9A8F5F14-5F21-A481-99AF-41A76C9E05F9}"/>
                  </a:ext>
                </a:extLst>
              </p:cNvPr>
              <p:cNvGrpSpPr/>
              <p:nvPr/>
            </p:nvGrpSpPr>
            <p:grpSpPr>
              <a:xfrm>
                <a:off x="8518271" y="4816681"/>
                <a:ext cx="387692" cy="753024"/>
                <a:chOff x="8342665" y="2280661"/>
                <a:chExt cx="387692" cy="753024"/>
              </a:xfrm>
            </p:grpSpPr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FD6F0A1C-B672-904D-E3D2-AEE912695A22}"/>
                    </a:ext>
                  </a:extLst>
                </p:cNvPr>
                <p:cNvCxnSpPr/>
                <p:nvPr/>
              </p:nvCxnSpPr>
              <p:spPr>
                <a:xfrm>
                  <a:off x="8531465" y="2280661"/>
                  <a:ext cx="1572" cy="360743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4" name="Picture 413" descr="Icon&#10;&#10;Description automatically generated">
                  <a:extLst>
                    <a:ext uri="{FF2B5EF4-FFF2-40B4-BE49-F238E27FC236}">
                      <a16:creationId xmlns:a16="http://schemas.microsoft.com/office/drawing/2014/main" id="{B23A9A0F-1646-8BCA-740C-E394EF65D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2665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B900366E-BAF2-3A49-F225-E146D6AA3693}"/>
              </a:ext>
            </a:extLst>
          </p:cNvPr>
          <p:cNvGrpSpPr/>
          <p:nvPr/>
        </p:nvGrpSpPr>
        <p:grpSpPr>
          <a:xfrm>
            <a:off x="7506019" y="10157492"/>
            <a:ext cx="12873992" cy="793376"/>
            <a:chOff x="5402868" y="4767988"/>
            <a:chExt cx="6436995" cy="396688"/>
          </a:xfrm>
        </p:grpSpPr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9EE24D5-BAE2-71A9-25DE-BE3ACFDE00DA}"/>
                </a:ext>
              </a:extLst>
            </p:cNvPr>
            <p:cNvSpPr/>
            <p:nvPr/>
          </p:nvSpPr>
          <p:spPr>
            <a:xfrm>
              <a:off x="11443175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6242CAE8-5659-5C6E-9B02-AFB7C3E4B1ED}"/>
                </a:ext>
              </a:extLst>
            </p:cNvPr>
            <p:cNvSpPr/>
            <p:nvPr/>
          </p:nvSpPr>
          <p:spPr>
            <a:xfrm>
              <a:off x="6235159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44A06AA3-0D71-1934-309E-F082B536F3E6}"/>
                </a:ext>
              </a:extLst>
            </p:cNvPr>
            <p:cNvSpPr/>
            <p:nvPr/>
          </p:nvSpPr>
          <p:spPr>
            <a:xfrm>
              <a:off x="7101649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30ABDE0F-145E-8C3D-5509-C6352CED7E61}"/>
                </a:ext>
              </a:extLst>
            </p:cNvPr>
            <p:cNvSpPr/>
            <p:nvPr/>
          </p:nvSpPr>
          <p:spPr>
            <a:xfrm>
              <a:off x="7916116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8604B995-ECB2-25FA-55EC-04CA1B2F8BF4}"/>
                </a:ext>
              </a:extLst>
            </p:cNvPr>
            <p:cNvSpPr/>
            <p:nvPr/>
          </p:nvSpPr>
          <p:spPr>
            <a:xfrm>
              <a:off x="8389384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C1C26DF6-611D-7FE3-BEDD-4C84BE655FAB}"/>
                </a:ext>
              </a:extLst>
            </p:cNvPr>
            <p:cNvSpPr/>
            <p:nvPr/>
          </p:nvSpPr>
          <p:spPr>
            <a:xfrm>
              <a:off x="9312763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14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7169DEB4-4965-B5B7-599E-6EDAE0AF2175}"/>
                </a:ext>
              </a:extLst>
            </p:cNvPr>
            <p:cNvSpPr/>
            <p:nvPr/>
          </p:nvSpPr>
          <p:spPr>
            <a:xfrm>
              <a:off x="9740240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51E0DCE6-FA55-ADDD-55B2-7F2EA82E8702}"/>
                </a:ext>
              </a:extLst>
            </p:cNvPr>
            <p:cNvSpPr/>
            <p:nvPr/>
          </p:nvSpPr>
          <p:spPr>
            <a:xfrm>
              <a:off x="10561046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9BDFF32-AE50-783A-641A-1AF5F94C2881}"/>
                </a:ext>
              </a:extLst>
            </p:cNvPr>
            <p:cNvSpPr/>
            <p:nvPr/>
          </p:nvSpPr>
          <p:spPr>
            <a:xfrm>
              <a:off x="5402868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447" name="Arrow: Down 1">
            <a:extLst>
              <a:ext uri="{FF2B5EF4-FFF2-40B4-BE49-F238E27FC236}">
                <a16:creationId xmlns:a16="http://schemas.microsoft.com/office/drawing/2014/main" id="{6E2E149A-4379-F1AF-6EF5-110C0A011D6C}"/>
              </a:ext>
            </a:extLst>
          </p:cNvPr>
          <p:cNvSpPr/>
          <p:nvPr/>
        </p:nvSpPr>
        <p:spPr>
          <a:xfrm rot="16200000">
            <a:off x="5717094" y="9633859"/>
            <a:ext cx="428022" cy="142716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592445" y="7265666"/>
            <a:ext cx="369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48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9B0A4-A9DE-469C-245E-6FC58CD6EA15}"/>
              </a:ext>
            </a:extLst>
          </p:cNvPr>
          <p:cNvSpPr txBox="1"/>
          <p:nvPr/>
        </p:nvSpPr>
        <p:spPr>
          <a:xfrm>
            <a:off x="20592447" y="8722911"/>
            <a:ext cx="370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67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43000-E328-A690-7A60-94387B8C4673}"/>
              </a:ext>
            </a:extLst>
          </p:cNvPr>
          <p:cNvSpPr txBox="1"/>
          <p:nvPr/>
        </p:nvSpPr>
        <p:spPr>
          <a:xfrm>
            <a:off x="20592445" y="10156935"/>
            <a:ext cx="372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89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6D89D2-7FFD-A3A5-8F52-8912457495D7}"/>
              </a:ext>
            </a:extLst>
          </p:cNvPr>
          <p:cNvCxnSpPr/>
          <p:nvPr/>
        </p:nvCxnSpPr>
        <p:spPr>
          <a:xfrm flipH="1">
            <a:off x="13826696" y="8056158"/>
            <a:ext cx="0" cy="185179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72E95C-02C2-FE6D-1229-3AEE24DF644D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DAEFE-8157-85FB-437E-85B2C285D21A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FD6D2E-4A79-2082-5C7E-476F86843261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4F5838-A899-7281-C3BA-E6D3BE38021A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2617AB-F4C3-8445-D41D-230E5D4765DC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0C35D0-1B94-D784-8B4D-1A7EB123D9A6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C414F6-9E0B-15A2-A95F-480E36C96A2E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905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C9396-064C-3C5B-504E-9096C604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254" y="3256322"/>
            <a:ext cx="1661476" cy="183396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72F5E6-C084-33F5-7AEB-7CDA35D60207}"/>
              </a:ext>
            </a:extLst>
          </p:cNvPr>
          <p:cNvCxnSpPr/>
          <p:nvPr/>
        </p:nvCxnSpPr>
        <p:spPr>
          <a:xfrm>
            <a:off x="13813996" y="6489966"/>
            <a:ext cx="3144" cy="7214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27739B92-8995-83BB-2A7B-CD40ED54D618}"/>
              </a:ext>
            </a:extLst>
          </p:cNvPr>
          <p:cNvGrpSpPr/>
          <p:nvPr/>
        </p:nvGrpSpPr>
        <p:grpSpPr>
          <a:xfrm>
            <a:off x="9179281" y="6453416"/>
            <a:ext cx="9364020" cy="1623880"/>
            <a:chOff x="6239497" y="2915949"/>
            <a:chExt cx="4682010" cy="81194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3340CCDC-6ECD-BEEB-981E-165E5AFAF4DB}"/>
                </a:ext>
              </a:extLst>
            </p:cNvPr>
            <p:cNvGrpSpPr/>
            <p:nvPr/>
          </p:nvGrpSpPr>
          <p:grpSpPr>
            <a:xfrm>
              <a:off x="6239497" y="2920806"/>
              <a:ext cx="1320417" cy="807083"/>
              <a:chOff x="8744382" y="3608209"/>
              <a:chExt cx="1320417" cy="807083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65D6499F-ACE6-C491-25AF-3F8F2D11CE85}"/>
                  </a:ext>
                </a:extLst>
              </p:cNvPr>
              <p:cNvCxnSpPr>
                <a:endCxn id="367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7D0CCF1C-02C1-B960-3FB1-3799BB80BD25}"/>
                  </a:ext>
                </a:extLst>
              </p:cNvPr>
              <p:cNvCxnSpPr>
                <a:endCxn id="369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086F178A-E3E0-0AE8-241B-2DF13EC32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0B4345E9-9B28-8EAD-9C1E-CBE12B3A92BE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BAD39D58-24C2-2B4B-819E-BBAF421C5B4F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7" name="Picture 366" descr="Icon&#10;&#10;Description automatically generated">
                <a:extLst>
                  <a:ext uri="{FF2B5EF4-FFF2-40B4-BE49-F238E27FC236}">
                    <a16:creationId xmlns:a16="http://schemas.microsoft.com/office/drawing/2014/main" id="{1A4D2293-FB1A-DEA4-427F-473153DD4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E67F29D9-5125-07F2-0F28-1D3FE396452B}"/>
                </a:ext>
              </a:extLst>
            </p:cNvPr>
            <p:cNvGrpSpPr/>
            <p:nvPr/>
          </p:nvGrpSpPr>
          <p:grpSpPr>
            <a:xfrm>
              <a:off x="9581455" y="2915949"/>
              <a:ext cx="1340052" cy="807083"/>
              <a:chOff x="8744382" y="3608209"/>
              <a:chExt cx="1340052" cy="807083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1586852-70F4-6810-43D3-6FA00FDA46B2}"/>
                  </a:ext>
                </a:extLst>
              </p:cNvPr>
              <p:cNvCxnSpPr>
                <a:endCxn id="361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1" name="Picture 360" descr="Icon&#10;&#10;Description automatically generated">
                <a:extLst>
                  <a:ext uri="{FF2B5EF4-FFF2-40B4-BE49-F238E27FC236}">
                    <a16:creationId xmlns:a16="http://schemas.microsoft.com/office/drawing/2014/main" id="{51DC6969-39E1-B26A-1630-C1C9575B5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78AB874B-20B9-E9F9-071D-7D30B818138E}"/>
                  </a:ext>
                </a:extLst>
              </p:cNvPr>
              <p:cNvCxnSpPr/>
              <p:nvPr/>
            </p:nvCxnSpPr>
            <p:spPr>
              <a:xfrm flipH="1">
                <a:off x="9882638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3" name="Picture 362" descr="Icon&#10;&#10;Description automatically generated">
                <a:extLst>
                  <a:ext uri="{FF2B5EF4-FFF2-40B4-BE49-F238E27FC236}">
                    <a16:creationId xmlns:a16="http://schemas.microsoft.com/office/drawing/2014/main" id="{3C98BCC9-D2CA-C443-E0DA-9FB3C113E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674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99E7976-8A2B-DA91-8A2E-2D431C372D05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64587C5-2A5A-3ADC-89C0-10FD3532B03A}"/>
                  </a:ext>
                </a:extLst>
              </p:cNvPr>
              <p:cNvCxnSpPr/>
              <p:nvPr/>
            </p:nvCxnSpPr>
            <p:spPr>
              <a:xfrm flipH="1">
                <a:off x="9388197" y="3608209"/>
                <a:ext cx="786" cy="17933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50A74E6-9EEA-E4E9-B2B3-074F3524E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567" y="7048596"/>
            <a:ext cx="775384" cy="1018986"/>
          </a:xfrm>
          <a:prstGeom prst="rect">
            <a:avLst/>
          </a:prstGeom>
        </p:spPr>
      </p:pic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2700AB6D-C4B9-AE14-7A50-3162D167E6E2}"/>
              </a:ext>
            </a:extLst>
          </p:cNvPr>
          <p:cNvSpPr/>
          <p:nvPr/>
        </p:nvSpPr>
        <p:spPr>
          <a:xfrm rot="16200000">
            <a:off x="6930325" y="4161076"/>
            <a:ext cx="424960" cy="377352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4C063-A15D-7770-8990-9F3B9403ADB4}"/>
              </a:ext>
            </a:extLst>
          </p:cNvPr>
          <p:cNvGrpSpPr/>
          <p:nvPr/>
        </p:nvGrpSpPr>
        <p:grpSpPr>
          <a:xfrm>
            <a:off x="10065493" y="5090282"/>
            <a:ext cx="7497646" cy="1569940"/>
            <a:chOff x="6679876" y="2248715"/>
            <a:chExt cx="3748822" cy="7849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3E7366-236D-AFA6-77CC-7EAD00512B33}"/>
                </a:ext>
              </a:extLst>
            </p:cNvPr>
            <p:cNvCxnSpPr>
              <a:stCxn id="2" idx="2"/>
              <a:endCxn id="31" idx="0"/>
            </p:cNvCxnSpPr>
            <p:nvPr/>
          </p:nvCxnSpPr>
          <p:spPr>
            <a:xfrm flipH="1">
              <a:off x="8550536" y="2248715"/>
              <a:ext cx="4589" cy="275477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6D7E99-2D04-55AD-548E-A712B1E88763}"/>
                </a:ext>
              </a:extLst>
            </p:cNvPr>
            <p:cNvCxnSpPr/>
            <p:nvPr/>
          </p:nvCxnSpPr>
          <p:spPr>
            <a:xfrm>
              <a:off x="7704668" y="2433499"/>
              <a:ext cx="2536996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A9930BFB-700D-572F-E0FB-BD3509FB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1006" y="2524192"/>
              <a:ext cx="387692" cy="509493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657AAC6A-32CA-8AF1-931E-8A705E474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876" y="2519473"/>
              <a:ext cx="387692" cy="509493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2D1244-FF11-20A7-5929-906EC6CD7580}"/>
                </a:ext>
              </a:extLst>
            </p:cNvPr>
            <p:cNvCxnSpPr/>
            <p:nvPr/>
          </p:nvCxnSpPr>
          <p:spPr>
            <a:xfrm>
              <a:off x="6869569" y="2433499"/>
              <a:ext cx="1659972" cy="0"/>
            </a:xfrm>
            <a:prstGeom prst="line">
              <a:avLst/>
            </a:prstGeom>
            <a:ln w="38100" cap="rnd" cmpd="sng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42D198-ECE3-6095-9CF3-CA1E61DC173B}"/>
                </a:ext>
              </a:extLst>
            </p:cNvPr>
            <p:cNvCxnSpPr/>
            <p:nvPr/>
          </p:nvCxnSpPr>
          <p:spPr>
            <a:xfrm>
              <a:off x="6869569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357AAE-7483-C363-14EB-394EC124A78E}"/>
                </a:ext>
              </a:extLst>
            </p:cNvPr>
            <p:cNvCxnSpPr/>
            <p:nvPr/>
          </p:nvCxnSpPr>
          <p:spPr>
            <a:xfrm>
              <a:off x="10241664" y="2433499"/>
              <a:ext cx="80" cy="171949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23617D36-4D8B-C667-C743-FF606E7F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690" y="2524192"/>
              <a:ext cx="387692" cy="509493"/>
            </a:xfrm>
            <a:prstGeom prst="rect">
              <a:avLst/>
            </a:prstGeom>
          </p:spPr>
        </p:pic>
      </p:grpSp>
      <p:sp>
        <p:nvSpPr>
          <p:cNvPr id="32" name="Arrow: Down 1">
            <a:extLst>
              <a:ext uri="{FF2B5EF4-FFF2-40B4-BE49-F238E27FC236}">
                <a16:creationId xmlns:a16="http://schemas.microsoft.com/office/drawing/2014/main" id="{A52A15DC-674E-066E-624C-3CE2559649D4}"/>
              </a:ext>
            </a:extLst>
          </p:cNvPr>
          <p:cNvSpPr/>
          <p:nvPr/>
        </p:nvSpPr>
        <p:spPr>
          <a:xfrm rot="16200000">
            <a:off x="6466048" y="6062841"/>
            <a:ext cx="445222" cy="286522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Arrow: Down 1">
            <a:extLst>
              <a:ext uri="{FF2B5EF4-FFF2-40B4-BE49-F238E27FC236}">
                <a16:creationId xmlns:a16="http://schemas.microsoft.com/office/drawing/2014/main" id="{9560D13F-8AA4-737C-5A51-3665C7F2CC8C}"/>
              </a:ext>
            </a:extLst>
          </p:cNvPr>
          <p:cNvSpPr/>
          <p:nvPr/>
        </p:nvSpPr>
        <p:spPr>
          <a:xfrm rot="16200000">
            <a:off x="6450173" y="7471562"/>
            <a:ext cx="445228" cy="2896978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4FFFA7AC-40FC-EDDE-967C-1BCC52B0BC98}"/>
              </a:ext>
            </a:extLst>
          </p:cNvPr>
          <p:cNvSpPr/>
          <p:nvPr/>
        </p:nvSpPr>
        <p:spPr>
          <a:xfrm>
            <a:off x="14344335" y="3871104"/>
            <a:ext cx="959034" cy="971725"/>
          </a:xfrm>
          <a:prstGeom prst="ellipse">
            <a:avLst/>
          </a:prstGeom>
          <a:solidFill>
            <a:schemeClr val="bg1"/>
          </a:solidFill>
          <a:ln>
            <a:solidFill>
              <a:srgbClr val="CCD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1828754" hangingPunct="1">
              <a:defRPr/>
            </a:pPr>
            <a:endParaRPr lang="en-US" sz="3200" b="1" kern="1200">
              <a:solidFill>
                <a:srgbClr val="CCDC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61036F2-7FA7-5AAF-12CE-DA967346E95C}"/>
              </a:ext>
            </a:extLst>
          </p:cNvPr>
          <p:cNvGrpSpPr/>
          <p:nvPr/>
        </p:nvGrpSpPr>
        <p:grpSpPr>
          <a:xfrm>
            <a:off x="10060034" y="5814044"/>
            <a:ext cx="7520264" cy="793376"/>
            <a:chOff x="6679876" y="2596264"/>
            <a:chExt cx="3760132" cy="396688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5271C83-245F-50BB-5FED-F973A34FA930}"/>
                </a:ext>
              </a:extLst>
            </p:cNvPr>
            <p:cNvSpPr/>
            <p:nvPr/>
          </p:nvSpPr>
          <p:spPr>
            <a:xfrm>
              <a:off x="6679876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726A768-FF59-49C1-64C0-922B0B60D1B9}"/>
                </a:ext>
              </a:extLst>
            </p:cNvPr>
            <p:cNvSpPr/>
            <p:nvPr/>
          </p:nvSpPr>
          <p:spPr>
            <a:xfrm>
              <a:off x="8364192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6FF3A800-1222-B853-81FF-D5F344592517}"/>
                </a:ext>
              </a:extLst>
            </p:cNvPr>
            <p:cNvSpPr/>
            <p:nvPr/>
          </p:nvSpPr>
          <p:spPr>
            <a:xfrm>
              <a:off x="10043320" y="2596264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C42167E5-7467-275F-D853-0BD8AA8C7562}"/>
              </a:ext>
            </a:extLst>
          </p:cNvPr>
          <p:cNvGrpSpPr/>
          <p:nvPr/>
        </p:nvGrpSpPr>
        <p:grpSpPr>
          <a:xfrm>
            <a:off x="9163841" y="7206268"/>
            <a:ext cx="9390554" cy="818016"/>
            <a:chOff x="6231778" y="3292376"/>
            <a:chExt cx="4695277" cy="409008"/>
          </a:xfrm>
        </p:grpSpPr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30C9D3E-FFA6-134D-51A2-4ECEE7968885}"/>
                </a:ext>
              </a:extLst>
            </p:cNvPr>
            <p:cNvSpPr/>
            <p:nvPr/>
          </p:nvSpPr>
          <p:spPr>
            <a:xfrm>
              <a:off x="7165040" y="3300791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5E0FE8F-98E9-0E4E-E3DD-61E9F36F1586}"/>
                </a:ext>
              </a:extLst>
            </p:cNvPr>
            <p:cNvSpPr/>
            <p:nvPr/>
          </p:nvSpPr>
          <p:spPr>
            <a:xfrm>
              <a:off x="8363762" y="32953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6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289D3AAB-78E9-795A-ECDC-1880C0F81590}"/>
                </a:ext>
              </a:extLst>
            </p:cNvPr>
            <p:cNvSpPr/>
            <p:nvPr/>
          </p:nvSpPr>
          <p:spPr>
            <a:xfrm>
              <a:off x="9578616" y="329798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BC23F04A-74F0-C568-F282-74F77B1A5EE2}"/>
                </a:ext>
              </a:extLst>
            </p:cNvPr>
            <p:cNvSpPr/>
            <p:nvPr/>
          </p:nvSpPr>
          <p:spPr>
            <a:xfrm>
              <a:off x="10530367" y="329237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42FCCC65-6495-3CC8-768D-376998192C25}"/>
                </a:ext>
              </a:extLst>
            </p:cNvPr>
            <p:cNvSpPr/>
            <p:nvPr/>
          </p:nvSpPr>
          <p:spPr>
            <a:xfrm>
              <a:off x="6231778" y="3304696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9A903FF-C15B-D911-B639-D1FC7DB8899B}"/>
              </a:ext>
            </a:extLst>
          </p:cNvPr>
          <p:cNvGrpSpPr/>
          <p:nvPr/>
        </p:nvGrpSpPr>
        <p:grpSpPr>
          <a:xfrm>
            <a:off x="9178900" y="8054357"/>
            <a:ext cx="11096230" cy="1447182"/>
            <a:chOff x="6239308" y="3716419"/>
            <a:chExt cx="5548115" cy="723591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9A11FDBF-EBBB-BFF1-5FC6-D0C00218207E}"/>
                </a:ext>
              </a:extLst>
            </p:cNvPr>
            <p:cNvGrpSpPr/>
            <p:nvPr/>
          </p:nvGrpSpPr>
          <p:grpSpPr>
            <a:xfrm>
              <a:off x="6239308" y="3722922"/>
              <a:ext cx="387692" cy="717088"/>
              <a:chOff x="8336815" y="2316597"/>
              <a:chExt cx="387692" cy="717088"/>
            </a:xfrm>
          </p:grpSpPr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DC088337-993C-4C3C-FA80-119771524AB7}"/>
                  </a:ext>
                </a:extLst>
              </p:cNvPr>
              <p:cNvCxnSpPr/>
              <p:nvPr/>
            </p:nvCxnSpPr>
            <p:spPr>
              <a:xfrm>
                <a:off x="8531465" y="2316597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8" name="Picture 397" descr="Icon&#10;&#10;Description automatically generated">
                <a:extLst>
                  <a:ext uri="{FF2B5EF4-FFF2-40B4-BE49-F238E27FC236}">
                    <a16:creationId xmlns:a16="http://schemas.microsoft.com/office/drawing/2014/main" id="{BAD7D8CC-2ADE-BD6F-6916-52F7106D4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6815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7559F766-B09D-0461-2BC0-8612240BF420}"/>
                </a:ext>
              </a:extLst>
            </p:cNvPr>
            <p:cNvGrpSpPr/>
            <p:nvPr/>
          </p:nvGrpSpPr>
          <p:grpSpPr>
            <a:xfrm>
              <a:off x="9715415" y="3716419"/>
              <a:ext cx="2072008" cy="717994"/>
              <a:chOff x="9715415" y="3716419"/>
              <a:chExt cx="2072008" cy="717994"/>
            </a:xfrm>
          </p:grpSpPr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2C4ABD4D-CC0B-AC54-8974-69833B3CE995}"/>
                  </a:ext>
                </a:extLst>
              </p:cNvPr>
              <p:cNvGrpSpPr/>
              <p:nvPr/>
            </p:nvGrpSpPr>
            <p:grpSpPr>
              <a:xfrm>
                <a:off x="9715415" y="3834227"/>
                <a:ext cx="2072008" cy="600186"/>
                <a:chOff x="7518243" y="2433499"/>
                <a:chExt cx="2072008" cy="600186"/>
              </a:xfrm>
            </p:grpSpPr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ACCC3AEE-2128-F2E6-1D29-A4BDCBE1D87C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FCE42429-37B2-608B-EC2D-80391E97AF6B}"/>
                    </a:ext>
                  </a:extLst>
                </p:cNvPr>
                <p:cNvCxnSpPr/>
                <p:nvPr/>
              </p:nvCxnSpPr>
              <p:spPr>
                <a:xfrm>
                  <a:off x="7704668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D4309528-E187-BFA6-BA15-AED9F4CABC2C}"/>
                    </a:ext>
                  </a:extLst>
                </p:cNvPr>
                <p:cNvCxnSpPr/>
                <p:nvPr/>
              </p:nvCxnSpPr>
              <p:spPr>
                <a:xfrm>
                  <a:off x="9396406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5" name="Picture 394" descr="Icon&#10;&#10;Description automatically generated">
                  <a:extLst>
                    <a:ext uri="{FF2B5EF4-FFF2-40B4-BE49-F238E27FC236}">
                      <a16:creationId xmlns:a16="http://schemas.microsoft.com/office/drawing/2014/main" id="{D6A7C522-3269-5231-0B09-90CA9C947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824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396" name="Picture 395" descr="Icon&#10;&#10;Description automatically generated">
                  <a:extLst>
                    <a:ext uri="{FF2B5EF4-FFF2-40B4-BE49-F238E27FC236}">
                      <a16:creationId xmlns:a16="http://schemas.microsoft.com/office/drawing/2014/main" id="{0704F4BF-56EB-1B01-55A1-0F1BC1E95C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255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83DB431D-411B-961D-8D2F-2C038AD733DD}"/>
                  </a:ext>
                </a:extLst>
              </p:cNvPr>
              <p:cNvGrpSpPr/>
              <p:nvPr/>
            </p:nvGrpSpPr>
            <p:grpSpPr>
              <a:xfrm>
                <a:off x="10553862" y="3716419"/>
                <a:ext cx="387692" cy="717994"/>
                <a:chOff x="8356690" y="2315691"/>
                <a:chExt cx="387692" cy="717994"/>
              </a:xfrm>
            </p:grpSpPr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F5AD4A40-5AFD-2410-C701-0ABA9BAC4FD7}"/>
                    </a:ext>
                  </a:extLst>
                </p:cNvPr>
                <p:cNvCxnSpPr/>
                <p:nvPr/>
              </p:nvCxnSpPr>
              <p:spPr>
                <a:xfrm>
                  <a:off x="8531465" y="2315691"/>
                  <a:ext cx="1572" cy="222610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1" name="Picture 390" descr="Icon&#10;&#10;Description automatically generated">
                  <a:extLst>
                    <a:ext uri="{FF2B5EF4-FFF2-40B4-BE49-F238E27FC236}">
                      <a16:creationId xmlns:a16="http://schemas.microsoft.com/office/drawing/2014/main" id="{39A8B854-FF6D-1C42-C0CB-77B2657984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669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D88ECDBC-39B1-2C06-B1C0-F60E9494E2AA}"/>
                </a:ext>
              </a:extLst>
            </p:cNvPr>
            <p:cNvGrpSpPr/>
            <p:nvPr/>
          </p:nvGrpSpPr>
          <p:grpSpPr>
            <a:xfrm>
              <a:off x="7926705" y="3812262"/>
              <a:ext cx="1320417" cy="627748"/>
              <a:chOff x="8744382" y="3787544"/>
              <a:chExt cx="1320417" cy="627748"/>
            </a:xfrm>
          </p:grpSpPr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AED9AA43-3298-404F-95E7-A3DE6EE3E49A}"/>
                  </a:ext>
                </a:extLst>
              </p:cNvPr>
              <p:cNvCxnSpPr>
                <a:endCxn id="383" idx="0"/>
              </p:cNvCxnSpPr>
              <p:nvPr/>
            </p:nvCxnSpPr>
            <p:spPr>
              <a:xfrm flipH="1">
                <a:off x="893822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3" name="Picture 382" descr="Icon&#10;&#10;Description automatically generated">
                <a:extLst>
                  <a:ext uri="{FF2B5EF4-FFF2-40B4-BE49-F238E27FC236}">
                    <a16:creationId xmlns:a16="http://schemas.microsoft.com/office/drawing/2014/main" id="{CAA77183-F0EE-180C-DDBA-A5285F167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438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08B63B8B-05C8-7F31-64A4-38B0BCD036A7}"/>
                  </a:ext>
                </a:extLst>
              </p:cNvPr>
              <p:cNvCxnSpPr>
                <a:endCxn id="385" idx="0"/>
              </p:cNvCxnSpPr>
              <p:nvPr/>
            </p:nvCxnSpPr>
            <p:spPr>
              <a:xfrm flipH="1">
                <a:off x="9870953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5" name="Picture 384" descr="Icon&#10;&#10;Description automatically generated">
                <a:extLst>
                  <a:ext uri="{FF2B5EF4-FFF2-40B4-BE49-F238E27FC236}">
                    <a16:creationId xmlns:a16="http://schemas.microsoft.com/office/drawing/2014/main" id="{51CDDA58-4FB9-C60C-8F50-8A110B0AC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710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4F3797C-6268-28DF-CBF4-E6DD26B9E36B}"/>
                  </a:ext>
                </a:extLst>
              </p:cNvPr>
              <p:cNvCxnSpPr/>
              <p:nvPr/>
            </p:nvCxnSpPr>
            <p:spPr>
              <a:xfrm>
                <a:off x="893822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D5CD7735-1623-7369-C515-2BDBF932232B}"/>
              </a:ext>
            </a:extLst>
          </p:cNvPr>
          <p:cNvGrpSpPr/>
          <p:nvPr/>
        </p:nvGrpSpPr>
        <p:grpSpPr>
          <a:xfrm>
            <a:off x="9163205" y="8648511"/>
            <a:ext cx="11129918" cy="804596"/>
            <a:chOff x="6231460" y="4014137"/>
            <a:chExt cx="5564959" cy="402298"/>
          </a:xfrm>
        </p:grpSpPr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0AC7DE0F-228E-2F5B-E63E-01C65843A131}"/>
                </a:ext>
              </a:extLst>
            </p:cNvPr>
            <p:cNvSpPr/>
            <p:nvPr/>
          </p:nvSpPr>
          <p:spPr>
            <a:xfrm>
              <a:off x="7919958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2CB8C5EB-15B9-7474-5DB1-DC58B6177C43}"/>
                </a:ext>
              </a:extLst>
            </p:cNvPr>
            <p:cNvSpPr/>
            <p:nvPr/>
          </p:nvSpPr>
          <p:spPr>
            <a:xfrm>
              <a:off x="8852683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9469618B-E179-44A0-4BB2-2BD4E6760854}"/>
                </a:ext>
              </a:extLst>
            </p:cNvPr>
            <p:cNvSpPr/>
            <p:nvPr/>
          </p:nvSpPr>
          <p:spPr>
            <a:xfrm>
              <a:off x="9710378" y="401413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12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CEF070F-B922-1C4F-3C0A-1445CEC16CA1}"/>
                </a:ext>
              </a:extLst>
            </p:cNvPr>
            <p:cNvSpPr/>
            <p:nvPr/>
          </p:nvSpPr>
          <p:spPr>
            <a:xfrm>
              <a:off x="10544866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3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B4B55B0B-013B-6747-6310-290ACAFADF6B}"/>
                </a:ext>
              </a:extLst>
            </p:cNvPr>
            <p:cNvSpPr/>
            <p:nvPr/>
          </p:nvSpPr>
          <p:spPr>
            <a:xfrm>
              <a:off x="11399731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9929BF9F-6A96-5940-A6DC-D85E42596D6A}"/>
                </a:ext>
              </a:extLst>
            </p:cNvPr>
            <p:cNvSpPr/>
            <p:nvPr/>
          </p:nvSpPr>
          <p:spPr>
            <a:xfrm>
              <a:off x="6231460" y="4019747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8C3264C-DCE8-1CC3-011E-74D96BC174AE}"/>
              </a:ext>
            </a:extLst>
          </p:cNvPr>
          <p:cNvGrpSpPr/>
          <p:nvPr/>
        </p:nvGrpSpPr>
        <p:grpSpPr>
          <a:xfrm>
            <a:off x="7521209" y="9493277"/>
            <a:ext cx="12847582" cy="1506048"/>
            <a:chOff x="5399447" y="4435880"/>
            <a:chExt cx="6423791" cy="753024"/>
          </a:xfrm>
        </p:grpSpPr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BD60B7B7-B418-A921-8011-3A8268C77CDE}"/>
                </a:ext>
              </a:extLst>
            </p:cNvPr>
            <p:cNvGrpSpPr/>
            <p:nvPr/>
          </p:nvGrpSpPr>
          <p:grpSpPr>
            <a:xfrm>
              <a:off x="5399447" y="4440011"/>
              <a:ext cx="2083932" cy="748893"/>
              <a:chOff x="7654100" y="4820812"/>
              <a:chExt cx="2083932" cy="748893"/>
            </a:xfrm>
          </p:grpSpPr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F85CA386-9190-BC81-D3FC-F238958867BC}"/>
                  </a:ext>
                </a:extLst>
              </p:cNvPr>
              <p:cNvGrpSpPr/>
              <p:nvPr/>
            </p:nvGrpSpPr>
            <p:grpSpPr>
              <a:xfrm>
                <a:off x="7654100" y="4969519"/>
                <a:ext cx="2083932" cy="600186"/>
                <a:chOff x="7478494" y="2433499"/>
                <a:chExt cx="2083932" cy="600186"/>
              </a:xfrm>
            </p:grpSpPr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77248066-B86F-EA3A-0956-F74CA8757633}"/>
                    </a:ext>
                  </a:extLst>
                </p:cNvPr>
                <p:cNvCxnSpPr/>
                <p:nvPr/>
              </p:nvCxnSpPr>
              <p:spPr>
                <a:xfrm>
                  <a:off x="7668893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3555B778-AE2B-13D8-775F-54F6D26E4F33}"/>
                    </a:ext>
                  </a:extLst>
                </p:cNvPr>
                <p:cNvCxnSpPr/>
                <p:nvPr/>
              </p:nvCxnSpPr>
              <p:spPr>
                <a:xfrm>
                  <a:off x="7668893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19912B4F-2114-04BB-840C-B3CBE9DEEF78}"/>
                    </a:ext>
                  </a:extLst>
                </p:cNvPr>
                <p:cNvCxnSpPr/>
                <p:nvPr/>
              </p:nvCxnSpPr>
              <p:spPr>
                <a:xfrm>
                  <a:off x="9368581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5" name="Picture 434" descr="Icon&#10;&#10;Description automatically generated">
                  <a:extLst>
                    <a:ext uri="{FF2B5EF4-FFF2-40B4-BE49-F238E27FC236}">
                      <a16:creationId xmlns:a16="http://schemas.microsoft.com/office/drawing/2014/main" id="{D1EB56CC-BC26-F183-46F7-9199322DC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8494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436" name="Picture 435" descr="Icon&#10;&#10;Description automatically generated">
                  <a:extLst>
                    <a:ext uri="{FF2B5EF4-FFF2-40B4-BE49-F238E27FC236}">
                      <a16:creationId xmlns:a16="http://schemas.microsoft.com/office/drawing/2014/main" id="{840B4D7F-EA51-A437-9569-4BBFE0E5A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4734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7B6B782C-F889-D8F0-B39A-BEB444BB7C85}"/>
                  </a:ext>
                </a:extLst>
              </p:cNvPr>
              <p:cNvGrpSpPr/>
              <p:nvPr/>
            </p:nvGrpSpPr>
            <p:grpSpPr>
              <a:xfrm>
                <a:off x="8483666" y="4820812"/>
                <a:ext cx="387692" cy="748893"/>
                <a:chOff x="8308060" y="2284792"/>
                <a:chExt cx="387692" cy="748893"/>
              </a:xfrm>
            </p:grpSpPr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D07C1971-1BB6-72B2-658F-E17D2C2991BC}"/>
                    </a:ext>
                  </a:extLst>
                </p:cNvPr>
                <p:cNvCxnSpPr/>
                <p:nvPr/>
              </p:nvCxnSpPr>
              <p:spPr>
                <a:xfrm>
                  <a:off x="8500277" y="2284792"/>
                  <a:ext cx="960" cy="320828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31" name="Picture 430" descr="Icon&#10;&#10;Description automatically generated">
                  <a:extLst>
                    <a:ext uri="{FF2B5EF4-FFF2-40B4-BE49-F238E27FC236}">
                      <a16:creationId xmlns:a16="http://schemas.microsoft.com/office/drawing/2014/main" id="{88FF80AC-44C1-48BD-EEDF-09F8A20B06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8060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F87F4B95-EA68-E4F0-3575-95EA9078D5FF}"/>
                </a:ext>
              </a:extLst>
            </p:cNvPr>
            <p:cNvGrpSpPr/>
            <p:nvPr/>
          </p:nvGrpSpPr>
          <p:grpSpPr>
            <a:xfrm>
              <a:off x="7914356" y="4444921"/>
              <a:ext cx="387692" cy="743983"/>
              <a:chOff x="8332628" y="2289702"/>
              <a:chExt cx="387692" cy="743983"/>
            </a:xfrm>
          </p:grpSpPr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8ECA41D4-6E01-194F-86F7-DD650F57A9D5}"/>
                  </a:ext>
                </a:extLst>
              </p:cNvPr>
              <p:cNvCxnSpPr/>
              <p:nvPr/>
            </p:nvCxnSpPr>
            <p:spPr>
              <a:xfrm>
                <a:off x="8531465" y="2289702"/>
                <a:ext cx="1572" cy="36074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7" name="Picture 426" descr="Icon&#10;&#10;Description automatically generated">
                <a:extLst>
                  <a:ext uri="{FF2B5EF4-FFF2-40B4-BE49-F238E27FC236}">
                    <a16:creationId xmlns:a16="http://schemas.microsoft.com/office/drawing/2014/main" id="{D43966EF-8242-2D05-4028-9539C6596D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2628" y="2524192"/>
                <a:ext cx="387692" cy="509493"/>
              </a:xfrm>
              <a:prstGeom prst="rect">
                <a:avLst/>
              </a:prstGeom>
            </p:spPr>
          </p:pic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47FE2F2F-B687-7698-708B-EB88D107C448}"/>
                </a:ext>
              </a:extLst>
            </p:cNvPr>
            <p:cNvGrpSpPr/>
            <p:nvPr/>
          </p:nvGrpSpPr>
          <p:grpSpPr>
            <a:xfrm>
              <a:off x="8382662" y="4440011"/>
              <a:ext cx="1314807" cy="748893"/>
              <a:chOff x="8738772" y="3666399"/>
              <a:chExt cx="1314807" cy="748893"/>
            </a:xfrm>
          </p:grpSpPr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BAFE0525-A18F-29A2-39B8-E054ED5B5B45}"/>
                  </a:ext>
                </a:extLst>
              </p:cNvPr>
              <p:cNvCxnSpPr/>
              <p:nvPr/>
            </p:nvCxnSpPr>
            <p:spPr>
              <a:xfrm flipH="1">
                <a:off x="8932618" y="3787544"/>
                <a:ext cx="2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1" name="Picture 420" descr="Icon&#10;&#10;Description automatically generated">
                <a:extLst>
                  <a:ext uri="{FF2B5EF4-FFF2-40B4-BE49-F238E27FC236}">
                    <a16:creationId xmlns:a16="http://schemas.microsoft.com/office/drawing/2014/main" id="{25FADFE7-EFA2-3273-F408-BF95C7F27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8772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80B2603-F635-3A94-C3FF-E23C1D81F614}"/>
                  </a:ext>
                </a:extLst>
              </p:cNvPr>
              <p:cNvCxnSpPr/>
              <p:nvPr/>
            </p:nvCxnSpPr>
            <p:spPr>
              <a:xfrm flipH="1">
                <a:off x="9862357" y="3787544"/>
                <a:ext cx="0" cy="11825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3" name="Picture 422" descr="Icon&#10;&#10;Description automatically generated">
                <a:extLst>
                  <a:ext uri="{FF2B5EF4-FFF2-40B4-BE49-F238E27FC236}">
                    <a16:creationId xmlns:a16="http://schemas.microsoft.com/office/drawing/2014/main" id="{F6FC4CC1-EACB-9F1E-514A-1AB1A231EC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887" y="3905799"/>
                <a:ext cx="387692" cy="509493"/>
              </a:xfrm>
              <a:prstGeom prst="rect">
                <a:avLst/>
              </a:prstGeom>
            </p:spPr>
          </p:pic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44042AD2-02C2-0BB7-8EFA-AE00903724B2}"/>
                  </a:ext>
                </a:extLst>
              </p:cNvPr>
              <p:cNvCxnSpPr/>
              <p:nvPr/>
            </p:nvCxnSpPr>
            <p:spPr>
              <a:xfrm>
                <a:off x="8932618" y="3787544"/>
                <a:ext cx="932725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C9E878D6-3CFE-5A40-5872-9D991451DC2B}"/>
                  </a:ext>
                </a:extLst>
              </p:cNvPr>
              <p:cNvCxnSpPr>
                <a:stCxn id="385" idx="2"/>
              </p:cNvCxnSpPr>
              <p:nvPr/>
            </p:nvCxnSpPr>
            <p:spPr>
              <a:xfrm flipH="1">
                <a:off x="9409387" y="3666399"/>
                <a:ext cx="0" cy="121145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9B812A1A-F844-3B11-A3E6-803B06C1BB05}"/>
                </a:ext>
              </a:extLst>
            </p:cNvPr>
            <p:cNvGrpSpPr/>
            <p:nvPr/>
          </p:nvGrpSpPr>
          <p:grpSpPr>
            <a:xfrm>
              <a:off x="9740010" y="4435880"/>
              <a:ext cx="2083228" cy="753024"/>
              <a:chOff x="7699459" y="4816681"/>
              <a:chExt cx="2083228" cy="753024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B33FBE5C-24D2-1E19-2298-03B753399DC8}"/>
                  </a:ext>
                </a:extLst>
              </p:cNvPr>
              <p:cNvGrpSpPr/>
              <p:nvPr/>
            </p:nvGrpSpPr>
            <p:grpSpPr>
              <a:xfrm>
                <a:off x="7699459" y="4969519"/>
                <a:ext cx="2083228" cy="600186"/>
                <a:chOff x="7523853" y="2433499"/>
                <a:chExt cx="2083228" cy="600186"/>
              </a:xfrm>
            </p:grpSpPr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91B74800-325A-C900-F43F-5225DD387B92}"/>
                    </a:ext>
                  </a:extLst>
                </p:cNvPr>
                <p:cNvCxnSpPr/>
                <p:nvPr/>
              </p:nvCxnSpPr>
              <p:spPr>
                <a:xfrm>
                  <a:off x="7713083" y="2433499"/>
                  <a:ext cx="80" cy="171949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35940336-AD81-E283-E766-CBE3ECBE1412}"/>
                    </a:ext>
                  </a:extLst>
                </p:cNvPr>
                <p:cNvCxnSpPr/>
                <p:nvPr/>
              </p:nvCxnSpPr>
              <p:spPr>
                <a:xfrm>
                  <a:off x="7718693" y="2433499"/>
                  <a:ext cx="1691737" cy="0"/>
                </a:xfrm>
                <a:prstGeom prst="line">
                  <a:avLst/>
                </a:prstGeom>
                <a:ln w="38100" cap="rnd" cmpd="sng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FC871A27-BF9F-DA0C-C16A-4ACC5BE6F62F}"/>
                    </a:ext>
                  </a:extLst>
                </p:cNvPr>
                <p:cNvCxnSpPr/>
                <p:nvPr/>
              </p:nvCxnSpPr>
              <p:spPr>
                <a:xfrm>
                  <a:off x="9410431" y="2433499"/>
                  <a:ext cx="79" cy="172121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8" name="Picture 417" descr="Icon&#10;&#10;Description automatically generated">
                  <a:extLst>
                    <a:ext uri="{FF2B5EF4-FFF2-40B4-BE49-F238E27FC236}">
                      <a16:creationId xmlns:a16="http://schemas.microsoft.com/office/drawing/2014/main" id="{140A2C79-26FD-5877-F277-7ECF6F064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3853" y="2524192"/>
                  <a:ext cx="387692" cy="509493"/>
                </a:xfrm>
                <a:prstGeom prst="rect">
                  <a:avLst/>
                </a:prstGeom>
              </p:spPr>
            </p:pic>
            <p:pic>
              <p:nvPicPr>
                <p:cNvPr id="419" name="Picture 418" descr="Icon&#10;&#10;Description automatically generated">
                  <a:extLst>
                    <a:ext uri="{FF2B5EF4-FFF2-40B4-BE49-F238E27FC236}">
                      <a16:creationId xmlns:a16="http://schemas.microsoft.com/office/drawing/2014/main" id="{F7C88DBB-1308-EF91-4B9E-4CDB6AC214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9389" y="2524192"/>
                  <a:ext cx="387692" cy="509493"/>
                </a:xfrm>
                <a:prstGeom prst="rect">
                  <a:avLst/>
                </a:prstGeom>
              </p:spPr>
            </p:pic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9A8F5F14-5F21-A481-99AF-41A76C9E05F9}"/>
                  </a:ext>
                </a:extLst>
              </p:cNvPr>
              <p:cNvGrpSpPr/>
              <p:nvPr/>
            </p:nvGrpSpPr>
            <p:grpSpPr>
              <a:xfrm>
                <a:off x="8518271" y="4816681"/>
                <a:ext cx="387692" cy="753024"/>
                <a:chOff x="8342665" y="2280661"/>
                <a:chExt cx="387692" cy="753024"/>
              </a:xfrm>
            </p:grpSpPr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FD6F0A1C-B672-904D-E3D2-AEE912695A22}"/>
                    </a:ext>
                  </a:extLst>
                </p:cNvPr>
                <p:cNvCxnSpPr/>
                <p:nvPr/>
              </p:nvCxnSpPr>
              <p:spPr>
                <a:xfrm>
                  <a:off x="8531465" y="2280661"/>
                  <a:ext cx="1572" cy="360743"/>
                </a:xfrm>
                <a:prstGeom prst="line">
                  <a:avLst/>
                </a:prstGeom>
                <a:ln w="381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14" name="Picture 413" descr="Icon&#10;&#10;Description automatically generated">
                  <a:extLst>
                    <a:ext uri="{FF2B5EF4-FFF2-40B4-BE49-F238E27FC236}">
                      <a16:creationId xmlns:a16="http://schemas.microsoft.com/office/drawing/2014/main" id="{B23A9A0F-1646-8BCA-740C-E394EF65D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2665" y="2524192"/>
                  <a:ext cx="387692" cy="50949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B900366E-BAF2-3A49-F225-E146D6AA3693}"/>
              </a:ext>
            </a:extLst>
          </p:cNvPr>
          <p:cNvGrpSpPr/>
          <p:nvPr/>
        </p:nvGrpSpPr>
        <p:grpSpPr>
          <a:xfrm>
            <a:off x="7506019" y="10157492"/>
            <a:ext cx="12873992" cy="793376"/>
            <a:chOff x="5402868" y="4767988"/>
            <a:chExt cx="6436995" cy="396688"/>
          </a:xfrm>
        </p:grpSpPr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9EE24D5-BAE2-71A9-25DE-BE3ACFDE00DA}"/>
                </a:ext>
              </a:extLst>
            </p:cNvPr>
            <p:cNvSpPr/>
            <p:nvPr/>
          </p:nvSpPr>
          <p:spPr>
            <a:xfrm>
              <a:off x="11443175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8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6242CAE8-5659-5C6E-9B02-AFB7C3E4B1ED}"/>
                </a:ext>
              </a:extLst>
            </p:cNvPr>
            <p:cNvSpPr/>
            <p:nvPr/>
          </p:nvSpPr>
          <p:spPr>
            <a:xfrm>
              <a:off x="6235159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44A06AA3-0D71-1934-309E-F082B536F3E6}"/>
                </a:ext>
              </a:extLst>
            </p:cNvPr>
            <p:cNvSpPr/>
            <p:nvPr/>
          </p:nvSpPr>
          <p:spPr>
            <a:xfrm>
              <a:off x="7101649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15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30ABDE0F-145E-8C3D-5509-C6352CED7E61}"/>
                </a:ext>
              </a:extLst>
            </p:cNvPr>
            <p:cNvSpPr/>
            <p:nvPr/>
          </p:nvSpPr>
          <p:spPr>
            <a:xfrm>
              <a:off x="7916116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9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8604B995-ECB2-25FA-55EC-04CA1B2F8BF4}"/>
                </a:ext>
              </a:extLst>
            </p:cNvPr>
            <p:cNvSpPr/>
            <p:nvPr/>
          </p:nvSpPr>
          <p:spPr>
            <a:xfrm>
              <a:off x="8389384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C1C26DF6-611D-7FE3-BEDD-4C84BE655FAB}"/>
                </a:ext>
              </a:extLst>
            </p:cNvPr>
            <p:cNvSpPr/>
            <p:nvPr/>
          </p:nvSpPr>
          <p:spPr>
            <a:xfrm>
              <a:off x="9312763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14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7169DEB4-4965-B5B7-599E-6EDAE0AF2175}"/>
                </a:ext>
              </a:extLst>
            </p:cNvPr>
            <p:cNvSpPr/>
            <p:nvPr/>
          </p:nvSpPr>
          <p:spPr>
            <a:xfrm>
              <a:off x="9740240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10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51E0DCE6-FA55-ADDD-55B2-7F2EA82E8702}"/>
                </a:ext>
              </a:extLst>
            </p:cNvPr>
            <p:cNvSpPr/>
            <p:nvPr/>
          </p:nvSpPr>
          <p:spPr>
            <a:xfrm>
              <a:off x="10561046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9BDFF32-AE50-783A-641A-1AF5F94C2881}"/>
                </a:ext>
              </a:extLst>
            </p:cNvPr>
            <p:cNvSpPr/>
            <p:nvPr/>
          </p:nvSpPr>
          <p:spPr>
            <a:xfrm>
              <a:off x="5402868" y="4767988"/>
              <a:ext cx="396688" cy="3966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068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defTabSz="1828754" hangingPunct="1">
                <a:defRPr/>
              </a:pPr>
              <a:r>
                <a:rPr lang="en-US" sz="4000" b="1" kern="1200">
                  <a:solidFill>
                    <a:srgbClr val="F0682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17</a:t>
              </a:r>
              <a:endParaRPr lang="en-US" sz="32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447" name="Arrow: Down 1">
            <a:extLst>
              <a:ext uri="{FF2B5EF4-FFF2-40B4-BE49-F238E27FC236}">
                <a16:creationId xmlns:a16="http://schemas.microsoft.com/office/drawing/2014/main" id="{6E2E149A-4379-F1AF-6EF5-110C0A011D6C}"/>
              </a:ext>
            </a:extLst>
          </p:cNvPr>
          <p:cNvSpPr/>
          <p:nvPr/>
        </p:nvSpPr>
        <p:spPr>
          <a:xfrm rot="16200000">
            <a:off x="5717094" y="9633859"/>
            <a:ext cx="428022" cy="1427160"/>
          </a:xfrm>
          <a:prstGeom prst="downArrow">
            <a:avLst>
              <a:gd name="adj1" fmla="val 74400"/>
              <a:gd name="adj2" fmla="val 50000"/>
            </a:avLst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24C1471B-B3DD-232B-C940-CBC1C55713ED}"/>
              </a:ext>
            </a:extLst>
          </p:cNvPr>
          <p:cNvSpPr txBox="1"/>
          <p:nvPr/>
        </p:nvSpPr>
        <p:spPr>
          <a:xfrm>
            <a:off x="8896615" y="11747258"/>
            <a:ext cx="387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754" hangingPunct="1">
              <a:defRPr/>
            </a:pPr>
            <a:r>
              <a:rPr lang="en-US" sz="48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IBOs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62AEC3FC-30F9-0B64-308D-351C7E8A9A56}"/>
              </a:ext>
            </a:extLst>
          </p:cNvPr>
          <p:cNvSpPr txBox="1"/>
          <p:nvPr/>
        </p:nvSpPr>
        <p:spPr>
          <a:xfrm>
            <a:off x="12677764" y="11747258"/>
            <a:ext cx="467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754" hangingPunct="1">
              <a:defRPr/>
            </a:pPr>
            <a:r>
              <a:rPr lang="en-US" sz="4800" b="1" kern="1200"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544F2098-A676-287C-BC29-231D8A29D6CF}"/>
              </a:ext>
            </a:extLst>
          </p:cNvPr>
          <p:cNvSpPr txBox="1"/>
          <p:nvPr/>
        </p:nvSpPr>
        <p:spPr>
          <a:xfrm>
            <a:off x="13021566" y="11276325"/>
            <a:ext cx="3079214" cy="1569660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9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77A9B2B3-4110-65F9-E044-8824CEFAEAE6}"/>
              </a:ext>
            </a:extLst>
          </p:cNvPr>
          <p:cNvSpPr txBox="1"/>
          <p:nvPr/>
        </p:nvSpPr>
        <p:spPr>
          <a:xfrm>
            <a:off x="17563139" y="11341113"/>
            <a:ext cx="4401508" cy="1569660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9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252</a:t>
            </a:r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8" name="Arrow: Down 1">
            <a:extLst>
              <a:ext uri="{FF2B5EF4-FFF2-40B4-BE49-F238E27FC236}">
                <a16:creationId xmlns:a16="http://schemas.microsoft.com/office/drawing/2014/main" id="{71B6B171-4A22-2703-56C1-64F3C1924DAE}"/>
              </a:ext>
            </a:extLst>
          </p:cNvPr>
          <p:cNvSpPr/>
          <p:nvPr/>
        </p:nvSpPr>
        <p:spPr>
          <a:xfrm rot="16200000">
            <a:off x="9311406" y="1477265"/>
            <a:ext cx="352478" cy="5791042"/>
          </a:xfrm>
          <a:prstGeom prst="downArrow">
            <a:avLst>
              <a:gd name="adj1" fmla="val 74400"/>
              <a:gd name="adj2" fmla="val 50000"/>
            </a:avLst>
          </a:prstGeom>
          <a:solidFill>
            <a:srgbClr val="CCDC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" name="TextBox 459">
            <a:extLst>
              <a:ext uri="{FF2B5EF4-FFF2-40B4-BE49-F238E27FC236}">
                <a16:creationId xmlns:a16="http://schemas.microsoft.com/office/drawing/2014/main" id="{2D044F52-E98A-21AB-6048-EACC0BD9D200}"/>
              </a:ext>
            </a:extLst>
          </p:cNvPr>
          <p:cNvSpPr txBox="1"/>
          <p:nvPr/>
        </p:nvSpPr>
        <p:spPr>
          <a:xfrm>
            <a:off x="14975508" y="3468523"/>
            <a:ext cx="44213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800" hangingPunct="1">
              <a:defRPr/>
            </a:pPr>
            <a:r>
              <a:rPr lang="en-US" sz="36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Customers totaling</a:t>
            </a:r>
          </a:p>
          <a:p>
            <a:pPr algn="l" defTabSz="1828800" hangingPunct="1">
              <a:defRPr/>
            </a:pPr>
            <a:r>
              <a:rPr lang="en-US" sz="3600" i="1" kern="1200">
                <a:solidFill>
                  <a:srgbClr val="CCDC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</a:t>
            </a:r>
            <a:r>
              <a:rPr lang="en-US" sz="4000" b="1" i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Services</a:t>
            </a:r>
            <a:endParaRPr lang="en-US" sz="3600" b="1" i="1" kern="1200">
              <a:solidFill>
                <a:schemeClr val="accent4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7FBEDD9D-D672-6181-A2E1-52BB572028D4}"/>
              </a:ext>
            </a:extLst>
          </p:cNvPr>
          <p:cNvSpPr txBox="1"/>
          <p:nvPr/>
        </p:nvSpPr>
        <p:spPr>
          <a:xfrm>
            <a:off x="8971815" y="11548718"/>
            <a:ext cx="2724364" cy="1200329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7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Total</a:t>
            </a:r>
          </a:p>
        </p:txBody>
      </p:sp>
      <p:sp>
        <p:nvSpPr>
          <p:cNvPr id="474" name="Rectangle">
            <a:extLst>
              <a:ext uri="{FF2B5EF4-FFF2-40B4-BE49-F238E27FC236}">
                <a16:creationId xmlns:a16="http://schemas.microsoft.com/office/drawing/2014/main" id="{4D2828E5-D47A-814E-533F-7B349AECC8EE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75" name="TT">
            <a:extLst>
              <a:ext uri="{FF2B5EF4-FFF2-40B4-BE49-F238E27FC236}">
                <a16:creationId xmlns:a16="http://schemas.microsoft.com/office/drawing/2014/main" id="{D95BF51A-D332-AB03-F131-35145417C4C7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C5411-2CCA-2432-186C-F3AF19B4F3BB}"/>
              </a:ext>
            </a:extLst>
          </p:cNvPr>
          <p:cNvSpPr txBox="1"/>
          <p:nvPr/>
        </p:nvSpPr>
        <p:spPr>
          <a:xfrm>
            <a:off x="20592445" y="7265666"/>
            <a:ext cx="369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48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9B0A4-A9DE-469C-245E-6FC58CD6EA15}"/>
              </a:ext>
            </a:extLst>
          </p:cNvPr>
          <p:cNvSpPr txBox="1"/>
          <p:nvPr/>
        </p:nvSpPr>
        <p:spPr>
          <a:xfrm>
            <a:off x="20592447" y="8722911"/>
            <a:ext cx="3709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67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43000-E328-A690-7A60-94387B8C4673}"/>
              </a:ext>
            </a:extLst>
          </p:cNvPr>
          <p:cNvSpPr txBox="1"/>
          <p:nvPr/>
        </p:nvSpPr>
        <p:spPr>
          <a:xfrm>
            <a:off x="20592445" y="10156935"/>
            <a:ext cx="372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89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54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6D434552-3455-3D87-1214-BC8BA1F363A2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1E9721EC-D676-84DA-C274-564F39E5A7C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78DD21E-40A4-7CD6-DB71-6A31B7C5A74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92597668-695E-2DE2-24B2-78D25DA976F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TT">
            <a:extLst>
              <a:ext uri="{FF2B5EF4-FFF2-40B4-BE49-F238E27FC236}">
                <a16:creationId xmlns:a16="http://schemas.microsoft.com/office/drawing/2014/main" id="{B93BBC4F-0496-771A-D8A2-7DC6C7651F0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2" name="ETL">
            <a:extLst>
              <a:ext uri="{FF2B5EF4-FFF2-40B4-BE49-F238E27FC236}">
                <a16:creationId xmlns:a16="http://schemas.microsoft.com/office/drawing/2014/main" id="{810432E1-CE21-1EF5-D343-703F074287F8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3CE8F9-5B15-1E6E-E4FF-07EB7D62E781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5" name="RVP">
            <a:extLst>
              <a:ext uri="{FF2B5EF4-FFF2-40B4-BE49-F238E27FC236}">
                <a16:creationId xmlns:a16="http://schemas.microsoft.com/office/drawing/2014/main" id="{05E55F04-83DE-C642-E834-AEDCEF62CA4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6" name="SVP">
            <a:extLst>
              <a:ext uri="{FF2B5EF4-FFF2-40B4-BE49-F238E27FC236}">
                <a16:creationId xmlns:a16="http://schemas.microsoft.com/office/drawing/2014/main" id="{8D26C7E9-A31C-F8F6-F29F-EE708D806D72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7" name="RD">
            <a:extLst>
              <a:ext uri="{FF2B5EF4-FFF2-40B4-BE49-F238E27FC236}">
                <a16:creationId xmlns:a16="http://schemas.microsoft.com/office/drawing/2014/main" id="{9DFB83E0-0E5E-D5DB-A855-D6C5C991D36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F19FEC63-263E-5951-BA93-1BAD33E75492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772E1BAD-DEB5-97B7-1B0C-7D0BDCD5327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Compensation Plan – Personal Residual Income">
            <a:extLst>
              <a:ext uri="{FF2B5EF4-FFF2-40B4-BE49-F238E27FC236}">
                <a16:creationId xmlns:a16="http://schemas.microsoft.com/office/drawing/2014/main" id="{A439E919-77EF-9C8C-53DD-84D3093EB3DE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65723B6-92F6-CD72-C455-0E865CD58729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012E-2EDD-51DF-9637-9194E59653FA}"/>
              </a:ext>
            </a:extLst>
          </p:cNvPr>
          <p:cNvSpPr txBox="1"/>
          <p:nvPr/>
        </p:nvSpPr>
        <p:spPr>
          <a:xfrm>
            <a:off x="14261807" y="3861812"/>
            <a:ext cx="1156585" cy="923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</a:t>
            </a:r>
            <a:endParaRPr lang="en-US" sz="40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6D89D2-7FFD-A3A5-8F52-8912457495D7}"/>
              </a:ext>
            </a:extLst>
          </p:cNvPr>
          <p:cNvCxnSpPr/>
          <p:nvPr/>
        </p:nvCxnSpPr>
        <p:spPr>
          <a:xfrm flipH="1">
            <a:off x="13826696" y="8056158"/>
            <a:ext cx="0" cy="185179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E265436-7D88-6542-755C-0C249E7E9311}"/>
              </a:ext>
            </a:extLst>
          </p:cNvPr>
          <p:cNvSpPr txBox="1"/>
          <p:nvPr/>
        </p:nvSpPr>
        <p:spPr>
          <a:xfrm>
            <a:off x="20592445" y="5910285"/>
            <a:ext cx="3690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54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28</a:t>
            </a:r>
            <a:r>
              <a:rPr lang="en-US" sz="48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 </a:t>
            </a:r>
            <a:r>
              <a:rPr lang="en-US" sz="4000" b="1" kern="12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Services</a:t>
            </a:r>
            <a:endParaRPr lang="en-US" sz="4800" b="1" kern="12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954B4-1C40-ECCD-2B84-C8F211D70F0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104613-1C3F-D6E3-27D4-0209021775A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574143-03A7-5F50-7D8A-40C61523E9D6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8C465E-E0D6-10DD-2085-9022B1B2B011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E06422-FBA2-8088-2AA4-0F53B96491F7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D5149A-38DF-D211-E3A3-01CD07021282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6249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3A69C5CC-B7D7-D9DD-F9E4-785AB09F263F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5" name="TT">
            <a:extLst>
              <a:ext uri="{FF2B5EF4-FFF2-40B4-BE49-F238E27FC236}">
                <a16:creationId xmlns:a16="http://schemas.microsoft.com/office/drawing/2014/main" id="{C0E01B2A-9563-051D-50D7-A44CF877667A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5D3B82B4-6578-5037-FEF6-39C4A81984BE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3419B9ED-896F-4BE9-441D-0243C8B4AA7E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647FEEAD-7368-7179-D63B-C4C22F8CA27C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A27AEAF-82B6-2DAD-503C-DDE07CD43A54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TT">
            <a:extLst>
              <a:ext uri="{FF2B5EF4-FFF2-40B4-BE49-F238E27FC236}">
                <a16:creationId xmlns:a16="http://schemas.microsoft.com/office/drawing/2014/main" id="{0A571956-5D7F-E98A-ADE5-925CE33BDAE2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1" name="ETL">
            <a:extLst>
              <a:ext uri="{FF2B5EF4-FFF2-40B4-BE49-F238E27FC236}">
                <a16:creationId xmlns:a16="http://schemas.microsoft.com/office/drawing/2014/main" id="{C80A1D72-39B6-F041-7F19-653259278B14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2" name="RD">
            <a:extLst>
              <a:ext uri="{FF2B5EF4-FFF2-40B4-BE49-F238E27FC236}">
                <a16:creationId xmlns:a16="http://schemas.microsoft.com/office/drawing/2014/main" id="{76E605C2-2DEB-F803-3142-C2287D840A90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3" name="RVP">
            <a:extLst>
              <a:ext uri="{FF2B5EF4-FFF2-40B4-BE49-F238E27FC236}">
                <a16:creationId xmlns:a16="http://schemas.microsoft.com/office/drawing/2014/main" id="{67619C13-991D-D8EB-4AB5-0585FC0B0F62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4" name="SVP">
            <a:extLst>
              <a:ext uri="{FF2B5EF4-FFF2-40B4-BE49-F238E27FC236}">
                <a16:creationId xmlns:a16="http://schemas.microsoft.com/office/drawing/2014/main" id="{5C37792B-06F5-1528-46DB-527F18797ABD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5" name="RD">
            <a:extLst>
              <a:ext uri="{FF2B5EF4-FFF2-40B4-BE49-F238E27FC236}">
                <a16:creationId xmlns:a16="http://schemas.microsoft.com/office/drawing/2014/main" id="{B35D15B5-F186-FFED-D541-E99421774E8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CF9F4EE3-C213-8F83-B3ED-099616337847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BF4814C0-78E6-3CCF-ADD9-A9F56E145258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Compensation Plan – Personal Residual Income">
            <a:extLst>
              <a:ext uri="{FF2B5EF4-FFF2-40B4-BE49-F238E27FC236}">
                <a16:creationId xmlns:a16="http://schemas.microsoft.com/office/drawing/2014/main" id="{C51C6F26-2C37-78D6-4566-63330C851D7B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16D6F82-60DB-7072-CBFE-DB1BE5ECEE6B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616CE-B9A7-3662-F82F-E0BB7E3336B4}"/>
              </a:ext>
            </a:extLst>
          </p:cNvPr>
          <p:cNvSpPr/>
          <p:nvPr/>
        </p:nvSpPr>
        <p:spPr>
          <a:xfrm>
            <a:off x="6948507" y="10103309"/>
            <a:ext cx="16402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ea typeface="+mn-ea"/>
                <a:cs typeface="Helvetica"/>
              </a:rPr>
              <a:t>The more customers acquired; the more revenue generated, the more you can earn</a:t>
            </a:r>
            <a:endParaRPr lang="en-US" sz="5400" kern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ea typeface="+mn-ea"/>
              <a:cs typeface="Helvetic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5A6BF2-0E98-D510-1EBC-925153C5501A}"/>
              </a:ext>
            </a:extLst>
          </p:cNvPr>
          <p:cNvSpPr/>
          <p:nvPr/>
        </p:nvSpPr>
        <p:spPr>
          <a:xfrm>
            <a:off x="7104994" y="3420397"/>
            <a:ext cx="146828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5400" b="1" kern="120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Helvetica"/>
              </a:rPr>
              <a:t>QUESTION:</a:t>
            </a:r>
          </a:p>
          <a:p>
            <a:pPr defTabSz="1828754" hangingPunct="1">
              <a:defRPr/>
            </a:pPr>
            <a:r>
              <a:rPr lang="en-US" sz="5400" i="1" kern="120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Helvetica"/>
              </a:rPr>
              <a:t>How much can you earn in </a:t>
            </a:r>
          </a:p>
          <a:p>
            <a:pPr defTabSz="1828754" hangingPunct="1">
              <a:defRPr/>
            </a:pPr>
            <a:r>
              <a:rPr lang="en-US" sz="5400" i="1" kern="120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Helvetica"/>
              </a:rPr>
              <a:t>monthly residual income?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67A4C6-8FA7-B02D-2058-A15474E151A2}"/>
              </a:ext>
            </a:extLst>
          </p:cNvPr>
          <p:cNvSpPr txBox="1"/>
          <p:nvPr/>
        </p:nvSpPr>
        <p:spPr>
          <a:xfrm>
            <a:off x="8031157" y="6185007"/>
            <a:ext cx="13220700" cy="3508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828754" hangingPunct="1">
              <a:defRPr/>
            </a:pPr>
            <a:r>
              <a:rPr lang="en-US" sz="6000" b="1" kern="1200">
                <a:solidFill>
                  <a:srgbClr val="67C8C6"/>
                </a:solidFill>
                <a:latin typeface="Calibri"/>
                <a:ea typeface="+mn-ea"/>
                <a:cs typeface="Helvetica"/>
              </a:rPr>
              <a:t>ANSWER…</a:t>
            </a:r>
          </a:p>
          <a:p>
            <a:pPr defTabSz="1828754" hangingPunct="1">
              <a:defRPr/>
            </a:pPr>
            <a:r>
              <a:rPr lang="en-US" sz="5400" b="1" kern="1200">
                <a:solidFill>
                  <a:srgbClr val="67C8C6"/>
                </a:solidFill>
                <a:latin typeface="Calibri"/>
                <a:ea typeface="+mn-ea"/>
                <a:cs typeface="Helvetica"/>
              </a:rPr>
              <a:t>It’s based on the total Commissionable Revenue generated by all the </a:t>
            </a:r>
          </a:p>
          <a:p>
            <a:pPr defTabSz="1828754" hangingPunct="1">
              <a:defRPr/>
            </a:pPr>
            <a:r>
              <a:rPr lang="en-US" sz="5400" b="1" kern="1200">
                <a:solidFill>
                  <a:srgbClr val="67C8C6"/>
                </a:solidFill>
                <a:latin typeface="Calibri"/>
                <a:ea typeface="+mn-ea"/>
                <a:cs typeface="Helvetica"/>
              </a:rPr>
              <a:t>Customers X the Commission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32787-FCD4-8AF5-E9BF-DAF0090BD988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CA9B8-14B0-A4C7-15AA-D38478C522E8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A6A0F-FCEC-41C6-662C-F7C7A3E68E88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7A239-D121-4900-DDF9-AD65E51069D8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7F2A0-926A-7161-DD83-ECC2C0CC4A64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FDC58-C897-ABB7-4FE4-423175FDC87D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8657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F9F66-7450-BE84-DE38-CF843F0836BB}"/>
              </a:ext>
            </a:extLst>
          </p:cNvPr>
          <p:cNvGrpSpPr/>
          <p:nvPr/>
        </p:nvGrpSpPr>
        <p:grpSpPr>
          <a:xfrm>
            <a:off x="5312335" y="5660872"/>
            <a:ext cx="10497400" cy="2430127"/>
            <a:chOff x="4828733" y="2448910"/>
            <a:chExt cx="10497400" cy="1454976"/>
          </a:xfrm>
        </p:grpSpPr>
        <p:sp>
          <p:nvSpPr>
            <p:cNvPr id="12" name="Arrow: Down 1">
              <a:extLst>
                <a:ext uri="{FF2B5EF4-FFF2-40B4-BE49-F238E27FC236}">
                  <a16:creationId xmlns:a16="http://schemas.microsoft.com/office/drawing/2014/main" id="{5F27E690-B332-41E3-1901-ECEC7E871DC9}"/>
                </a:ext>
              </a:extLst>
            </p:cNvPr>
            <p:cNvSpPr/>
            <p:nvPr/>
          </p:nvSpPr>
          <p:spPr>
            <a:xfrm>
              <a:off x="4828733" y="2448910"/>
              <a:ext cx="636270" cy="1296808"/>
            </a:xfrm>
            <a:prstGeom prst="downArrow">
              <a:avLst/>
            </a:prstGeom>
            <a:gradFill>
              <a:gsLst>
                <a:gs pos="0">
                  <a:srgbClr val="132348"/>
                </a:gs>
                <a:gs pos="72000">
                  <a:srgbClr val="F0682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C8C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74C13A-802B-AECB-677E-305BE52A2527}"/>
                </a:ext>
              </a:extLst>
            </p:cNvPr>
            <p:cNvSpPr txBox="1"/>
            <p:nvPr/>
          </p:nvSpPr>
          <p:spPr>
            <a:xfrm>
              <a:off x="5940619" y="3240502"/>
              <a:ext cx="9385514" cy="66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 kern="120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40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Personal Customer Points</a:t>
              </a:r>
            </a:p>
          </p:txBody>
        </p:sp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3A69C5CC-B7D7-D9DD-F9E4-785AB09F263F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5" name="TT">
            <a:extLst>
              <a:ext uri="{FF2B5EF4-FFF2-40B4-BE49-F238E27FC236}">
                <a16:creationId xmlns:a16="http://schemas.microsoft.com/office/drawing/2014/main" id="{C0E01B2A-9563-051D-50D7-A44CF877667A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5D3B82B4-6578-5037-FEF6-39C4A81984BE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3419B9ED-896F-4BE9-441D-0243C8B4AA7E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647FEEAD-7368-7179-D63B-C4C22F8CA27C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A27AEAF-82B6-2DAD-503C-DDE07CD43A54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TT">
            <a:extLst>
              <a:ext uri="{FF2B5EF4-FFF2-40B4-BE49-F238E27FC236}">
                <a16:creationId xmlns:a16="http://schemas.microsoft.com/office/drawing/2014/main" id="{0A571956-5D7F-E98A-ADE5-925CE33BDAE2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1" name="ETL">
            <a:extLst>
              <a:ext uri="{FF2B5EF4-FFF2-40B4-BE49-F238E27FC236}">
                <a16:creationId xmlns:a16="http://schemas.microsoft.com/office/drawing/2014/main" id="{C80A1D72-39B6-F041-7F19-653259278B14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2" name="RD">
            <a:extLst>
              <a:ext uri="{FF2B5EF4-FFF2-40B4-BE49-F238E27FC236}">
                <a16:creationId xmlns:a16="http://schemas.microsoft.com/office/drawing/2014/main" id="{76E605C2-2DEB-F803-3142-C2287D840A90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3" name="RVP">
            <a:extLst>
              <a:ext uri="{FF2B5EF4-FFF2-40B4-BE49-F238E27FC236}">
                <a16:creationId xmlns:a16="http://schemas.microsoft.com/office/drawing/2014/main" id="{67619C13-991D-D8EB-4AB5-0585FC0B0F62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4" name="SVP">
            <a:extLst>
              <a:ext uri="{FF2B5EF4-FFF2-40B4-BE49-F238E27FC236}">
                <a16:creationId xmlns:a16="http://schemas.microsoft.com/office/drawing/2014/main" id="{5C37792B-06F5-1528-46DB-527F18797ABD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5" name="RD">
            <a:extLst>
              <a:ext uri="{FF2B5EF4-FFF2-40B4-BE49-F238E27FC236}">
                <a16:creationId xmlns:a16="http://schemas.microsoft.com/office/drawing/2014/main" id="{B35D15B5-F186-FFED-D541-E99421774E8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CF9F4EE3-C213-8F83-B3ED-099616337847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BF4814C0-78E6-3CCF-ADD9-A9F56E145258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Compensation Plan – Personal Residual Income">
            <a:extLst>
              <a:ext uri="{FF2B5EF4-FFF2-40B4-BE49-F238E27FC236}">
                <a16:creationId xmlns:a16="http://schemas.microsoft.com/office/drawing/2014/main" id="{C51C6F26-2C37-78D6-4566-63330C851D7B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16D6F82-60DB-7072-CBFE-DB1BE5ECEE6B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9FBB-0CF0-B2FC-C5D6-741C212C4FAF}"/>
              </a:ext>
            </a:extLst>
          </p:cNvPr>
          <p:cNvSpPr txBox="1"/>
          <p:nvPr/>
        </p:nvSpPr>
        <p:spPr>
          <a:xfrm>
            <a:off x="15392538" y="5109061"/>
            <a:ext cx="7632843" cy="562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There is a</a:t>
            </a:r>
            <a:r>
              <a:rPr kumimoji="0" lang="en-US" sz="60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</a:t>
            </a:r>
            <a:r>
              <a:rPr kumimoji="0" lang="en-US" sz="540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equirement to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a</a:t>
            </a:r>
            <a:r>
              <a:rPr kumimoji="0" lang="en-US" sz="540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cquire &amp; maintain a certain number of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Personal Customer Points</a:t>
            </a:r>
            <a:endParaRPr kumimoji="0" lang="en-US" sz="54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6F933-6E34-47B7-AC0A-FA71C514E637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38973-9642-B9DA-62CE-1D990D91991C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E03C-1AD9-ED70-2704-9CD6C6F2C825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0C857-BE55-E264-9797-045D24E64F05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9CCD7-B1E9-53C6-CD34-780FCFDC8D22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EABDD-FB10-8096-0B2A-0C3B8016DF73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6302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670733-F364-026E-1B7D-41FE4FCDC743}"/>
              </a:ext>
            </a:extLst>
          </p:cNvPr>
          <p:cNvGrpSpPr/>
          <p:nvPr/>
        </p:nvGrpSpPr>
        <p:grpSpPr>
          <a:xfrm>
            <a:off x="5309505" y="5660871"/>
            <a:ext cx="10050364" cy="3674873"/>
            <a:chOff x="4825905" y="2448912"/>
            <a:chExt cx="10050362" cy="2010873"/>
          </a:xfrm>
        </p:grpSpPr>
        <p:sp>
          <p:nvSpPr>
            <p:cNvPr id="9" name="Arrow: Down 1">
              <a:extLst>
                <a:ext uri="{FF2B5EF4-FFF2-40B4-BE49-F238E27FC236}">
                  <a16:creationId xmlns:a16="http://schemas.microsoft.com/office/drawing/2014/main" id="{EBCEF925-1A94-67C5-53A3-92CD61A8F224}"/>
                </a:ext>
              </a:extLst>
            </p:cNvPr>
            <p:cNvSpPr/>
            <p:nvPr/>
          </p:nvSpPr>
          <p:spPr>
            <a:xfrm>
              <a:off x="4825905" y="2448912"/>
              <a:ext cx="636270" cy="1973949"/>
            </a:xfrm>
            <a:prstGeom prst="downArrow">
              <a:avLst/>
            </a:prstGeom>
            <a:gradFill>
              <a:gsLst>
                <a:gs pos="0">
                  <a:srgbClr val="132348"/>
                </a:gs>
                <a:gs pos="72000">
                  <a:srgbClr val="F0682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C8C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0E3620-E078-B84F-B427-BD08E99F807A}"/>
                </a:ext>
              </a:extLst>
            </p:cNvPr>
            <p:cNvSpPr txBox="1"/>
            <p:nvPr/>
          </p:nvSpPr>
          <p:spPr>
            <a:xfrm>
              <a:off x="5951012" y="3853495"/>
              <a:ext cx="8925255" cy="6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6600" b="1" kern="120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6</a:t>
              </a: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Personal Customer Points</a:t>
              </a:r>
            </a:p>
          </p:txBody>
        </p:sp>
      </p:grpSp>
      <p:sp>
        <p:nvSpPr>
          <p:cNvPr id="12" name="Arrow: Down 1">
            <a:extLst>
              <a:ext uri="{FF2B5EF4-FFF2-40B4-BE49-F238E27FC236}">
                <a16:creationId xmlns:a16="http://schemas.microsoft.com/office/drawing/2014/main" id="{5F27E690-B332-41E3-1901-ECEC7E871DC9}"/>
              </a:ext>
            </a:extLst>
          </p:cNvPr>
          <p:cNvSpPr/>
          <p:nvPr/>
        </p:nvSpPr>
        <p:spPr>
          <a:xfrm>
            <a:off x="5312335" y="5660872"/>
            <a:ext cx="636270" cy="2165952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3A69C5CC-B7D7-D9DD-F9E4-785AB09F263F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5" name="TT">
            <a:extLst>
              <a:ext uri="{FF2B5EF4-FFF2-40B4-BE49-F238E27FC236}">
                <a16:creationId xmlns:a16="http://schemas.microsoft.com/office/drawing/2014/main" id="{C0E01B2A-9563-051D-50D7-A44CF877667A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5D3B82B4-6578-5037-FEF6-39C4A81984BE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3419B9ED-896F-4BE9-441D-0243C8B4AA7E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647FEEAD-7368-7179-D63B-C4C22F8CA27C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A27AEAF-82B6-2DAD-503C-DDE07CD43A54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TT">
            <a:extLst>
              <a:ext uri="{FF2B5EF4-FFF2-40B4-BE49-F238E27FC236}">
                <a16:creationId xmlns:a16="http://schemas.microsoft.com/office/drawing/2014/main" id="{0A571956-5D7F-E98A-ADE5-925CE33BDAE2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1" name="ETL">
            <a:extLst>
              <a:ext uri="{FF2B5EF4-FFF2-40B4-BE49-F238E27FC236}">
                <a16:creationId xmlns:a16="http://schemas.microsoft.com/office/drawing/2014/main" id="{C80A1D72-39B6-F041-7F19-653259278B14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2" name="RD">
            <a:extLst>
              <a:ext uri="{FF2B5EF4-FFF2-40B4-BE49-F238E27FC236}">
                <a16:creationId xmlns:a16="http://schemas.microsoft.com/office/drawing/2014/main" id="{76E605C2-2DEB-F803-3142-C2287D840A90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3" name="RVP">
            <a:extLst>
              <a:ext uri="{FF2B5EF4-FFF2-40B4-BE49-F238E27FC236}">
                <a16:creationId xmlns:a16="http://schemas.microsoft.com/office/drawing/2014/main" id="{67619C13-991D-D8EB-4AB5-0585FC0B0F62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4" name="SVP">
            <a:extLst>
              <a:ext uri="{FF2B5EF4-FFF2-40B4-BE49-F238E27FC236}">
                <a16:creationId xmlns:a16="http://schemas.microsoft.com/office/drawing/2014/main" id="{5C37792B-06F5-1528-46DB-527F18797ABD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5" name="RD">
            <a:extLst>
              <a:ext uri="{FF2B5EF4-FFF2-40B4-BE49-F238E27FC236}">
                <a16:creationId xmlns:a16="http://schemas.microsoft.com/office/drawing/2014/main" id="{B35D15B5-F186-FFED-D541-E99421774E8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CF9F4EE3-C213-8F83-B3ED-099616337847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BF4814C0-78E6-3CCF-ADD9-A9F56E145258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Compensation Plan – Personal Residual Income">
            <a:extLst>
              <a:ext uri="{FF2B5EF4-FFF2-40B4-BE49-F238E27FC236}">
                <a16:creationId xmlns:a16="http://schemas.microsoft.com/office/drawing/2014/main" id="{C51C6F26-2C37-78D6-4566-63330C851D7B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16D6F82-60DB-7072-CBFE-DB1BE5ECEE6B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9FBB-0CF0-B2FC-C5D6-741C212C4FAF}"/>
              </a:ext>
            </a:extLst>
          </p:cNvPr>
          <p:cNvSpPr txBox="1"/>
          <p:nvPr/>
        </p:nvSpPr>
        <p:spPr>
          <a:xfrm>
            <a:off x="15392538" y="5109061"/>
            <a:ext cx="7632843" cy="562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There is a</a:t>
            </a:r>
            <a:r>
              <a:rPr kumimoji="0" lang="en-US" sz="60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</a:t>
            </a:r>
            <a:r>
              <a:rPr kumimoji="0" lang="en-US" sz="540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equirement to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acquire &amp; maintain a certain number of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Personal Customer Points</a:t>
            </a:r>
            <a:endParaRPr kumimoji="0" lang="en-US" sz="54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4468B-D0C3-096E-0ADA-FBC33C14D93D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612D2-F98C-26C7-813A-20C7C7EE94DE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9BC7F-84D5-9F36-FF70-013CF0076F14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F3E14-24D9-9775-C59F-A90EABF5C1C2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9065D-5CEC-5D7B-5755-9211CC08F113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A5538C-8241-46CD-6661-9DCEAAB3EA55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971D0D-1C14-A7EB-2B75-8319418915B1}"/>
              </a:ext>
            </a:extLst>
          </p:cNvPr>
          <p:cNvSpPr txBox="1"/>
          <p:nvPr/>
        </p:nvSpPr>
        <p:spPr>
          <a:xfrm>
            <a:off x="6424221" y="6983003"/>
            <a:ext cx="9385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600" b="1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40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Personal Customer Points</a:t>
            </a:r>
          </a:p>
        </p:txBody>
      </p:sp>
    </p:spTree>
    <p:extLst>
      <p:ext uri="{BB962C8B-B14F-4D97-AF65-F5344CB8AC3E}">
        <p14:creationId xmlns:p14="http://schemas.microsoft.com/office/powerpoint/2010/main" val="33020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3" name="Arrow: Down 1">
            <a:extLst>
              <a:ext uri="{FF2B5EF4-FFF2-40B4-BE49-F238E27FC236}">
                <a16:creationId xmlns:a16="http://schemas.microsoft.com/office/drawing/2014/main" id="{A6C57AD0-CC8D-B238-7AEE-5F3ED46E5973}"/>
              </a:ext>
            </a:extLst>
          </p:cNvPr>
          <p:cNvSpPr/>
          <p:nvPr/>
        </p:nvSpPr>
        <p:spPr>
          <a:xfrm>
            <a:off x="5316713" y="5725868"/>
            <a:ext cx="636270" cy="6332859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670733-F364-026E-1B7D-41FE4FCDC743}"/>
              </a:ext>
            </a:extLst>
          </p:cNvPr>
          <p:cNvGrpSpPr/>
          <p:nvPr/>
        </p:nvGrpSpPr>
        <p:grpSpPr>
          <a:xfrm>
            <a:off x="5309505" y="5660869"/>
            <a:ext cx="10039973" cy="6438858"/>
            <a:chOff x="4825905" y="2448911"/>
            <a:chExt cx="10039971" cy="3523314"/>
          </a:xfrm>
        </p:grpSpPr>
        <p:sp>
          <p:nvSpPr>
            <p:cNvPr id="9" name="Arrow: Down 1">
              <a:extLst>
                <a:ext uri="{FF2B5EF4-FFF2-40B4-BE49-F238E27FC236}">
                  <a16:creationId xmlns:a16="http://schemas.microsoft.com/office/drawing/2014/main" id="{EBCEF925-1A94-67C5-53A3-92CD61A8F224}"/>
                </a:ext>
              </a:extLst>
            </p:cNvPr>
            <p:cNvSpPr/>
            <p:nvPr/>
          </p:nvSpPr>
          <p:spPr>
            <a:xfrm>
              <a:off x="4825905" y="2448911"/>
              <a:ext cx="636270" cy="1973950"/>
            </a:xfrm>
            <a:prstGeom prst="downArrow">
              <a:avLst/>
            </a:prstGeom>
            <a:gradFill>
              <a:gsLst>
                <a:gs pos="0">
                  <a:srgbClr val="132348"/>
                </a:gs>
                <a:gs pos="72000">
                  <a:srgbClr val="F0682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C8C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0E3620-E078-B84F-B427-BD08E99F807A}"/>
                </a:ext>
              </a:extLst>
            </p:cNvPr>
            <p:cNvSpPr txBox="1"/>
            <p:nvPr/>
          </p:nvSpPr>
          <p:spPr>
            <a:xfrm>
              <a:off x="5940621" y="5365935"/>
              <a:ext cx="8925255" cy="6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75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Personal Customer Points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0F9F66-7450-BE84-DE38-CF843F0836BB}"/>
              </a:ext>
            </a:extLst>
          </p:cNvPr>
          <p:cNvGrpSpPr/>
          <p:nvPr/>
        </p:nvGrpSpPr>
        <p:grpSpPr>
          <a:xfrm>
            <a:off x="5312335" y="5660872"/>
            <a:ext cx="10497400" cy="2430127"/>
            <a:chOff x="4828733" y="2448910"/>
            <a:chExt cx="10497400" cy="1454976"/>
          </a:xfrm>
        </p:grpSpPr>
        <p:sp>
          <p:nvSpPr>
            <p:cNvPr id="12" name="Arrow: Down 1">
              <a:extLst>
                <a:ext uri="{FF2B5EF4-FFF2-40B4-BE49-F238E27FC236}">
                  <a16:creationId xmlns:a16="http://schemas.microsoft.com/office/drawing/2014/main" id="{5F27E690-B332-41E3-1901-ECEC7E871DC9}"/>
                </a:ext>
              </a:extLst>
            </p:cNvPr>
            <p:cNvSpPr/>
            <p:nvPr/>
          </p:nvSpPr>
          <p:spPr>
            <a:xfrm>
              <a:off x="4828733" y="2448910"/>
              <a:ext cx="636270" cy="1296808"/>
            </a:xfrm>
            <a:prstGeom prst="downArrow">
              <a:avLst/>
            </a:prstGeom>
            <a:gradFill>
              <a:gsLst>
                <a:gs pos="0">
                  <a:srgbClr val="132348"/>
                </a:gs>
                <a:gs pos="72000">
                  <a:srgbClr val="F0682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C8C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74C13A-802B-AECB-677E-305BE52A2527}"/>
                </a:ext>
              </a:extLst>
            </p:cNvPr>
            <p:cNvSpPr txBox="1"/>
            <p:nvPr/>
          </p:nvSpPr>
          <p:spPr>
            <a:xfrm>
              <a:off x="5940619" y="3240502"/>
              <a:ext cx="9385514" cy="66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Personal Customer Points</a:t>
              </a:r>
            </a:p>
          </p:txBody>
        </p:sp>
      </p:grpSp>
      <p:sp>
        <p:nvSpPr>
          <p:cNvPr id="14" name="Rectangle">
            <a:extLst>
              <a:ext uri="{FF2B5EF4-FFF2-40B4-BE49-F238E27FC236}">
                <a16:creationId xmlns:a16="http://schemas.microsoft.com/office/drawing/2014/main" id="{3A69C5CC-B7D7-D9DD-F9E4-785AB09F263F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5" name="TT">
            <a:extLst>
              <a:ext uri="{FF2B5EF4-FFF2-40B4-BE49-F238E27FC236}">
                <a16:creationId xmlns:a16="http://schemas.microsoft.com/office/drawing/2014/main" id="{C0E01B2A-9563-051D-50D7-A44CF877667A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5D3B82B4-6578-5037-FEF6-39C4A81984BE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3419B9ED-896F-4BE9-441D-0243C8B4AA7E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647FEEAD-7368-7179-D63B-C4C22F8CA27C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A27AEAF-82B6-2DAD-503C-DDE07CD43A54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TT">
            <a:extLst>
              <a:ext uri="{FF2B5EF4-FFF2-40B4-BE49-F238E27FC236}">
                <a16:creationId xmlns:a16="http://schemas.microsoft.com/office/drawing/2014/main" id="{0A571956-5D7F-E98A-ADE5-925CE33BDAE2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1" name="ETL">
            <a:extLst>
              <a:ext uri="{FF2B5EF4-FFF2-40B4-BE49-F238E27FC236}">
                <a16:creationId xmlns:a16="http://schemas.microsoft.com/office/drawing/2014/main" id="{C80A1D72-39B6-F041-7F19-653259278B14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2" name="RD">
            <a:extLst>
              <a:ext uri="{FF2B5EF4-FFF2-40B4-BE49-F238E27FC236}">
                <a16:creationId xmlns:a16="http://schemas.microsoft.com/office/drawing/2014/main" id="{76E605C2-2DEB-F803-3142-C2287D840A90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3" name="RVP">
            <a:extLst>
              <a:ext uri="{FF2B5EF4-FFF2-40B4-BE49-F238E27FC236}">
                <a16:creationId xmlns:a16="http://schemas.microsoft.com/office/drawing/2014/main" id="{67619C13-991D-D8EB-4AB5-0585FC0B0F62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4" name="SVP">
            <a:extLst>
              <a:ext uri="{FF2B5EF4-FFF2-40B4-BE49-F238E27FC236}">
                <a16:creationId xmlns:a16="http://schemas.microsoft.com/office/drawing/2014/main" id="{5C37792B-06F5-1528-46DB-527F18797ABD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5" name="RD">
            <a:extLst>
              <a:ext uri="{FF2B5EF4-FFF2-40B4-BE49-F238E27FC236}">
                <a16:creationId xmlns:a16="http://schemas.microsoft.com/office/drawing/2014/main" id="{B35D15B5-F186-FFED-D541-E99421774E88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CF9F4EE3-C213-8F83-B3ED-099616337847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BF4814C0-78E6-3CCF-ADD9-A9F56E145258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Compensation Plan – Personal Residual Income">
            <a:extLst>
              <a:ext uri="{FF2B5EF4-FFF2-40B4-BE49-F238E27FC236}">
                <a16:creationId xmlns:a16="http://schemas.microsoft.com/office/drawing/2014/main" id="{C51C6F26-2C37-78D6-4566-63330C851D7B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Overriding</a:t>
            </a:r>
            <a:r>
              <a:rPr b="1"/>
              <a:t> Residual Income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C16D6F82-60DB-7072-CBFE-DB1BE5ECEE6B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9FBB-0CF0-B2FC-C5D6-741C212C4FAF}"/>
              </a:ext>
            </a:extLst>
          </p:cNvPr>
          <p:cNvSpPr txBox="1"/>
          <p:nvPr/>
        </p:nvSpPr>
        <p:spPr>
          <a:xfrm>
            <a:off x="15392538" y="5109061"/>
            <a:ext cx="7632843" cy="562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There is a</a:t>
            </a:r>
            <a:r>
              <a:rPr kumimoji="0" lang="en-US" sz="60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</a:t>
            </a:r>
            <a:r>
              <a:rPr kumimoji="0" lang="en-US" sz="540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equirement to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a</a:t>
            </a:r>
            <a:r>
              <a:rPr kumimoji="0" lang="en-US" sz="540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cquire &amp; maintain a certain number of </a:t>
            </a:r>
          </a:p>
          <a:p>
            <a:pPr marL="0" marR="0" lvl="0" indent="0" algn="ctr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Personal Customer Points</a:t>
            </a:r>
            <a:endParaRPr kumimoji="0" lang="en-US" sz="54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F46BB-D2FA-B95B-9DCB-18278E880524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FE36B-D13B-7CFF-D303-3DE4457DBEC7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F671D-338F-730D-1352-D8A0AB4F6735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CE55E-6EBB-70D5-ACEE-58FF472E0B32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7482A-2ED2-DEF0-0182-E56F1694BF7A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48E41-416F-8064-176D-BA32C03D550C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AD057-C038-2214-B2AF-4C0178FC9AC6}"/>
              </a:ext>
            </a:extLst>
          </p:cNvPr>
          <p:cNvSpPr txBox="1"/>
          <p:nvPr/>
        </p:nvSpPr>
        <p:spPr>
          <a:xfrm>
            <a:off x="6434612" y="8227748"/>
            <a:ext cx="8925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600" b="1" kern="12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6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Personal Customer Points</a:t>
            </a:r>
          </a:p>
        </p:txBody>
      </p:sp>
    </p:spTree>
    <p:extLst>
      <p:ext uri="{BB962C8B-B14F-4D97-AF65-F5344CB8AC3E}">
        <p14:creationId xmlns:p14="http://schemas.microsoft.com/office/powerpoint/2010/main" val="33150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etting Started / Mindset"/>
          <p:cNvSpPr txBox="1"/>
          <p:nvPr/>
        </p:nvSpPr>
        <p:spPr>
          <a:xfrm>
            <a:off x="1530765" y="315140"/>
            <a:ext cx="10912308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1600" tIns="101600" rIns="101600" bIns="101600">
            <a:spAutoFit/>
          </a:bodyPr>
          <a:lstStyle>
            <a:lvl1pPr marR="40636" indent="40636" algn="l" defTabSz="455612">
              <a:spcBef>
                <a:spcPts val="600"/>
              </a:spcBef>
              <a:defRPr sz="10100" spc="-202">
                <a:solidFill>
                  <a:srgbClr val="FFFFFF"/>
                </a:solidFill>
                <a:uFill>
                  <a:solidFill>
                    <a:srgbClr val="919191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8800"/>
              <a:t>Mindset</a:t>
            </a:r>
            <a:r>
              <a:rPr lang="en-US" sz="8800"/>
              <a:t> for Success!</a:t>
            </a:r>
            <a:endParaRPr sz="8800"/>
          </a:p>
        </p:txBody>
      </p:sp>
      <p:sp>
        <p:nvSpPr>
          <p:cNvPr id="117" name="Make a Decision…"/>
          <p:cNvSpPr txBox="1"/>
          <p:nvPr/>
        </p:nvSpPr>
        <p:spPr>
          <a:xfrm>
            <a:off x="13465189" y="1269426"/>
            <a:ext cx="10304863" cy="1048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6600"/>
              <a:t>Determine your </a:t>
            </a:r>
            <a:r>
              <a:rPr lang="en-US" sz="6600">
                <a:solidFill>
                  <a:srgbClr val="72DDDC"/>
                </a:solidFill>
              </a:rPr>
              <a:t>“WHY”</a:t>
            </a:r>
          </a:p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6600">
                <a:latin typeface="Helvetica Light"/>
                <a:ea typeface="Helvetica Light"/>
                <a:cs typeface="Helvetica Light"/>
                <a:sym typeface="Helvetica Light"/>
              </a:rPr>
              <a:t>Make a Decision</a:t>
            </a:r>
            <a:endParaRPr sz="6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600"/>
              <a:t>Learning Curve</a:t>
            </a:r>
            <a:endParaRPr sz="6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600"/>
              <a:t>Emotional Roller Coaster</a:t>
            </a:r>
            <a:endParaRPr sz="6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6600"/>
              <a:t>Be Coachable</a:t>
            </a:r>
            <a:endParaRPr sz="6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6600"/>
              <a:t>Have Long Term Thinking</a:t>
            </a:r>
            <a:endParaRPr sz="66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857250" indent="-857250" algn="l">
              <a:spcBef>
                <a:spcPts val="4200"/>
              </a:spcBef>
              <a:buClr>
                <a:srgbClr val="FFFFFF"/>
              </a:buClr>
              <a:buSzTx/>
              <a:buFont typeface="Wingdings" panose="05000000000000000000" pitchFamily="2" charset="2"/>
              <a:buChar char="ü"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6600"/>
              <a:t>Keep it SIMPLE</a:t>
            </a:r>
            <a:endParaRPr sz="6600"/>
          </a:p>
        </p:txBody>
      </p:sp>
      <p:pic>
        <p:nvPicPr>
          <p:cNvPr id="118" name="image8.png" descr="imag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766" y="3433942"/>
            <a:ext cx="9052028" cy="92619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79580-D75A-A2DA-F812-809D94E74EA1}"/>
              </a:ext>
            </a:extLst>
          </p:cNvPr>
          <p:cNvSpPr txBox="1"/>
          <p:nvPr/>
        </p:nvSpPr>
        <p:spPr>
          <a:xfrm>
            <a:off x="838368" y="1874541"/>
            <a:ext cx="12297102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4200"/>
              </a:spcBef>
              <a:buClr>
                <a:srgbClr val="FFFFFF"/>
              </a:buClr>
              <a:buSzTx/>
              <a:defRPr sz="5100" spc="-153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6600" i="1">
                <a:solidFill>
                  <a:srgbClr val="72DDDC"/>
                </a:solidFill>
              </a:rPr>
              <a:t>Develop the Right Mental Attitude</a:t>
            </a:r>
            <a:endParaRPr lang="en-US" sz="6600" i="1">
              <a:solidFill>
                <a:srgbClr val="72DDDC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9" name="Subtitle 2">
            <a:extLst>
              <a:ext uri="{FF2B5EF4-FFF2-40B4-BE49-F238E27FC236}">
                <a16:creationId xmlns:a16="http://schemas.microsoft.com/office/drawing/2014/main" id="{158C865D-E6E4-4F27-BE37-7F3B5DA51A37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29D4F404-BA68-5733-4519-58733EC1B33D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2855CA2-DC02-2D89-91A2-6937F1C53935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C6D105C-7A72-55BA-8CBF-0842D4291E4E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320BF4-3A23-A0B5-4EA3-638BEC11A10F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4F60C5B-BED4-08BC-795F-E7DD17BA65F3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CBABF95-6CE7-02AA-1261-E4B6830A5BBC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9A0B4361-4D07-2E9B-4EF4-3AC89EA13852}"/>
              </a:ext>
            </a:extLst>
          </p:cNvPr>
          <p:cNvSpPr txBox="1"/>
          <p:nvPr/>
        </p:nvSpPr>
        <p:spPr>
          <a:xfrm>
            <a:off x="7800568" y="3657379"/>
            <a:ext cx="1825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F1C3ADE0-42F3-07B7-48BA-E80617497184}"/>
              </a:ext>
            </a:extLst>
          </p:cNvPr>
          <p:cNvSpPr/>
          <p:nvPr/>
        </p:nvSpPr>
        <p:spPr>
          <a:xfrm>
            <a:off x="81650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8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80" name="Line">
            <a:extLst>
              <a:ext uri="{FF2B5EF4-FFF2-40B4-BE49-F238E27FC236}">
                <a16:creationId xmlns:a16="http://schemas.microsoft.com/office/drawing/2014/main" id="{50BF73EF-A464-7A52-7D82-06382FE128BE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1" name="Line">
            <a:extLst>
              <a:ext uri="{FF2B5EF4-FFF2-40B4-BE49-F238E27FC236}">
                <a16:creationId xmlns:a16="http://schemas.microsoft.com/office/drawing/2014/main" id="{1701BC2F-52F5-EF4B-2124-FFF199664C0B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Line">
            <a:extLst>
              <a:ext uri="{FF2B5EF4-FFF2-40B4-BE49-F238E27FC236}">
                <a16:creationId xmlns:a16="http://schemas.microsoft.com/office/drawing/2014/main" id="{9CDCC04D-91AE-24B7-C1C5-D62E00E3EE56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3" name="Line">
            <a:extLst>
              <a:ext uri="{FF2B5EF4-FFF2-40B4-BE49-F238E27FC236}">
                <a16:creationId xmlns:a16="http://schemas.microsoft.com/office/drawing/2014/main" id="{0A7AF474-6958-C4B1-9C52-9CF5FAC3263C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4" name="TT">
            <a:extLst>
              <a:ext uri="{FF2B5EF4-FFF2-40B4-BE49-F238E27FC236}">
                <a16:creationId xmlns:a16="http://schemas.microsoft.com/office/drawing/2014/main" id="{303C15E3-A798-9BDD-9E67-BE13AC62D53E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285" name="ETL">
            <a:extLst>
              <a:ext uri="{FF2B5EF4-FFF2-40B4-BE49-F238E27FC236}">
                <a16:creationId xmlns:a16="http://schemas.microsoft.com/office/drawing/2014/main" id="{C9B98F01-3750-4448-F23D-B7100E0AD6B5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286" name="RD">
            <a:extLst>
              <a:ext uri="{FF2B5EF4-FFF2-40B4-BE49-F238E27FC236}">
                <a16:creationId xmlns:a16="http://schemas.microsoft.com/office/drawing/2014/main" id="{6B2B9F13-202F-AC29-EEE3-0A9BB7A19AD9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287" name="RVP">
            <a:extLst>
              <a:ext uri="{FF2B5EF4-FFF2-40B4-BE49-F238E27FC236}">
                <a16:creationId xmlns:a16="http://schemas.microsoft.com/office/drawing/2014/main" id="{873062C2-03E9-D5BD-6AA9-355E5815452A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288" name="SVP">
            <a:extLst>
              <a:ext uri="{FF2B5EF4-FFF2-40B4-BE49-F238E27FC236}">
                <a16:creationId xmlns:a16="http://schemas.microsoft.com/office/drawing/2014/main" id="{6B1521FB-988B-19BF-7C1C-2900E17B49DD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289" name="RD">
            <a:extLst>
              <a:ext uri="{FF2B5EF4-FFF2-40B4-BE49-F238E27FC236}">
                <a16:creationId xmlns:a16="http://schemas.microsoft.com/office/drawing/2014/main" id="{20A36934-46B7-68DD-34D6-445D396E529B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290" name="Line">
            <a:extLst>
              <a:ext uri="{FF2B5EF4-FFF2-40B4-BE49-F238E27FC236}">
                <a16:creationId xmlns:a16="http://schemas.microsoft.com/office/drawing/2014/main" id="{4FEAA1DB-291D-3190-D094-8C40B7272063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Line">
            <a:extLst>
              <a:ext uri="{FF2B5EF4-FFF2-40B4-BE49-F238E27FC236}">
                <a16:creationId xmlns:a16="http://schemas.microsoft.com/office/drawing/2014/main" id="{404C819E-2B6A-08DB-27FA-670994464643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2" name="Compensation Plan – Personal Residual Income">
            <a:extLst>
              <a:ext uri="{FF2B5EF4-FFF2-40B4-BE49-F238E27FC236}">
                <a16:creationId xmlns:a16="http://schemas.microsoft.com/office/drawing/2014/main" id="{74B765D8-B9CF-9691-572D-D642A02C2466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Earned Positions</a:t>
            </a:r>
            <a:endParaRPr b="1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03FBD46-BDDF-7CDC-58BD-D4575CAF368C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295" name="To become a Qualified Team Trainer  you must have a minimum of…">
            <a:extLst>
              <a:ext uri="{FF2B5EF4-FFF2-40B4-BE49-F238E27FC236}">
                <a16:creationId xmlns:a16="http://schemas.microsoft.com/office/drawing/2014/main" id="{62179820-7D4C-1CE9-3A9B-2E0C29E23F87}"/>
              </a:ext>
            </a:extLst>
          </p:cNvPr>
          <p:cNvSpPr txBox="1"/>
          <p:nvPr/>
        </p:nvSpPr>
        <p:spPr>
          <a:xfrm>
            <a:off x="17364160" y="4229025"/>
            <a:ext cx="4065408" cy="100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See ACN Compensation Plan Document for Details</a:t>
            </a:r>
            <a:endParaRPr lang="en-US" sz="2800" i="1" spc="-177">
              <a:solidFill>
                <a:schemeClr val="bg1"/>
              </a:solidFill>
              <a:sym typeface="Helvetica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DE7D59D-2F9D-CE2C-E1E4-9CF9B0F3C988}"/>
              </a:ext>
            </a:extLst>
          </p:cNvPr>
          <p:cNvSpPr/>
          <p:nvPr/>
        </p:nvSpPr>
        <p:spPr>
          <a:xfrm>
            <a:off x="7389360" y="4696930"/>
            <a:ext cx="2645274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(4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8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BC264-3A1E-8A0D-6985-53B3676D69AE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9CFBC-3C8F-4184-4BAD-C954709AE77E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A0AAD-CF11-FA96-808E-B1C4459E2F19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43AAD-8DC9-A9AF-9FCB-C2C6F90C55FF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181D9-25E0-A0B4-D39C-509497F1024C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B2279-05A4-D479-2C15-7A3600F2C89D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6990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EA94C5C1-DF94-E1AE-97F6-150A19643C7C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8F0505E0-1E38-F54B-7212-AE8E107644D4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D272BB7-6922-7D68-37FE-A6810B9C90F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63A095AA-B437-5FB3-1CF6-F0E5AC9E02A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479271C0-99B4-83D8-CB69-83EE08E2A07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35F36B7E-31C2-ADA1-B7DF-21EDEB9A3CC1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472BE2B8-6FBE-F807-7624-DC1318C18D67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204A5370-1BF6-1F3A-9594-59B5C2A0134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C2C0FEA6-9457-E8EA-762D-C774A8AD429C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FBC9AA12-0EAE-CA5F-DD7C-0AB69D7039BA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297B1E3-A06A-B778-5D46-5470F0A00611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EF0D7928-F596-049B-5530-FF5C28C6241E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Compensation Plan – Personal Residual Income">
            <a:extLst>
              <a:ext uri="{FF2B5EF4-FFF2-40B4-BE49-F238E27FC236}">
                <a16:creationId xmlns:a16="http://schemas.microsoft.com/office/drawing/2014/main" id="{53D83AAA-77BA-D655-BEE4-D20EEC873339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Earned Positions</a:t>
            </a:r>
            <a:endParaRPr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333B5-7ACB-02EF-0DA4-44118B4DB7C2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55274-7F84-80BA-4BA1-EC51EE0F8B5C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DD883-F959-92FD-CFD6-DB2D9FD43847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DE2AD-4A86-9E2E-A0EE-599E65242F43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B1EB1-F4C2-009E-685E-072F741166FD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76DCB-7B3C-D3B0-7817-9E23A3100FE1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AD881-A1E4-7D88-9A11-6A957D9DB28C}"/>
              </a:ext>
            </a:extLst>
          </p:cNvPr>
          <p:cNvSpPr txBox="1"/>
          <p:nvPr/>
        </p:nvSpPr>
        <p:spPr>
          <a:xfrm>
            <a:off x="7800568" y="3657379"/>
            <a:ext cx="1825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Personal Customer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Points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EE2A-9B69-5C1C-3840-7078C4841CD5}"/>
              </a:ext>
            </a:extLst>
          </p:cNvPr>
          <p:cNvSpPr/>
          <p:nvPr/>
        </p:nvSpPr>
        <p:spPr>
          <a:xfrm>
            <a:off x="81650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8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6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46431D23-997C-4373-DFDD-B1185862537C}"/>
              </a:ext>
            </a:extLst>
          </p:cNvPr>
          <p:cNvSpPr txBox="1"/>
          <p:nvPr/>
        </p:nvSpPr>
        <p:spPr>
          <a:xfrm>
            <a:off x="7721745" y="5707912"/>
            <a:ext cx="2098042" cy="2729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800" b="1">
                <a:solidFill>
                  <a:srgbClr val="67C8C6"/>
                </a:solidFill>
              </a:rPr>
              <a:t>CQ</a:t>
            </a:r>
            <a:r>
              <a:rPr sz="2800" b="1">
                <a:solidFill>
                  <a:srgbClr val="67C8C6"/>
                </a:solidFill>
              </a:rPr>
              <a:t>s must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maintain</a:t>
            </a:r>
            <a:r>
              <a:rPr lang="en-US" sz="2800" b="1">
                <a:solidFill>
                  <a:srgbClr val="67C8C6"/>
                </a:solidFill>
              </a:rPr>
              <a:t> a minimum of  </a:t>
            </a:r>
            <a:r>
              <a:rPr lang="en-US" sz="2800" b="1">
                <a:solidFill>
                  <a:schemeClr val="bg1"/>
                </a:solidFill>
              </a:rPr>
              <a:t>8 Points &amp;      4 Services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(Personal).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6DE6FD-411F-9A45-DD13-31A6DFAAF407}"/>
              </a:ext>
            </a:extLst>
          </p:cNvPr>
          <p:cNvSpPr/>
          <p:nvPr/>
        </p:nvSpPr>
        <p:spPr>
          <a:xfrm>
            <a:off x="7389360" y="4696930"/>
            <a:ext cx="2645274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(4</a:t>
            </a:r>
            <a:r>
              <a:rPr lang="en-US" sz="3600" b="1" kern="120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800" b="1" kern="120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lang="en-US" sz="3600" b="1" kern="120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451EC-228C-1445-9A79-912B5301EF08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29" name="To become a Qualified Team Trainer  you must have a minimum of…">
            <a:extLst>
              <a:ext uri="{FF2B5EF4-FFF2-40B4-BE49-F238E27FC236}">
                <a16:creationId xmlns:a16="http://schemas.microsoft.com/office/drawing/2014/main" id="{5B62393C-1EB4-EEB1-AAA0-92B33A8E74FD}"/>
              </a:ext>
            </a:extLst>
          </p:cNvPr>
          <p:cNvSpPr txBox="1"/>
          <p:nvPr/>
        </p:nvSpPr>
        <p:spPr>
          <a:xfrm>
            <a:off x="17364160" y="4229025"/>
            <a:ext cx="4065408" cy="100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See ACN Compensation Plan Document for Details</a:t>
            </a:r>
            <a:endParaRPr lang="en-US" sz="2800" i="1" spc="-177">
              <a:solidFill>
                <a:schemeClr val="bg1"/>
              </a:solidFill>
              <a:sym typeface="Helvetica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DDD4E98-C99B-BE46-FA40-D6BE13626571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08F9D-6F41-8AAC-DEBA-DA8C849584CC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53014-4113-D9D3-660A-C152F39D67AF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6F27F7-2037-10FB-B268-3DEB1528B6C9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EB2E17-5943-4C43-C7BC-EE64739C044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9E140C-202C-5E98-0EDC-7EA7D6AED22A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107B6D-96FD-648C-6B42-762FF49E7785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8444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277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EBFB495E-0DE3-95CF-17A3-BD79003A47D8}"/>
              </a:ext>
            </a:extLst>
          </p:cNvPr>
          <p:cNvSpPr txBox="1"/>
          <p:nvPr/>
        </p:nvSpPr>
        <p:spPr>
          <a:xfrm>
            <a:off x="10040960" y="5707912"/>
            <a:ext cx="2098042" cy="617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800" b="1">
                <a:solidFill>
                  <a:srgbClr val="67C8C6"/>
                </a:solidFill>
              </a:rPr>
              <a:t>ETLs must maintain</a:t>
            </a:r>
            <a:r>
              <a:rPr lang="en-US" sz="2800" b="1">
                <a:solidFill>
                  <a:srgbClr val="67C8C6"/>
                </a:solidFill>
              </a:rPr>
              <a:t> CQ &amp;</a:t>
            </a:r>
            <a:r>
              <a:rPr sz="2800" b="1">
                <a:solidFill>
                  <a:srgbClr val="67C8C6"/>
                </a:solidFill>
              </a:rPr>
              <a:t> a minimum of 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chemeClr val="bg1"/>
                </a:solidFill>
              </a:rPr>
              <a:t>30 Points</a:t>
            </a:r>
            <a:r>
              <a:rPr lang="en-US" sz="2800" b="1">
                <a:solidFill>
                  <a:schemeClr val="bg1"/>
                </a:solidFill>
              </a:rPr>
              <a:t>     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in your Team (Personal and Downline).</a:t>
            </a:r>
            <a:endParaRPr lang="en-AU" sz="2800" b="1">
              <a:solidFill>
                <a:srgbClr val="67C8C6"/>
              </a:solidFill>
            </a:endParaRPr>
          </a:p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AU" sz="2800" b="1">
                <a:solidFill>
                  <a:schemeClr val="bg1"/>
                </a:solidFill>
              </a:rPr>
              <a:t>A minimum of 15 Downline</a:t>
            </a:r>
            <a:br>
              <a:rPr lang="en-AU" sz="2800" b="1">
                <a:solidFill>
                  <a:schemeClr val="bg1"/>
                </a:solidFill>
              </a:rPr>
            </a:br>
            <a:r>
              <a:rPr lang="en-AU" sz="2800" b="1">
                <a:solidFill>
                  <a:schemeClr val="bg1"/>
                </a:solidFill>
              </a:rPr>
              <a:t>Customer Points. </a:t>
            </a:r>
          </a:p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AU" sz="2800" b="1">
              <a:solidFill>
                <a:srgbClr val="67C8C6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EA94C5C1-DF94-E1AE-97F6-150A19643C7C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8F0505E0-1E38-F54B-7212-AE8E107644D4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D272BB7-6922-7D68-37FE-A6810B9C90F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63A095AA-B437-5FB3-1CF6-F0E5AC9E02A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479271C0-99B4-83D8-CB69-83EE08E2A07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/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35F36B7E-31C2-ADA1-B7DF-21EDEB9A3CC1}"/>
              </a:ext>
            </a:extLst>
          </p:cNvPr>
          <p:cNvSpPr txBox="1"/>
          <p:nvPr/>
        </p:nvSpPr>
        <p:spPr>
          <a:xfrm>
            <a:off x="9907985" y="1608168"/>
            <a:ext cx="24606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472BE2B8-6FBE-F807-7624-DC1318C18D67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204A5370-1BF6-1F3A-9594-59B5C2A0134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C2C0FEA6-9457-E8EA-762D-C774A8AD429C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FBC9AA12-0EAE-CA5F-DD7C-0AB69D7039BA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297B1E3-A06A-B778-5D46-5470F0A00611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EF0D7928-F596-049B-5530-FF5C28C6241E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Compensation Plan – Personal Residual Income">
            <a:extLst>
              <a:ext uri="{FF2B5EF4-FFF2-40B4-BE49-F238E27FC236}">
                <a16:creationId xmlns:a16="http://schemas.microsoft.com/office/drawing/2014/main" id="{53D83AAA-77BA-D655-BEE4-D20EEC873339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Earned Positions</a:t>
            </a:r>
            <a:endParaRPr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333B5-7ACB-02EF-0DA4-44118B4DB7C2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155274-7F84-80BA-4BA1-EC51EE0F8B5C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Points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DD883-F959-92FD-CFD6-DB2D9FD43847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DE2AD-4A86-9E2E-A0EE-599E65242F43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B1EB1-F4C2-009E-685E-072F741166FD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76DCB-7B3C-D3B0-7817-9E23A3100FE1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AD881-A1E4-7D88-9A11-6A957D9DB28C}"/>
              </a:ext>
            </a:extLst>
          </p:cNvPr>
          <p:cNvSpPr txBox="1"/>
          <p:nvPr/>
        </p:nvSpPr>
        <p:spPr>
          <a:xfrm>
            <a:off x="7800568" y="3657379"/>
            <a:ext cx="1825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EE2A-9B69-5C1C-3840-7078C4841CD5}"/>
              </a:ext>
            </a:extLst>
          </p:cNvPr>
          <p:cNvSpPr/>
          <p:nvPr/>
        </p:nvSpPr>
        <p:spPr>
          <a:xfrm>
            <a:off x="81650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8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6DE6FD-411F-9A45-DD13-31A6DFAAF407}"/>
              </a:ext>
            </a:extLst>
          </p:cNvPr>
          <p:cNvSpPr/>
          <p:nvPr/>
        </p:nvSpPr>
        <p:spPr>
          <a:xfrm>
            <a:off x="7389360" y="4696930"/>
            <a:ext cx="2645274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(4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8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451EC-228C-1445-9A79-912B5301EF08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29" name="To become a Qualified Team Trainer  you must have a minimum of…">
            <a:extLst>
              <a:ext uri="{FF2B5EF4-FFF2-40B4-BE49-F238E27FC236}">
                <a16:creationId xmlns:a16="http://schemas.microsoft.com/office/drawing/2014/main" id="{5B62393C-1EB4-EEB1-AAA0-92B33A8E74FD}"/>
              </a:ext>
            </a:extLst>
          </p:cNvPr>
          <p:cNvSpPr txBox="1"/>
          <p:nvPr/>
        </p:nvSpPr>
        <p:spPr>
          <a:xfrm>
            <a:off x="17364160" y="4229025"/>
            <a:ext cx="4065408" cy="100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See ACN Compensation Plan Document for Details</a:t>
            </a:r>
            <a:endParaRPr lang="en-US" sz="2800" i="1" spc="-177">
              <a:solidFill>
                <a:schemeClr val="bg1"/>
              </a:solidFill>
              <a:sym typeface="Helvetica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DDD4E98-C99B-BE46-FA40-D6BE13626571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6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D6DEE859-A3BE-1313-63CD-6D16157A6B50}"/>
              </a:ext>
            </a:extLst>
          </p:cNvPr>
          <p:cNvSpPr txBox="1"/>
          <p:nvPr/>
        </p:nvSpPr>
        <p:spPr>
          <a:xfrm>
            <a:off x="7721745" y="5707912"/>
            <a:ext cx="2098042" cy="2729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800" b="1">
                <a:solidFill>
                  <a:srgbClr val="67C8C6"/>
                </a:solidFill>
              </a:rPr>
              <a:t>CQ</a:t>
            </a:r>
            <a:r>
              <a:rPr sz="2800" b="1">
                <a:solidFill>
                  <a:srgbClr val="67C8C6"/>
                </a:solidFill>
              </a:rPr>
              <a:t>s must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maintain</a:t>
            </a:r>
            <a:r>
              <a:rPr lang="en-US" sz="2800" b="1">
                <a:solidFill>
                  <a:srgbClr val="67C8C6"/>
                </a:solidFill>
              </a:rPr>
              <a:t> a minimum of  </a:t>
            </a:r>
            <a:r>
              <a:rPr lang="en-US" sz="2800" b="1">
                <a:solidFill>
                  <a:schemeClr val="bg1"/>
                </a:solidFill>
              </a:rPr>
              <a:t>8 Points &amp;      4 Services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(Personal).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608DC-4560-66AC-F8A9-F8DFDED3F51D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CA5514-E575-3D55-B1D8-CDAAA6CAD6F0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43B1F1-8763-CE83-C461-F34C9DAE4A2F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D7682E-781B-D57F-A1A8-5258824C1130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2728B8-FDF1-C84C-EC6C-B3ED22A0B1AD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77B923-B852-2B67-81AD-FE61C73F8E93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7842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278" name="To become a Qualified Team Trainer  you must have a minimum of…">
            <a:extLst>
              <a:ext uri="{FF2B5EF4-FFF2-40B4-BE49-F238E27FC236}">
                <a16:creationId xmlns:a16="http://schemas.microsoft.com/office/drawing/2014/main" id="{5CCB33A2-1B2F-0074-C431-0BACA6F09ACF}"/>
              </a:ext>
            </a:extLst>
          </p:cNvPr>
          <p:cNvSpPr txBox="1"/>
          <p:nvPr/>
        </p:nvSpPr>
        <p:spPr>
          <a:xfrm>
            <a:off x="12360175" y="5707912"/>
            <a:ext cx="2258676" cy="488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RCs must maintain CQ   &amp; a minimum of  </a:t>
            </a:r>
            <a:r>
              <a:rPr lang="en-US" sz="2800" i="1" spc="-177">
                <a:solidFill>
                  <a:schemeClr val="bg1"/>
                </a:solidFill>
                <a:sym typeface="Helvetica"/>
              </a:rPr>
              <a:t>300 Points </a:t>
            </a:r>
          </a:p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in your Team (Personal and Downline). </a:t>
            </a:r>
            <a:br>
              <a:rPr lang="en-US" sz="2800" i="1" spc="-177">
                <a:solidFill>
                  <a:srgbClr val="67C8C6"/>
                </a:solidFill>
                <a:sym typeface="Helvetica"/>
              </a:rPr>
            </a:br>
            <a:r>
              <a:rPr lang="en-US" sz="2800" i="1" spc="-177">
                <a:solidFill>
                  <a:srgbClr val="67C8C6"/>
                </a:solidFill>
                <a:sym typeface="Helvetica"/>
              </a:rPr>
              <a:t>with a </a:t>
            </a:r>
            <a:r>
              <a:rPr lang="en-US" sz="2800" i="1" spc="-177">
                <a:solidFill>
                  <a:schemeClr val="bg1"/>
                </a:solidFill>
                <a:sym typeface="Helvetica"/>
              </a:rPr>
              <a:t>maximum of 100 Customer Points per leg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EA94C5C1-DF94-E1AE-97F6-150A19643C7C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8F0505E0-1E38-F54B-7212-AE8E107644D4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D272BB7-6922-7D68-37FE-A6810B9C90F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63A095AA-B437-5FB3-1CF6-F0E5AC9E02A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479271C0-99B4-83D8-CB69-83EE08E2A07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/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35F36B7E-31C2-ADA1-B7DF-21EDEB9A3CC1}"/>
              </a:ext>
            </a:extLst>
          </p:cNvPr>
          <p:cNvSpPr txBox="1"/>
          <p:nvPr/>
        </p:nvSpPr>
        <p:spPr>
          <a:xfrm>
            <a:off x="9907985" y="1608168"/>
            <a:ext cx="24606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/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472BE2B8-6FBE-F807-7624-DC1318C18D67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204A5370-1BF6-1F3A-9594-59B5C2A0134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C2C0FEA6-9457-E8EA-762D-C774A8AD429C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FBC9AA12-0EAE-CA5F-DD7C-0AB69D7039BA}"/>
              </a:ext>
            </a:extLst>
          </p:cNvPr>
          <p:cNvSpPr txBox="1"/>
          <p:nvPr/>
        </p:nvSpPr>
        <p:spPr>
          <a:xfrm>
            <a:off x="12260787" y="160452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600">
                <a:solidFill>
                  <a:srgbClr val="FFFF00"/>
                </a:solidFill>
              </a:rPr>
              <a:t>RC</a:t>
            </a:r>
            <a:endParaRPr sz="6600">
              <a:solidFill>
                <a:srgbClr val="FFFF00"/>
              </a:solidFill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297B1E3-A06A-B778-5D46-5470F0A00611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EF0D7928-F596-049B-5530-FF5C28C6241E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Compensation Plan – Personal Residual Income">
            <a:extLst>
              <a:ext uri="{FF2B5EF4-FFF2-40B4-BE49-F238E27FC236}">
                <a16:creationId xmlns:a16="http://schemas.microsoft.com/office/drawing/2014/main" id="{53D83AAA-77BA-D655-BEE4-D20EEC873339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Earned Positions</a:t>
            </a:r>
            <a:endParaRPr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333B5-7ACB-02EF-0DA4-44118B4DB7C2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DD883-F959-92FD-CFD6-DB2D9FD43847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DE2AD-4A86-9E2E-A0EE-599E65242F43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Points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B1EB1-F4C2-009E-685E-072F741166FD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76DCB-7B3C-D3B0-7817-9E23A3100FE1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6EE2A-9B69-5C1C-3840-7078C4841CD5}"/>
              </a:ext>
            </a:extLst>
          </p:cNvPr>
          <p:cNvSpPr/>
          <p:nvPr/>
        </p:nvSpPr>
        <p:spPr>
          <a:xfrm>
            <a:off x="81650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451EC-228C-1445-9A79-912B5301EF08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29" name="To become a Qualified Team Trainer  you must have a minimum of…">
            <a:extLst>
              <a:ext uri="{FF2B5EF4-FFF2-40B4-BE49-F238E27FC236}">
                <a16:creationId xmlns:a16="http://schemas.microsoft.com/office/drawing/2014/main" id="{5B62393C-1EB4-EEB1-AAA0-92B33A8E74FD}"/>
              </a:ext>
            </a:extLst>
          </p:cNvPr>
          <p:cNvSpPr txBox="1"/>
          <p:nvPr/>
        </p:nvSpPr>
        <p:spPr>
          <a:xfrm>
            <a:off x="17364160" y="4229025"/>
            <a:ext cx="4065408" cy="100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See ACN Compensation Plan Document for Details</a:t>
            </a:r>
            <a:endParaRPr lang="en-US" sz="2800" i="1" spc="-177">
              <a:solidFill>
                <a:schemeClr val="bg1"/>
              </a:solidFill>
              <a:sym typeface="Helvetica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DDD4E98-C99B-BE46-FA40-D6BE13626571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AD7E03-6DFF-AE7F-FB6E-884283D0E4C1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B6945-2ABA-8FE2-6154-10F65E0B6127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D6CB6D-4229-39B6-E89A-09DCFDBD335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2567A1-FDE9-EFAB-3FBF-A8A66F9125F0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D1B226-BB26-28EA-342C-76D34768D6E5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28C37F-8290-44A5-88AC-3F19108CE6C5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Points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A364ED-3B88-E74B-BADB-EDB8E85090A0}"/>
              </a:ext>
            </a:extLst>
          </p:cNvPr>
          <p:cNvSpPr txBox="1"/>
          <p:nvPr/>
        </p:nvSpPr>
        <p:spPr>
          <a:xfrm>
            <a:off x="7800568" y="3657379"/>
            <a:ext cx="1825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E9A7ED-0C86-71DC-16D2-CE1A765B49B1}"/>
              </a:ext>
            </a:extLst>
          </p:cNvPr>
          <p:cNvSpPr/>
          <p:nvPr/>
        </p:nvSpPr>
        <p:spPr>
          <a:xfrm>
            <a:off x="7389360" y="4696930"/>
            <a:ext cx="2645274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(4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8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0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D09953D6-7D8A-6CBC-153B-F8F49C01D66B}"/>
              </a:ext>
            </a:extLst>
          </p:cNvPr>
          <p:cNvSpPr txBox="1"/>
          <p:nvPr/>
        </p:nvSpPr>
        <p:spPr>
          <a:xfrm>
            <a:off x="7721745" y="5707912"/>
            <a:ext cx="2098042" cy="2729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800" b="1">
                <a:solidFill>
                  <a:srgbClr val="67C8C6"/>
                </a:solidFill>
              </a:rPr>
              <a:t>CQ</a:t>
            </a:r>
            <a:r>
              <a:rPr sz="2800" b="1">
                <a:solidFill>
                  <a:srgbClr val="67C8C6"/>
                </a:solidFill>
              </a:rPr>
              <a:t>s must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maintain</a:t>
            </a:r>
            <a:r>
              <a:rPr lang="en-US" sz="2800" b="1">
                <a:solidFill>
                  <a:srgbClr val="67C8C6"/>
                </a:solidFill>
              </a:rPr>
              <a:t> a minimum of  </a:t>
            </a:r>
            <a:r>
              <a:rPr lang="en-US" sz="2800" b="1">
                <a:solidFill>
                  <a:schemeClr val="bg1"/>
                </a:solidFill>
              </a:rPr>
              <a:t>8 Points &amp;      4 Services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(Personal).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14F20-3CEA-E477-446D-C4F2F339F6EE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4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C8C9C941-3808-4C45-08ED-CFE54190F5DF}"/>
              </a:ext>
            </a:extLst>
          </p:cNvPr>
          <p:cNvSpPr txBox="1"/>
          <p:nvPr/>
        </p:nvSpPr>
        <p:spPr>
          <a:xfrm>
            <a:off x="10040960" y="5707912"/>
            <a:ext cx="2098042" cy="617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800" b="1">
                <a:solidFill>
                  <a:srgbClr val="67C8C6"/>
                </a:solidFill>
              </a:rPr>
              <a:t>ETLs must maintain</a:t>
            </a:r>
            <a:r>
              <a:rPr lang="en-US" sz="2800" b="1">
                <a:solidFill>
                  <a:srgbClr val="67C8C6"/>
                </a:solidFill>
              </a:rPr>
              <a:t> CQ &amp;</a:t>
            </a:r>
            <a:r>
              <a:rPr sz="2800" b="1">
                <a:solidFill>
                  <a:srgbClr val="67C8C6"/>
                </a:solidFill>
              </a:rPr>
              <a:t> a minimum of 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chemeClr val="bg1"/>
                </a:solidFill>
              </a:rPr>
              <a:t>30 Points</a:t>
            </a:r>
            <a:r>
              <a:rPr lang="en-US" sz="2800" b="1">
                <a:solidFill>
                  <a:schemeClr val="bg1"/>
                </a:solidFill>
              </a:rPr>
              <a:t>     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in your Team (Personal and Downline).</a:t>
            </a:r>
            <a:endParaRPr lang="en-AU" sz="2800" b="1">
              <a:solidFill>
                <a:srgbClr val="67C8C6"/>
              </a:solidFill>
            </a:endParaRPr>
          </a:p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AU" sz="2800" b="1">
                <a:solidFill>
                  <a:schemeClr val="bg1"/>
                </a:solidFill>
              </a:rPr>
              <a:t>A minimum of 15 Downline</a:t>
            </a:r>
            <a:br>
              <a:rPr lang="en-AU" sz="2800" b="1">
                <a:solidFill>
                  <a:schemeClr val="bg1"/>
                </a:solidFill>
              </a:rPr>
            </a:br>
            <a:r>
              <a:rPr lang="en-AU" sz="2800" b="1">
                <a:solidFill>
                  <a:schemeClr val="bg1"/>
                </a:solidFill>
              </a:rPr>
              <a:t>Customer Points. </a:t>
            </a:r>
          </a:p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AU" sz="2800" b="1">
              <a:solidFill>
                <a:srgbClr val="67C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  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278" name="To become a Qualified Team Trainer  you must have a minimum of…">
            <a:extLst>
              <a:ext uri="{FF2B5EF4-FFF2-40B4-BE49-F238E27FC236}">
                <a16:creationId xmlns:a16="http://schemas.microsoft.com/office/drawing/2014/main" id="{5CCB33A2-1B2F-0074-C431-0BACA6F09ACF}"/>
              </a:ext>
            </a:extLst>
          </p:cNvPr>
          <p:cNvSpPr txBox="1"/>
          <p:nvPr/>
        </p:nvSpPr>
        <p:spPr>
          <a:xfrm>
            <a:off x="12360175" y="5707912"/>
            <a:ext cx="2258676" cy="488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RCs must maintain CQ   &amp; a minimum of  </a:t>
            </a:r>
            <a:r>
              <a:rPr lang="en-US" sz="2800" i="1" spc="-177">
                <a:solidFill>
                  <a:schemeClr val="bg1"/>
                </a:solidFill>
                <a:sym typeface="Helvetica"/>
              </a:rPr>
              <a:t>300 Points </a:t>
            </a:r>
          </a:p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in your Team (Personal and Downline). </a:t>
            </a:r>
            <a:br>
              <a:rPr lang="en-US" sz="2800" i="1" spc="-177">
                <a:solidFill>
                  <a:srgbClr val="67C8C6"/>
                </a:solidFill>
                <a:sym typeface="Helvetica"/>
              </a:rPr>
            </a:br>
            <a:r>
              <a:rPr lang="en-US" sz="2800" i="1" spc="-177">
                <a:solidFill>
                  <a:srgbClr val="67C8C6"/>
                </a:solidFill>
                <a:sym typeface="Helvetica"/>
              </a:rPr>
              <a:t>with a </a:t>
            </a:r>
            <a:r>
              <a:rPr lang="en-US" sz="2800" i="1" spc="-177">
                <a:solidFill>
                  <a:schemeClr val="bg1"/>
                </a:solidFill>
                <a:sym typeface="Helvetica"/>
              </a:rPr>
              <a:t>maximum of 100 Customer Points per leg</a:t>
            </a:r>
          </a:p>
        </p:txBody>
      </p:sp>
      <p:sp>
        <p:nvSpPr>
          <p:cNvPr id="279" name="To become a Qualified Team Trainer  you must have a minimum of…">
            <a:extLst>
              <a:ext uri="{FF2B5EF4-FFF2-40B4-BE49-F238E27FC236}">
                <a16:creationId xmlns:a16="http://schemas.microsoft.com/office/drawing/2014/main" id="{607E34D0-0C1A-794C-9A75-372B9901F1AF}"/>
              </a:ext>
            </a:extLst>
          </p:cNvPr>
          <p:cNvSpPr txBox="1"/>
          <p:nvPr/>
        </p:nvSpPr>
        <p:spPr>
          <a:xfrm>
            <a:off x="14836674" y="5707912"/>
            <a:ext cx="2258676" cy="4884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RDs must maintain CQ   &amp; a minimum of  </a:t>
            </a:r>
            <a:r>
              <a:rPr lang="en-US" sz="2800" i="1" spc="-177">
                <a:solidFill>
                  <a:schemeClr val="bg1"/>
                </a:solidFill>
                <a:sym typeface="Helvetica"/>
              </a:rPr>
              <a:t>600 Points </a:t>
            </a:r>
          </a:p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in your Team (Personal and Downline). </a:t>
            </a:r>
            <a:br>
              <a:rPr lang="en-US" sz="2800" i="1" spc="-177">
                <a:solidFill>
                  <a:srgbClr val="67C8C6"/>
                </a:solidFill>
                <a:sym typeface="Helvetica"/>
              </a:rPr>
            </a:br>
            <a:r>
              <a:rPr lang="en-US" sz="2800" i="1" spc="-177">
                <a:solidFill>
                  <a:srgbClr val="67C8C6"/>
                </a:solidFill>
                <a:sym typeface="Helvetica"/>
              </a:rPr>
              <a:t>with a </a:t>
            </a:r>
            <a:r>
              <a:rPr lang="en-US" sz="2800" i="1" spc="-177">
                <a:solidFill>
                  <a:schemeClr val="bg1"/>
                </a:solidFill>
                <a:sym typeface="Helvetica"/>
              </a:rPr>
              <a:t>maximum of 200 Customer Points per leg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EA94C5C1-DF94-E1AE-97F6-150A19643C7C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8F0505E0-1E38-F54B-7212-AE8E107644D4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8D272BB7-6922-7D68-37FE-A6810B9C90F7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63A095AA-B437-5FB3-1CF6-F0E5AC9E02AD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479271C0-99B4-83D8-CB69-83EE08E2A07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/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35F36B7E-31C2-ADA1-B7DF-21EDEB9A3CC1}"/>
              </a:ext>
            </a:extLst>
          </p:cNvPr>
          <p:cNvSpPr txBox="1"/>
          <p:nvPr/>
        </p:nvSpPr>
        <p:spPr>
          <a:xfrm>
            <a:off x="9907985" y="1608168"/>
            <a:ext cx="24606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/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472BE2B8-6FBE-F807-7624-DC1318C18D67}"/>
              </a:ext>
            </a:extLst>
          </p:cNvPr>
          <p:cNvSpPr txBox="1"/>
          <p:nvPr/>
        </p:nvSpPr>
        <p:spPr>
          <a:xfrm>
            <a:off x="14682595" y="161180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204A5370-1BF6-1F3A-9594-59B5C2A0134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C2C0FEA6-9457-E8EA-762D-C774A8AD429C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FBC9AA12-0EAE-CA5F-DD7C-0AB69D7039BA}"/>
              </a:ext>
            </a:extLst>
          </p:cNvPr>
          <p:cNvSpPr txBox="1"/>
          <p:nvPr/>
        </p:nvSpPr>
        <p:spPr>
          <a:xfrm>
            <a:off x="12260787" y="160452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600"/>
              <a:t>RC</a:t>
            </a:r>
            <a:endParaRPr sz="660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297B1E3-A06A-B778-5D46-5470F0A00611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EF0D7928-F596-049B-5530-FF5C28C6241E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Compensation Plan – Personal Residual Income">
            <a:extLst>
              <a:ext uri="{FF2B5EF4-FFF2-40B4-BE49-F238E27FC236}">
                <a16:creationId xmlns:a16="http://schemas.microsoft.com/office/drawing/2014/main" id="{53D83AAA-77BA-D655-BEE4-D20EEC873339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Earned Positions</a:t>
            </a:r>
            <a:endParaRPr b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DD883-F959-92FD-CFD6-DB2D9FD43847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DE2AD-4A86-9E2E-A0EE-599E65242F43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9B1EB1-F4C2-009E-685E-072F741166FD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srgbClr val="FFFF00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F76DCB-7B3C-D3B0-7817-9E23A3100FE1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Points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451EC-228C-1445-9A79-912B5301EF08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29" name="To become a Qualified Team Trainer  you must have a minimum of…">
            <a:extLst>
              <a:ext uri="{FF2B5EF4-FFF2-40B4-BE49-F238E27FC236}">
                <a16:creationId xmlns:a16="http://schemas.microsoft.com/office/drawing/2014/main" id="{5B62393C-1EB4-EEB1-AAA0-92B33A8E74FD}"/>
              </a:ext>
            </a:extLst>
          </p:cNvPr>
          <p:cNvSpPr txBox="1"/>
          <p:nvPr/>
        </p:nvSpPr>
        <p:spPr>
          <a:xfrm>
            <a:off x="17364160" y="4229025"/>
            <a:ext cx="4065408" cy="1006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2800" i="1" spc="-177">
                <a:solidFill>
                  <a:srgbClr val="67C8C6"/>
                </a:solidFill>
                <a:sym typeface="Helvetica"/>
              </a:rPr>
              <a:t>See ACN Compensation Plan Document for Details</a:t>
            </a:r>
            <a:endParaRPr lang="en-US" sz="2800" i="1" spc="-177">
              <a:solidFill>
                <a:schemeClr val="bg1"/>
              </a:solidFill>
              <a:sym typeface="Helvetica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9DDD4E98-C99B-BE46-FA40-D6BE13626571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92D9AB-C33B-A58C-9A7D-95BFB456D4D0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A1BB7D-3520-A23E-4C66-CAB1F8BB22B6}"/>
              </a:ext>
            </a:extLst>
          </p:cNvPr>
          <p:cNvSpPr/>
          <p:nvPr/>
        </p:nvSpPr>
        <p:spPr>
          <a:xfrm>
            <a:off x="81650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2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B58F717F-0205-0352-540B-8C5A525E92E8}"/>
              </a:ext>
            </a:extLst>
          </p:cNvPr>
          <p:cNvSpPr txBox="1"/>
          <p:nvPr/>
        </p:nvSpPr>
        <p:spPr>
          <a:xfrm>
            <a:off x="10040960" y="5707912"/>
            <a:ext cx="2098042" cy="5745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800" b="1">
                <a:solidFill>
                  <a:srgbClr val="67C8C6"/>
                </a:solidFill>
              </a:rPr>
              <a:t>ETLs must maintain</a:t>
            </a:r>
            <a:r>
              <a:rPr lang="en-US" sz="2800" b="1">
                <a:solidFill>
                  <a:srgbClr val="67C8C6"/>
                </a:solidFill>
              </a:rPr>
              <a:t> CQ &amp;</a:t>
            </a:r>
            <a:r>
              <a:rPr sz="2800" b="1">
                <a:solidFill>
                  <a:srgbClr val="67C8C6"/>
                </a:solidFill>
              </a:rPr>
              <a:t> a minimum of 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chemeClr val="bg1"/>
                </a:solidFill>
              </a:rPr>
              <a:t>30 Points</a:t>
            </a:r>
            <a:r>
              <a:rPr lang="en-US" sz="2800" b="1">
                <a:solidFill>
                  <a:schemeClr val="bg1"/>
                </a:solidFill>
              </a:rPr>
              <a:t>     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in your Team (Personal and Downline).</a:t>
            </a:r>
            <a:endParaRPr lang="en-AU" sz="2800" b="1">
              <a:solidFill>
                <a:srgbClr val="67C8C6"/>
              </a:solidFill>
            </a:endParaRPr>
          </a:p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AU" sz="2800" b="1">
                <a:solidFill>
                  <a:schemeClr val="bg1"/>
                </a:solidFill>
              </a:rPr>
              <a:t>A minimum of 15 Downline</a:t>
            </a:r>
            <a:br>
              <a:rPr lang="en-AU" sz="2800" b="1">
                <a:solidFill>
                  <a:schemeClr val="bg1"/>
                </a:solidFill>
              </a:rPr>
            </a:br>
            <a:r>
              <a:rPr lang="en-AU" sz="2800" b="1">
                <a:solidFill>
                  <a:schemeClr val="bg1"/>
                </a:solidFill>
              </a:rPr>
              <a:t>Customer Points.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C76976-7C2F-4244-44CC-BBC9087AABE4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Helvetica"/>
                <a:cs typeface="Helvetica"/>
              </a:rPr>
              <a:t>Points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5CD84A-3C43-6C27-3E8E-9682B87E9243}"/>
              </a:ext>
            </a:extLst>
          </p:cNvPr>
          <p:cNvSpPr txBox="1"/>
          <p:nvPr/>
        </p:nvSpPr>
        <p:spPr>
          <a:xfrm>
            <a:off x="7800568" y="3657379"/>
            <a:ext cx="1825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74CB92-2127-405F-620A-933E631A9854}"/>
              </a:ext>
            </a:extLst>
          </p:cNvPr>
          <p:cNvSpPr/>
          <p:nvPr/>
        </p:nvSpPr>
        <p:spPr>
          <a:xfrm>
            <a:off x="7389360" y="4696930"/>
            <a:ext cx="2645274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(4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28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Services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6" name="**To become a TC you must have a minimum of 15 Customer Points and have a total of 600 Points in your Team (Personal and Downline). A maximum of 200 points per line count.">
            <a:extLst>
              <a:ext uri="{FF2B5EF4-FFF2-40B4-BE49-F238E27FC236}">
                <a16:creationId xmlns:a16="http://schemas.microsoft.com/office/drawing/2014/main" id="{E3E87F64-E9D2-5AC8-2E2D-F4384ACCC0D2}"/>
              </a:ext>
            </a:extLst>
          </p:cNvPr>
          <p:cNvSpPr txBox="1"/>
          <p:nvPr/>
        </p:nvSpPr>
        <p:spPr>
          <a:xfrm>
            <a:off x="7721745" y="5707912"/>
            <a:ext cx="2098042" cy="2729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>
              <a:defRPr sz="3500" i="1" spc="-104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800" b="1">
                <a:solidFill>
                  <a:srgbClr val="67C8C6"/>
                </a:solidFill>
              </a:rPr>
              <a:t>CQ</a:t>
            </a:r>
            <a:r>
              <a:rPr sz="2800" b="1">
                <a:solidFill>
                  <a:srgbClr val="67C8C6"/>
                </a:solidFill>
              </a:rPr>
              <a:t>s must</a:t>
            </a:r>
            <a:r>
              <a:rPr lang="en-US" sz="2800" b="1">
                <a:solidFill>
                  <a:srgbClr val="67C8C6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maintain</a:t>
            </a:r>
            <a:r>
              <a:rPr lang="en-US" sz="2800" b="1">
                <a:solidFill>
                  <a:srgbClr val="67C8C6"/>
                </a:solidFill>
              </a:rPr>
              <a:t> a minimum of  </a:t>
            </a:r>
            <a:r>
              <a:rPr lang="en-US" sz="2800" b="1">
                <a:solidFill>
                  <a:schemeClr val="bg1"/>
                </a:solidFill>
              </a:rPr>
              <a:t>8 Points &amp;      4 Services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67C8C6"/>
                </a:solidFill>
              </a:rPr>
              <a:t>(Personal).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0367E-1AE4-F1C5-645D-C844CBEEE538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5985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C4CD04-C882-4B2D-D076-DFA5C5C93EBA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809592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18A3D1DB-0E2E-8A96-8207-915415E63526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88BCD-B0DF-FCC4-C4EB-E126E0D0ED49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5521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0" name="TT">
            <a:extLst>
              <a:ext uri="{FF2B5EF4-FFF2-40B4-BE49-F238E27FC236}">
                <a16:creationId xmlns:a16="http://schemas.microsoft.com/office/drawing/2014/main" id="{257131C8-33ED-A6E6-ECF3-E765AEAB09A7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B49D0-EA3D-7C50-79C6-1B18E9464D18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3F41D-626D-94FE-FF42-230E6DCAAB18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637A3A-BA78-5799-6178-F8144A0587C4}"/>
              </a:ext>
            </a:extLst>
          </p:cNvPr>
          <p:cNvSpPr/>
          <p:nvPr/>
        </p:nvSpPr>
        <p:spPr>
          <a:xfrm>
            <a:off x="6875711" y="5157424"/>
            <a:ext cx="4319524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</p:spTree>
    <p:extLst>
      <p:ext uri="{BB962C8B-B14F-4D97-AF65-F5344CB8AC3E}">
        <p14:creationId xmlns:p14="http://schemas.microsoft.com/office/powerpoint/2010/main" val="276009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D4CBD66E-24C1-D2A3-17AB-B8CEE10CC0C0}"/>
              </a:ext>
            </a:extLst>
          </p:cNvPr>
          <p:cNvSpPr/>
          <p:nvPr/>
        </p:nvSpPr>
        <p:spPr>
          <a:xfrm>
            <a:off x="5074980" y="6804925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6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$150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B2DC1A34-D063-AD38-BF02-5632D8488AA7}"/>
              </a:ext>
            </a:extLst>
          </p:cNvPr>
          <p:cNvSpPr/>
          <p:nvPr/>
        </p:nvSpPr>
        <p:spPr>
          <a:xfrm>
            <a:off x="6362764" y="6273323"/>
            <a:ext cx="5345419" cy="5232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Acquire Customers Totaling: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2E7CC-E251-5118-CBD3-D1054A9C847C}"/>
              </a:ext>
            </a:extLst>
          </p:cNvPr>
          <p:cNvSpPr/>
          <p:nvPr/>
        </p:nvSpPr>
        <p:spPr>
          <a:xfrm>
            <a:off x="6875711" y="5157424"/>
            <a:ext cx="4319524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0EC58-DF0C-0775-B4E8-DD52DE4E3284}"/>
              </a:ext>
            </a:extLst>
          </p:cNvPr>
          <p:cNvSpPr txBox="1"/>
          <p:nvPr/>
        </p:nvSpPr>
        <p:spPr>
          <a:xfrm>
            <a:off x="12995967" y="6893876"/>
            <a:ext cx="9660057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</a:t>
            </a:r>
          </a:p>
          <a:p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 Bonuses</a:t>
            </a:r>
          </a:p>
          <a:p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22" name="TT">
            <a:extLst>
              <a:ext uri="{FF2B5EF4-FFF2-40B4-BE49-F238E27FC236}">
                <a16:creationId xmlns:a16="http://schemas.microsoft.com/office/drawing/2014/main" id="{7AF63F73-1301-F7E3-D025-C7233591EF20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3058A-15DE-85E1-DFB7-3D8985B03E1B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F6988-F90E-68CF-F1F6-3E96A8B2B5C3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4486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30EC58-DF0C-0775-B4E8-DD52DE4E3284}"/>
              </a:ext>
            </a:extLst>
          </p:cNvPr>
          <p:cNvSpPr txBox="1"/>
          <p:nvPr/>
        </p:nvSpPr>
        <p:spPr>
          <a:xfrm>
            <a:off x="12995967" y="6893876"/>
            <a:ext cx="9660057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</a:t>
            </a:r>
          </a:p>
          <a:p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 Bonuses</a:t>
            </a:r>
          </a:p>
          <a:p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22" name="TT">
            <a:extLst>
              <a:ext uri="{FF2B5EF4-FFF2-40B4-BE49-F238E27FC236}">
                <a16:creationId xmlns:a16="http://schemas.microsoft.com/office/drawing/2014/main" id="{7AF63F73-1301-F7E3-D025-C7233591EF20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3058A-15DE-85E1-DFB7-3D8985B03E1B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E0E2F-B53A-A5AD-6A60-461769D8FC93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8F86CA-90EC-2ED1-E9AB-89B4770B8097}"/>
              </a:ext>
            </a:extLst>
          </p:cNvPr>
          <p:cNvSpPr/>
          <p:nvPr/>
        </p:nvSpPr>
        <p:spPr>
          <a:xfrm>
            <a:off x="5074980" y="6804925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6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$150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77F3A4-132F-698B-536A-E2479183CC9A}"/>
              </a:ext>
            </a:extLst>
          </p:cNvPr>
          <p:cNvSpPr/>
          <p:nvPr/>
        </p:nvSpPr>
        <p:spPr>
          <a:xfrm>
            <a:off x="5074979" y="7488608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20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$250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4421AC-5217-2A50-64D7-6A15851B5C7C}"/>
              </a:ext>
            </a:extLst>
          </p:cNvPr>
          <p:cNvSpPr/>
          <p:nvPr/>
        </p:nvSpPr>
        <p:spPr>
          <a:xfrm>
            <a:off x="6875711" y="5157424"/>
            <a:ext cx="4319524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EDFF7B-4CFA-347C-729F-ED12504D3AD7}"/>
              </a:ext>
            </a:extLst>
          </p:cNvPr>
          <p:cNvSpPr/>
          <p:nvPr/>
        </p:nvSpPr>
        <p:spPr>
          <a:xfrm>
            <a:off x="6362764" y="6273323"/>
            <a:ext cx="5345419" cy="5232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Acquire Customers Totaling:</a:t>
            </a:r>
          </a:p>
        </p:txBody>
      </p:sp>
    </p:spTree>
    <p:extLst>
      <p:ext uri="{BB962C8B-B14F-4D97-AF65-F5344CB8AC3E}">
        <p14:creationId xmlns:p14="http://schemas.microsoft.com/office/powerpoint/2010/main" val="14707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49221-29B8-4299-2DE3-91A0F7C9655B}"/>
              </a:ext>
            </a:extLst>
          </p:cNvPr>
          <p:cNvSpPr txBox="1"/>
          <p:nvPr/>
        </p:nvSpPr>
        <p:spPr>
          <a:xfrm>
            <a:off x="12995967" y="6893876"/>
            <a:ext cx="9660057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</a:t>
            </a:r>
          </a:p>
          <a:p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 Bonuses</a:t>
            </a:r>
          </a:p>
          <a:p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22" name="TT">
            <a:extLst>
              <a:ext uri="{FF2B5EF4-FFF2-40B4-BE49-F238E27FC236}">
                <a16:creationId xmlns:a16="http://schemas.microsoft.com/office/drawing/2014/main" id="{AB885C91-1728-AD2D-2A09-0DB538E34ED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F47BE-8661-5A06-76B2-03BE91938960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9453A-96A7-B00C-CE11-2F32F75DFFF3}"/>
              </a:ext>
            </a:extLst>
          </p:cNvPr>
          <p:cNvSpPr/>
          <p:nvPr/>
        </p:nvSpPr>
        <p:spPr>
          <a:xfrm>
            <a:off x="5074980" y="6804925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6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$150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47E198-B07D-C108-2549-1648C4E76432}"/>
              </a:ext>
            </a:extLst>
          </p:cNvPr>
          <p:cNvSpPr/>
          <p:nvPr/>
        </p:nvSpPr>
        <p:spPr>
          <a:xfrm>
            <a:off x="5074979" y="7488608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20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$250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5C7A66-47B8-7377-5B2B-F9D8FEF984C2}"/>
              </a:ext>
            </a:extLst>
          </p:cNvPr>
          <p:cNvSpPr/>
          <p:nvPr/>
        </p:nvSpPr>
        <p:spPr>
          <a:xfrm>
            <a:off x="6875711" y="5157424"/>
            <a:ext cx="4319524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23C298-8B3F-6B9D-A3C4-F21556A825AC}"/>
              </a:ext>
            </a:extLst>
          </p:cNvPr>
          <p:cNvSpPr/>
          <p:nvPr/>
        </p:nvSpPr>
        <p:spPr>
          <a:xfrm>
            <a:off x="6362764" y="6273323"/>
            <a:ext cx="5345419" cy="5232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Acquire Customers Totaling:</a:t>
            </a:r>
          </a:p>
        </p:txBody>
      </p:sp>
      <p:sp>
        <p:nvSpPr>
          <p:cNvPr id="27" name="Rectangle: Rounded Corners 502">
            <a:extLst>
              <a:ext uri="{FF2B5EF4-FFF2-40B4-BE49-F238E27FC236}">
                <a16:creationId xmlns:a16="http://schemas.microsoft.com/office/drawing/2014/main" id="{C42CA2B7-F70B-54CF-E74E-7376347084D2}"/>
              </a:ext>
            </a:extLst>
          </p:cNvPr>
          <p:cNvSpPr/>
          <p:nvPr/>
        </p:nvSpPr>
        <p:spPr>
          <a:xfrm>
            <a:off x="5225190" y="8482254"/>
            <a:ext cx="7531805" cy="1120879"/>
          </a:xfrm>
          <a:prstGeom prst="roundRect">
            <a:avLst>
              <a:gd name="adj" fmla="val 8708"/>
            </a:avLst>
          </a:prstGeom>
          <a:solidFill>
            <a:schemeClr val="accent1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PLUS, for Every Additional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Helvetica'"/>
              </a:rPr>
              <a:t>5</a:t>
            </a:r>
            <a:r>
              <a:rPr lang="en-US" sz="3200" b="1">
                <a:solidFill>
                  <a:schemeClr val="bg1"/>
                </a:solidFill>
                <a:latin typeface="Helvetica'"/>
              </a:rPr>
              <a:t> Services </a:t>
            </a:r>
            <a:r>
              <a:rPr lang="en-US" sz="4000" b="1">
                <a:solidFill>
                  <a:schemeClr val="bg1"/>
                </a:solidFill>
                <a:latin typeface="Helvetica'"/>
              </a:rPr>
              <a:t>10</a:t>
            </a:r>
            <a:r>
              <a:rPr lang="en-US" sz="3200" b="1">
                <a:solidFill>
                  <a:schemeClr val="bg1"/>
                </a:solidFill>
                <a:latin typeface="Helvetica'"/>
              </a:rPr>
              <a:t> Points Earn </a:t>
            </a:r>
            <a:r>
              <a:rPr lang="en-US" sz="4000" b="1">
                <a:solidFill>
                  <a:schemeClr val="bg1"/>
                </a:solidFill>
                <a:latin typeface="Helvetica'"/>
              </a:rPr>
              <a:t>$150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41A5AC-031A-6468-C809-9640122EE2AB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89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haracteristics for Success…"/>
          <p:cNvSpPr txBox="1"/>
          <p:nvPr/>
        </p:nvSpPr>
        <p:spPr>
          <a:xfrm>
            <a:off x="2813671" y="2900160"/>
            <a:ext cx="15791038" cy="168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1600" tIns="101600" rIns="101600" bIns="101600">
            <a:spAutoFit/>
          </a:bodyPr>
          <a:lstStyle/>
          <a:p>
            <a:pPr marR="40636" indent="40636" algn="l" defTabSz="912812">
              <a:spcBef>
                <a:spcPts val="2800"/>
              </a:spcBef>
              <a:defRPr sz="8000" b="1" spc="-238">
                <a:solidFill>
                  <a:srgbClr val="67C8C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9600">
                <a:solidFill>
                  <a:srgbClr val="72DDDC"/>
                </a:solidFill>
              </a:rPr>
              <a:t>KISS</a:t>
            </a:r>
            <a:r>
              <a:rPr lang="en-US" sz="9600">
                <a:solidFill>
                  <a:schemeClr val="bg1"/>
                </a:solidFill>
              </a:rPr>
              <a:t>:</a:t>
            </a:r>
            <a:r>
              <a:rPr lang="en-US" sz="9600">
                <a:solidFill>
                  <a:srgbClr val="72DDDC"/>
                </a:solidFill>
              </a:rPr>
              <a:t>  K</a:t>
            </a:r>
            <a:r>
              <a:rPr lang="en-US" sz="9600">
                <a:solidFill>
                  <a:schemeClr val="bg1"/>
                </a:solidFill>
              </a:rPr>
              <a:t>eep </a:t>
            </a:r>
            <a:r>
              <a:rPr lang="en-US" sz="9600">
                <a:solidFill>
                  <a:srgbClr val="72DDDC"/>
                </a:solidFill>
              </a:rPr>
              <a:t>I</a:t>
            </a:r>
            <a:r>
              <a:rPr lang="en-US" sz="9600">
                <a:solidFill>
                  <a:schemeClr val="bg1"/>
                </a:solidFill>
              </a:rPr>
              <a:t>t </a:t>
            </a:r>
            <a:r>
              <a:rPr lang="en-US" sz="9600">
                <a:solidFill>
                  <a:srgbClr val="72DDDC"/>
                </a:solidFill>
              </a:rPr>
              <a:t>S</a:t>
            </a:r>
            <a:r>
              <a:rPr lang="en-US" sz="9600">
                <a:solidFill>
                  <a:schemeClr val="bg1"/>
                </a:solidFill>
              </a:rPr>
              <a:t>uper </a:t>
            </a:r>
            <a:r>
              <a:rPr lang="en-US" sz="9600">
                <a:solidFill>
                  <a:srgbClr val="72DDDC"/>
                </a:solidFill>
              </a:rPr>
              <a:t>S</a:t>
            </a:r>
            <a:r>
              <a:rPr lang="en-US" sz="9600">
                <a:solidFill>
                  <a:schemeClr val="bg1"/>
                </a:solidFill>
              </a:rPr>
              <a:t>imple</a:t>
            </a:r>
            <a:endParaRPr sz="960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1" name="Getting Started/Mindset"/>
          <p:cNvSpPr txBox="1"/>
          <p:nvPr/>
        </p:nvSpPr>
        <p:spPr>
          <a:xfrm>
            <a:off x="5827926" y="429024"/>
            <a:ext cx="1337447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1600" tIns="101600" rIns="101600" bIns="101600">
            <a:spAutoFit/>
          </a:bodyPr>
          <a:lstStyle>
            <a:lvl1pPr marR="40636" indent="40636" algn="l" defTabSz="455612">
              <a:spcBef>
                <a:spcPts val="600"/>
              </a:spcBef>
              <a:defRPr sz="9000" spc="-270">
                <a:solidFill>
                  <a:srgbClr val="FFFFFF"/>
                </a:solidFill>
                <a:uFill>
                  <a:solidFill>
                    <a:srgbClr val="919191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Getting Started/Mindset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9386C-3EBF-06B6-50D6-8855C3DDAD45}"/>
              </a:ext>
            </a:extLst>
          </p:cNvPr>
          <p:cNvSpPr txBox="1"/>
          <p:nvPr/>
        </p:nvSpPr>
        <p:spPr>
          <a:xfrm>
            <a:off x="5011446" y="5215469"/>
            <a:ext cx="14015131" cy="5242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40636" algn="l" defTabSz="912812">
              <a:spcBef>
                <a:spcPts val="2800"/>
              </a:spcBef>
              <a:buClr>
                <a:srgbClr val="FFFFFF"/>
              </a:buClr>
              <a:buSzTx/>
              <a:defRPr sz="6000" spc="-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9600"/>
              <a:t>We do two things:</a:t>
            </a:r>
          </a:p>
          <a:p>
            <a:pPr marL="1143000" marR="40636" indent="-1143000" algn="l" defTabSz="912812">
              <a:spcBef>
                <a:spcPts val="2800"/>
              </a:spcBef>
              <a:buClr>
                <a:srgbClr val="FFFFFF"/>
              </a:buClr>
              <a:buSzTx/>
              <a:buAutoNum type="arabicPeriod"/>
              <a:defRPr sz="6000" spc="-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9600"/>
              <a:t> Get Customers</a:t>
            </a:r>
          </a:p>
          <a:p>
            <a:pPr marL="1143000" marR="40636" indent="-1143000" algn="l" defTabSz="912812">
              <a:spcBef>
                <a:spcPts val="2800"/>
              </a:spcBef>
              <a:buClr>
                <a:srgbClr val="FFFFFF"/>
              </a:buClr>
              <a:buSzTx/>
              <a:buAutoNum type="arabicPeriod"/>
              <a:defRPr sz="6000" spc="-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9600"/>
              <a:t> Get Customer Getters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4797774F-55E6-69D1-93A5-22E23DDA24D1}"/>
              </a:ext>
            </a:extLst>
          </p:cNvPr>
          <p:cNvSpPr/>
          <p:nvPr/>
        </p:nvSpPr>
        <p:spPr>
          <a:xfrm>
            <a:off x="5225190" y="8482254"/>
            <a:ext cx="7531805" cy="1120879"/>
          </a:xfrm>
          <a:prstGeom prst="roundRect">
            <a:avLst>
              <a:gd name="adj" fmla="val 8708"/>
            </a:avLst>
          </a:prstGeom>
          <a:solidFill>
            <a:schemeClr val="accent1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PLUS, for Every Additional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Helvetica'"/>
              </a:rPr>
              <a:t>5</a:t>
            </a:r>
            <a:r>
              <a:rPr lang="en-US" sz="3200" b="1">
                <a:solidFill>
                  <a:schemeClr val="bg1"/>
                </a:solidFill>
                <a:latin typeface="Helvetica'"/>
              </a:rPr>
              <a:t> Services </a:t>
            </a:r>
            <a:r>
              <a:rPr lang="en-US" sz="4000" b="1">
                <a:solidFill>
                  <a:schemeClr val="bg1"/>
                </a:solidFill>
                <a:latin typeface="Helvetica'"/>
              </a:rPr>
              <a:t>10</a:t>
            </a:r>
            <a:r>
              <a:rPr lang="en-US" sz="3200" b="1">
                <a:solidFill>
                  <a:schemeClr val="bg1"/>
                </a:solidFill>
                <a:latin typeface="Helvetica'"/>
              </a:rPr>
              <a:t> Points Earn </a:t>
            </a:r>
            <a:r>
              <a:rPr lang="en-US" sz="4000" b="1">
                <a:solidFill>
                  <a:schemeClr val="bg1"/>
                </a:solidFill>
                <a:latin typeface="Helvetica'"/>
              </a:rPr>
              <a:t>$150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49221-29B8-4299-2DE3-91A0F7C9655B}"/>
              </a:ext>
            </a:extLst>
          </p:cNvPr>
          <p:cNvSpPr txBox="1"/>
          <p:nvPr/>
        </p:nvSpPr>
        <p:spPr>
          <a:xfrm>
            <a:off x="12995967" y="6893876"/>
            <a:ext cx="9660057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</a:t>
            </a:r>
          </a:p>
          <a:p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 Bonuses</a:t>
            </a:r>
          </a:p>
          <a:p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22" name="TT">
            <a:extLst>
              <a:ext uri="{FF2B5EF4-FFF2-40B4-BE49-F238E27FC236}">
                <a16:creationId xmlns:a16="http://schemas.microsoft.com/office/drawing/2014/main" id="{AB885C91-1728-AD2D-2A09-0DB538E34ED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F47BE-8661-5A06-76B2-03BE91938960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9453A-96A7-B00C-CE11-2F32F75DFFF3}"/>
              </a:ext>
            </a:extLst>
          </p:cNvPr>
          <p:cNvSpPr/>
          <p:nvPr/>
        </p:nvSpPr>
        <p:spPr>
          <a:xfrm>
            <a:off x="5074980" y="6804925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6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$150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47E198-B07D-C108-2549-1648C4E76432}"/>
              </a:ext>
            </a:extLst>
          </p:cNvPr>
          <p:cNvSpPr/>
          <p:nvPr/>
        </p:nvSpPr>
        <p:spPr>
          <a:xfrm>
            <a:off x="5074979" y="7488608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20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$250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5C7A66-47B8-7377-5B2B-F9D8FEF984C2}"/>
              </a:ext>
            </a:extLst>
          </p:cNvPr>
          <p:cNvSpPr/>
          <p:nvPr/>
        </p:nvSpPr>
        <p:spPr>
          <a:xfrm>
            <a:off x="6875711" y="5157424"/>
            <a:ext cx="4319524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23C298-8B3F-6B9D-A3C4-F21556A825AC}"/>
              </a:ext>
            </a:extLst>
          </p:cNvPr>
          <p:cNvSpPr/>
          <p:nvPr/>
        </p:nvSpPr>
        <p:spPr>
          <a:xfrm>
            <a:off x="6362764" y="6273323"/>
            <a:ext cx="5345419" cy="5232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Acquire Customers Totaling: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05C03-F478-234D-9A2B-375E71E84963}"/>
              </a:ext>
            </a:extLst>
          </p:cNvPr>
          <p:cNvSpPr/>
          <p:nvPr/>
        </p:nvSpPr>
        <p:spPr>
          <a:xfrm>
            <a:off x="5225190" y="9879762"/>
            <a:ext cx="8168111" cy="1323439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15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30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Points 	Earn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$400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20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40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Points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		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Earn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$550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1C2435-C2D5-9489-F46C-1E5FE760978B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65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4797774F-55E6-69D1-93A5-22E23DDA24D1}"/>
              </a:ext>
            </a:extLst>
          </p:cNvPr>
          <p:cNvSpPr/>
          <p:nvPr/>
        </p:nvSpPr>
        <p:spPr>
          <a:xfrm>
            <a:off x="5225190" y="8482254"/>
            <a:ext cx="7531805" cy="1120879"/>
          </a:xfrm>
          <a:prstGeom prst="roundRect">
            <a:avLst>
              <a:gd name="adj" fmla="val 8708"/>
            </a:avLst>
          </a:prstGeom>
          <a:solidFill>
            <a:schemeClr val="accent1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PLUS, for Every Additional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Helvetica'"/>
              </a:rPr>
              <a:t>5</a:t>
            </a:r>
            <a:r>
              <a:rPr lang="en-US" sz="3200" b="1">
                <a:solidFill>
                  <a:schemeClr val="bg1"/>
                </a:solidFill>
                <a:latin typeface="Helvetica'"/>
              </a:rPr>
              <a:t> Services </a:t>
            </a:r>
            <a:r>
              <a:rPr lang="en-US" sz="4000" b="1">
                <a:solidFill>
                  <a:schemeClr val="bg1"/>
                </a:solidFill>
                <a:latin typeface="Helvetica'"/>
              </a:rPr>
              <a:t>10</a:t>
            </a:r>
            <a:r>
              <a:rPr lang="en-US" sz="3200" b="1">
                <a:solidFill>
                  <a:schemeClr val="bg1"/>
                </a:solidFill>
                <a:latin typeface="Helvetica'"/>
              </a:rPr>
              <a:t> Points Earn </a:t>
            </a:r>
            <a:r>
              <a:rPr lang="en-US" sz="4000" b="1">
                <a:solidFill>
                  <a:schemeClr val="bg1"/>
                </a:solidFill>
                <a:latin typeface="Helvetica'"/>
              </a:rPr>
              <a:t>$150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Personal Customer Bonuses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49221-29B8-4299-2DE3-91A0F7C9655B}"/>
              </a:ext>
            </a:extLst>
          </p:cNvPr>
          <p:cNvSpPr txBox="1"/>
          <p:nvPr/>
        </p:nvSpPr>
        <p:spPr>
          <a:xfrm>
            <a:off x="12995967" y="6893876"/>
            <a:ext cx="9660057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Personal </a:t>
            </a:r>
          </a:p>
          <a:p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 Bonuses</a:t>
            </a:r>
          </a:p>
          <a:p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22" name="TT">
            <a:extLst>
              <a:ext uri="{FF2B5EF4-FFF2-40B4-BE49-F238E27FC236}">
                <a16:creationId xmlns:a16="http://schemas.microsoft.com/office/drawing/2014/main" id="{AB885C91-1728-AD2D-2A09-0DB538E34ED5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F47BE-8661-5A06-76B2-03BE91938960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9453A-96A7-B00C-CE11-2F32F75DFFF3}"/>
              </a:ext>
            </a:extLst>
          </p:cNvPr>
          <p:cNvSpPr/>
          <p:nvPr/>
        </p:nvSpPr>
        <p:spPr>
          <a:xfrm>
            <a:off x="5074980" y="6804925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6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$150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47E198-B07D-C108-2549-1648C4E76432}"/>
              </a:ext>
            </a:extLst>
          </p:cNvPr>
          <p:cNvSpPr/>
          <p:nvPr/>
        </p:nvSpPr>
        <p:spPr>
          <a:xfrm>
            <a:off x="5074979" y="7488608"/>
            <a:ext cx="7920987" cy="7078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20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 Points 		Earn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$250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5C7A66-47B8-7377-5B2B-F9D8FEF984C2}"/>
              </a:ext>
            </a:extLst>
          </p:cNvPr>
          <p:cNvSpPr/>
          <p:nvPr/>
        </p:nvSpPr>
        <p:spPr>
          <a:xfrm>
            <a:off x="6875711" y="5157424"/>
            <a:ext cx="4319524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23C298-8B3F-6B9D-A3C4-F21556A825AC}"/>
              </a:ext>
            </a:extLst>
          </p:cNvPr>
          <p:cNvSpPr/>
          <p:nvPr/>
        </p:nvSpPr>
        <p:spPr>
          <a:xfrm>
            <a:off x="6362764" y="6273323"/>
            <a:ext cx="5345419" cy="52322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Acquire Customers Totaling: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05C03-F478-234D-9A2B-375E71E84963}"/>
              </a:ext>
            </a:extLst>
          </p:cNvPr>
          <p:cNvSpPr/>
          <p:nvPr/>
        </p:nvSpPr>
        <p:spPr>
          <a:xfrm>
            <a:off x="5225190" y="9879762"/>
            <a:ext cx="8168111" cy="1323439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15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30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Points 	Earn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$400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26" algn="l"/>
                <a:tab pos="1376328" algn="l"/>
                <a:tab pos="2859017" algn="l"/>
                <a:tab pos="3425740" algn="l"/>
                <a:tab pos="4456002" algn="l"/>
              </a:tabLst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20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Services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	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40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Points</a:t>
            </a:r>
            <a:r>
              <a:rPr lang="en-US" sz="24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		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Earn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'"/>
                <a:ea typeface="+mn-ea"/>
                <a:cs typeface="Helvetica'"/>
              </a:rPr>
              <a:t>$550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'"/>
              <a:ea typeface="+mn-ea"/>
              <a:cs typeface="Helvetica'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A4ECF-A5B9-C7FF-A16A-135FA31995A7}"/>
              </a:ext>
            </a:extLst>
          </p:cNvPr>
          <p:cNvSpPr/>
          <p:nvPr/>
        </p:nvSpPr>
        <p:spPr>
          <a:xfrm>
            <a:off x="6607610" y="11311391"/>
            <a:ext cx="4319524" cy="120032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EXISTING IBOs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Acquired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calendar month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E7BF23-BED8-4A6C-541F-B02A18F22923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976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5575" y="11061027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C4CD04-C882-4B2D-D076-DFA5C5C93EBA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4C9CA081-2D7A-FFFF-DE04-42A0AEB66F57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F6DA476-6D3F-4C74-5619-6F8C1BDCD490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7" name="Arrow: Curved Left 496">
            <a:extLst>
              <a:ext uri="{FF2B5EF4-FFF2-40B4-BE49-F238E27FC236}">
                <a16:creationId xmlns:a16="http://schemas.microsoft.com/office/drawing/2014/main" id="{CA6AF9EA-02D6-EBE1-F45A-15426673D22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515847D4-5AF1-3BF6-04D7-06D321B4863D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7F53349E-2FA9-4F62-1245-45AF16E862A7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BEE21443-3DDB-F4C5-1702-2EB668AE44EA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F3C833D-1B9E-8DAE-7DB4-5C595691A88B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48469BA-7388-72A1-6730-85718D91174B}"/>
              </a:ext>
            </a:extLst>
          </p:cNvPr>
          <p:cNvSpPr txBox="1"/>
          <p:nvPr/>
        </p:nvSpPr>
        <p:spPr>
          <a:xfrm>
            <a:off x="9907985" y="1608168"/>
            <a:ext cx="24606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2A6DE976-1B79-8C00-421A-DD357D40EB14}"/>
              </a:ext>
            </a:extLst>
          </p:cNvPr>
          <p:cNvSpPr txBox="1"/>
          <p:nvPr/>
        </p:nvSpPr>
        <p:spPr>
          <a:xfrm>
            <a:off x="14682595" y="161180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6F87E5B4-EB49-5F1F-8C36-58B10E53A6BB}"/>
              </a:ext>
            </a:extLst>
          </p:cNvPr>
          <p:cNvSpPr txBox="1"/>
          <p:nvPr/>
        </p:nvSpPr>
        <p:spPr>
          <a:xfrm>
            <a:off x="16961241" y="1634213"/>
            <a:ext cx="24733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1061488C-5297-A493-392C-F3A96E8940A1}"/>
              </a:ext>
            </a:extLst>
          </p:cNvPr>
          <p:cNvSpPr txBox="1"/>
          <p:nvPr/>
        </p:nvSpPr>
        <p:spPr>
          <a:xfrm>
            <a:off x="19386693" y="1625311"/>
            <a:ext cx="206047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8532A82C-F739-B65A-F427-0E37AA52F525}"/>
              </a:ext>
            </a:extLst>
          </p:cNvPr>
          <p:cNvSpPr txBox="1"/>
          <p:nvPr/>
        </p:nvSpPr>
        <p:spPr>
          <a:xfrm>
            <a:off x="12260787" y="160452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600">
                <a:solidFill>
                  <a:srgbClr val="FFFF00"/>
                </a:solidFill>
              </a:rPr>
              <a:t>RC</a:t>
            </a:r>
            <a:endParaRPr sz="6600">
              <a:solidFill>
                <a:srgbClr val="FFFF00"/>
              </a:solidFill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202CF192-A5F4-EE26-E9CB-CA13C324D035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5F1457B-C17E-CA3E-53EC-1EB1420655CC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21F72EC8-3D00-4F4C-A47D-3863F20AD373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A300553-40D7-5370-C358-FDF4FD92DCC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21C0C-F9B0-57C0-E1D7-333F0D498653}"/>
              </a:ext>
            </a:extLst>
          </p:cNvPr>
          <p:cNvSpPr/>
          <p:nvPr/>
        </p:nvSpPr>
        <p:spPr>
          <a:xfrm>
            <a:off x="11950384" y="7570001"/>
            <a:ext cx="9535121" cy="5078313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CABs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are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paid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weekly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as earned when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NEW IBOs </a:t>
            </a:r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 your team acquire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become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CQ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within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their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54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887DEA-1F0D-C81D-2E2B-9CAA01CA2E03}"/>
              </a:ext>
            </a:extLst>
          </p:cNvPr>
          <p:cNvSpPr txBox="1"/>
          <p:nvPr/>
        </p:nvSpPr>
        <p:spPr>
          <a:xfrm>
            <a:off x="9997524" y="3518505"/>
            <a:ext cx="13234736" cy="3877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ETL &amp; Higher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can EARN </a:t>
            </a:r>
          </a:p>
          <a:p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OVERRIDING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60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TEAM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 Acquisition Bonuses</a:t>
            </a:r>
          </a:p>
          <a:p>
            <a:r>
              <a:rPr lang="en-US" sz="7200" b="1" kern="1200">
                <a:solidFill>
                  <a:schemeClr val="bg1"/>
                </a:solidFill>
                <a:latin typeface="Helvetica"/>
                <a:ea typeface="+mn-ea"/>
                <a:cs typeface="Helvetica"/>
              </a:rPr>
              <a:t>CABs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22" name="TT">
            <a:extLst>
              <a:ext uri="{FF2B5EF4-FFF2-40B4-BE49-F238E27FC236}">
                <a16:creationId xmlns:a16="http://schemas.microsoft.com/office/drawing/2014/main" id="{A3E71E1C-317F-64B2-38A5-EDBFF55ABF4D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72509-EF5C-5093-392D-AA49DE0F7494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4546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1604992"/>
            <a:ext cx="245110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9DA31-2BD6-51FB-1A32-28969754E503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F7C98-CACD-52B7-5E1A-5AB0CD62983C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1368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1608168"/>
            <a:ext cx="24606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E86854-1E3E-05BD-DE09-96F9B70BE66C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E80B7-D9AD-CE80-C483-8FE544A5B76E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6281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16" name="ETL">
            <a:extLst>
              <a:ext uri="{FF2B5EF4-FFF2-40B4-BE49-F238E27FC236}">
                <a16:creationId xmlns:a16="http://schemas.microsoft.com/office/drawing/2014/main" id="{79DAA8BD-B003-96B3-6D73-C9AADD25C882}"/>
              </a:ext>
            </a:extLst>
          </p:cNvPr>
          <p:cNvSpPr txBox="1"/>
          <p:nvPr/>
        </p:nvSpPr>
        <p:spPr>
          <a:xfrm>
            <a:off x="9907985" y="1608168"/>
            <a:ext cx="24606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ETL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42D088-D2CB-1F92-4374-B98B96ECA04A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AF19D-3852-0A4E-AC31-576CD3CE9F22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936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160452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600">
                <a:solidFill>
                  <a:srgbClr val="FFFF00"/>
                </a:solidFill>
              </a:rPr>
              <a:t>RC</a:t>
            </a:r>
            <a:endParaRPr sz="6600">
              <a:solidFill>
                <a:srgbClr val="FFFF00"/>
              </a:solidFill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D9D3D5-3A43-5D49-357B-348E7DDFFB19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A3B55-18F7-A0F3-0597-B976D2B560CF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41761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16" name="RD">
            <a:extLst>
              <a:ext uri="{FF2B5EF4-FFF2-40B4-BE49-F238E27FC236}">
                <a16:creationId xmlns:a16="http://schemas.microsoft.com/office/drawing/2014/main" id="{5BF377ED-4E99-B3A4-12F3-5C3994AECE26}"/>
              </a:ext>
            </a:extLst>
          </p:cNvPr>
          <p:cNvSpPr txBox="1"/>
          <p:nvPr/>
        </p:nvSpPr>
        <p:spPr>
          <a:xfrm>
            <a:off x="12260787" y="160452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600">
                <a:solidFill>
                  <a:srgbClr val="FFFF00"/>
                </a:solidFill>
              </a:rPr>
              <a:t>RC</a:t>
            </a:r>
            <a:endParaRPr sz="660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29A7E-AF7E-548A-6453-4A8D70E76DF9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899EE7-E005-128B-94A0-C5905F0D9126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0382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1" name="RD">
            <a:extLst>
              <a:ext uri="{FF2B5EF4-FFF2-40B4-BE49-F238E27FC236}">
                <a16:creationId xmlns:a16="http://schemas.microsoft.com/office/drawing/2014/main" id="{A2CD337D-8156-760F-934F-AC2BBB56736D}"/>
              </a:ext>
            </a:extLst>
          </p:cNvPr>
          <p:cNvSpPr txBox="1"/>
          <p:nvPr/>
        </p:nvSpPr>
        <p:spPr>
          <a:xfrm>
            <a:off x="12260787" y="160452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6600">
                <a:solidFill>
                  <a:srgbClr val="FFFF00"/>
                </a:solidFill>
              </a:rPr>
              <a:t>RC</a:t>
            </a:r>
            <a:endParaRPr sz="660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AB9C0-8F56-58C7-8A4C-76C4F830846B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BC45C-E9C1-2920-F486-15786D9B8197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8370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486" name="Arrow: Down 1">
            <a:extLst>
              <a:ext uri="{FF2B5EF4-FFF2-40B4-BE49-F238E27FC236}">
                <a16:creationId xmlns:a16="http://schemas.microsoft.com/office/drawing/2014/main" id="{84E657A2-E5A6-73BD-3AD3-21E7D93AFE44}"/>
              </a:ext>
            </a:extLst>
          </p:cNvPr>
          <p:cNvSpPr/>
          <p:nvPr/>
        </p:nvSpPr>
        <p:spPr>
          <a:xfrm>
            <a:off x="15722589" y="570523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0B0F5E1-0B64-2D13-D00D-8D3D8D62B0C0}"/>
              </a:ext>
            </a:extLst>
          </p:cNvPr>
          <p:cNvSpPr/>
          <p:nvPr/>
        </p:nvSpPr>
        <p:spPr>
          <a:xfrm>
            <a:off x="15075229" y="570962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$250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58B3875-7128-2C34-31EC-B640A8A95EC8}"/>
              </a:ext>
            </a:extLst>
          </p:cNvPr>
          <p:cNvSpPr/>
          <p:nvPr/>
        </p:nvSpPr>
        <p:spPr>
          <a:xfrm rot="19588480">
            <a:off x="14811697" y="553385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161180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E6F7E-BEC0-4C69-DDAF-3BF8605F3B30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43102-75F1-1BC5-511C-DD8C24347A6D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4BBB43-DFB4-F266-2BC1-269D6264F614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82A0F-10F7-396C-18A4-E6EAEA3CC0E0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5940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11.jpeg" descr="imag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70FFF0DB-B385-532B-E9E9-1441212DAE40}"/>
              </a:ext>
            </a:extLst>
          </p:cNvPr>
          <p:cNvSpPr/>
          <p:nvPr/>
        </p:nvSpPr>
        <p:spPr>
          <a:xfrm>
            <a:off x="709508" y="3190240"/>
            <a:ext cx="11949852" cy="9591040"/>
          </a:xfrm>
          <a:prstGeom prst="rect">
            <a:avLst/>
          </a:prstGeom>
          <a:solidFill>
            <a:srgbClr val="67C8C6">
              <a:alpha val="91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25" name="Make a List…"/>
          <p:cNvSpPr txBox="1"/>
          <p:nvPr/>
        </p:nvSpPr>
        <p:spPr>
          <a:xfrm>
            <a:off x="941510" y="276434"/>
            <a:ext cx="12993396" cy="4052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>
            <a:spAutoFit/>
          </a:bodyPr>
          <a:lstStyle/>
          <a:p>
            <a:pPr marR="40636" indent="40636" algn="l" defTabSz="912812">
              <a:spcBef>
                <a:spcPts val="2400"/>
              </a:spcBef>
              <a:defRPr sz="9000" spc="-270">
                <a:solidFill>
                  <a:srgbClr val="67C8C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Make </a:t>
            </a:r>
            <a:r>
              <a:rPr lang="en-US" b="1"/>
              <a:t>your Contact</a:t>
            </a:r>
            <a:r>
              <a:rPr b="1"/>
              <a:t> List</a:t>
            </a:r>
            <a:endParaRPr sz="1800" b="1" spc="-54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Warm Market (</a:t>
            </a:r>
            <a:r>
              <a:rPr lang="en-US"/>
              <a:t>P</a:t>
            </a:r>
            <a:r>
              <a:t>eople you know)</a:t>
            </a:r>
            <a:endParaRPr sz="1800" spc="-52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09624-1E22-BA7D-319C-16E7F4B1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90" y="3396508"/>
            <a:ext cx="11118396" cy="58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6000" b="1">
                <a:solidFill>
                  <a:schemeClr val="bg1"/>
                </a:solidFill>
              </a:rPr>
              <a:t>PEOPLE CLOSEST TO YOU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Friends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Family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Social Media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Work Associates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Place of Worship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School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Places Where you do Business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Sports/Clubs/Associations</a:t>
            </a:r>
          </a:p>
          <a:p>
            <a:pPr marL="857250" indent="-85725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7200" b="1">
                <a:solidFill>
                  <a:schemeClr val="bg1"/>
                </a:solidFill>
              </a:rPr>
              <a:t>Business Owners</a:t>
            </a:r>
          </a:p>
        </p:txBody>
      </p:sp>
    </p:spTree>
    <p:extLst>
      <p:ext uri="{BB962C8B-B14F-4D97-AF65-F5344CB8AC3E}">
        <p14:creationId xmlns:p14="http://schemas.microsoft.com/office/powerpoint/2010/main" val="39568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486" name="Arrow: Down 1">
            <a:extLst>
              <a:ext uri="{FF2B5EF4-FFF2-40B4-BE49-F238E27FC236}">
                <a16:creationId xmlns:a16="http://schemas.microsoft.com/office/drawing/2014/main" id="{84E657A2-E5A6-73BD-3AD3-21E7D93AFE44}"/>
              </a:ext>
            </a:extLst>
          </p:cNvPr>
          <p:cNvSpPr/>
          <p:nvPr/>
        </p:nvSpPr>
        <p:spPr>
          <a:xfrm>
            <a:off x="15722589" y="570523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0B0F5E1-0B64-2D13-D00D-8D3D8D62B0C0}"/>
              </a:ext>
            </a:extLst>
          </p:cNvPr>
          <p:cNvSpPr/>
          <p:nvPr/>
        </p:nvSpPr>
        <p:spPr>
          <a:xfrm>
            <a:off x="15075229" y="570962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$250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9045FD6F-1499-A2DB-3EE3-5F8805FD15D0}"/>
              </a:ext>
            </a:extLst>
          </p:cNvPr>
          <p:cNvSpPr/>
          <p:nvPr/>
        </p:nvSpPr>
        <p:spPr>
          <a:xfrm>
            <a:off x="14900725" y="713729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$200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58B3875-7128-2C34-31EC-B640A8A95EC8}"/>
              </a:ext>
            </a:extLst>
          </p:cNvPr>
          <p:cNvSpPr/>
          <p:nvPr/>
        </p:nvSpPr>
        <p:spPr>
          <a:xfrm rot="19588480">
            <a:off x="14811697" y="553385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0" name="Arrow: Down 1">
            <a:extLst>
              <a:ext uri="{FF2B5EF4-FFF2-40B4-BE49-F238E27FC236}">
                <a16:creationId xmlns:a16="http://schemas.microsoft.com/office/drawing/2014/main" id="{22CA4C96-01B6-891C-F84D-92B106737C9B}"/>
              </a:ext>
            </a:extLst>
          </p:cNvPr>
          <p:cNvSpPr/>
          <p:nvPr/>
        </p:nvSpPr>
        <p:spPr>
          <a:xfrm>
            <a:off x="15714569" y="723725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E6F7E-BEC0-4C69-DDAF-3BF8605F3B30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43102-75F1-1BC5-511C-DD8C24347A6D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874C81DF-EDFC-4EBE-B4F7-C1A2D82DD41D}"/>
              </a:ext>
            </a:extLst>
          </p:cNvPr>
          <p:cNvSpPr txBox="1"/>
          <p:nvPr/>
        </p:nvSpPr>
        <p:spPr>
          <a:xfrm>
            <a:off x="14682595" y="161180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492F1-9336-B377-A591-16D9763C4C7B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A5C1A9-ED8C-6EDB-D2E9-40EC805BCB26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25348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</a:t>
            </a: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5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486" name="Arrow: Down 1">
            <a:extLst>
              <a:ext uri="{FF2B5EF4-FFF2-40B4-BE49-F238E27FC236}">
                <a16:creationId xmlns:a16="http://schemas.microsoft.com/office/drawing/2014/main" id="{84E657A2-E5A6-73BD-3AD3-21E7D93AFE44}"/>
              </a:ext>
            </a:extLst>
          </p:cNvPr>
          <p:cNvSpPr/>
          <p:nvPr/>
        </p:nvSpPr>
        <p:spPr>
          <a:xfrm>
            <a:off x="15722589" y="570523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0B0F5E1-0B64-2D13-D00D-8D3D8D62B0C0}"/>
              </a:ext>
            </a:extLst>
          </p:cNvPr>
          <p:cNvSpPr/>
          <p:nvPr/>
        </p:nvSpPr>
        <p:spPr>
          <a:xfrm>
            <a:off x="15075229" y="570962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$250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9045FD6F-1499-A2DB-3EE3-5F8805FD15D0}"/>
              </a:ext>
            </a:extLst>
          </p:cNvPr>
          <p:cNvSpPr/>
          <p:nvPr/>
        </p:nvSpPr>
        <p:spPr>
          <a:xfrm>
            <a:off x="14900725" y="713729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$200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58B3875-7128-2C34-31EC-B640A8A95EC8}"/>
              </a:ext>
            </a:extLst>
          </p:cNvPr>
          <p:cNvSpPr/>
          <p:nvPr/>
        </p:nvSpPr>
        <p:spPr>
          <a:xfrm rot="19588480">
            <a:off x="14811697" y="553385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0" name="Arrow: Down 1">
            <a:extLst>
              <a:ext uri="{FF2B5EF4-FFF2-40B4-BE49-F238E27FC236}">
                <a16:creationId xmlns:a16="http://schemas.microsoft.com/office/drawing/2014/main" id="{22CA4C96-01B6-891C-F84D-92B106737C9B}"/>
              </a:ext>
            </a:extLst>
          </p:cNvPr>
          <p:cNvSpPr/>
          <p:nvPr/>
        </p:nvSpPr>
        <p:spPr>
          <a:xfrm>
            <a:off x="15714569" y="723725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5284B9C-F113-4635-2407-E1EB8B2BAD14}"/>
              </a:ext>
            </a:extLst>
          </p:cNvPr>
          <p:cNvSpPr/>
          <p:nvPr/>
        </p:nvSpPr>
        <p:spPr>
          <a:xfrm>
            <a:off x="14780411" y="866931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$175</a:t>
            </a:r>
          </a:p>
        </p:txBody>
      </p:sp>
      <p:sp>
        <p:nvSpPr>
          <p:cNvPr id="492" name="Arrow: Down 1">
            <a:extLst>
              <a:ext uri="{FF2B5EF4-FFF2-40B4-BE49-F238E27FC236}">
                <a16:creationId xmlns:a16="http://schemas.microsoft.com/office/drawing/2014/main" id="{A8F441E1-E0A5-B607-A441-5BDD7DA547F4}"/>
              </a:ext>
            </a:extLst>
          </p:cNvPr>
          <p:cNvSpPr/>
          <p:nvPr/>
        </p:nvSpPr>
        <p:spPr>
          <a:xfrm>
            <a:off x="15722591" y="8737185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E6F7E-BEC0-4C69-DDAF-3BF8605F3B30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43102-75F1-1BC5-511C-DD8C24347A6D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43CA2A5E-CB02-7CC6-B21B-548A7E61E579}"/>
              </a:ext>
            </a:extLst>
          </p:cNvPr>
          <p:cNvSpPr txBox="1"/>
          <p:nvPr/>
        </p:nvSpPr>
        <p:spPr>
          <a:xfrm>
            <a:off x="14682595" y="161180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17780-2264-8971-BFB9-706805E8EC72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388B0-8A08-917F-E820-19CD8483E3AC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1750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486" name="Arrow: Down 1">
            <a:extLst>
              <a:ext uri="{FF2B5EF4-FFF2-40B4-BE49-F238E27FC236}">
                <a16:creationId xmlns:a16="http://schemas.microsoft.com/office/drawing/2014/main" id="{84E657A2-E5A6-73BD-3AD3-21E7D93AFE44}"/>
              </a:ext>
            </a:extLst>
          </p:cNvPr>
          <p:cNvSpPr/>
          <p:nvPr/>
        </p:nvSpPr>
        <p:spPr>
          <a:xfrm>
            <a:off x="15722589" y="570523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0B0F5E1-0B64-2D13-D00D-8D3D8D62B0C0}"/>
              </a:ext>
            </a:extLst>
          </p:cNvPr>
          <p:cNvSpPr/>
          <p:nvPr/>
        </p:nvSpPr>
        <p:spPr>
          <a:xfrm>
            <a:off x="15075229" y="570962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$250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9045FD6F-1499-A2DB-3EE3-5F8805FD15D0}"/>
              </a:ext>
            </a:extLst>
          </p:cNvPr>
          <p:cNvSpPr/>
          <p:nvPr/>
        </p:nvSpPr>
        <p:spPr>
          <a:xfrm>
            <a:off x="14900725" y="713729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$200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58B3875-7128-2C34-31EC-B640A8A95EC8}"/>
              </a:ext>
            </a:extLst>
          </p:cNvPr>
          <p:cNvSpPr/>
          <p:nvPr/>
        </p:nvSpPr>
        <p:spPr>
          <a:xfrm rot="19588480">
            <a:off x="14811697" y="553385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0" name="Arrow: Down 1">
            <a:extLst>
              <a:ext uri="{FF2B5EF4-FFF2-40B4-BE49-F238E27FC236}">
                <a16:creationId xmlns:a16="http://schemas.microsoft.com/office/drawing/2014/main" id="{22CA4C96-01B6-891C-F84D-92B106737C9B}"/>
              </a:ext>
            </a:extLst>
          </p:cNvPr>
          <p:cNvSpPr/>
          <p:nvPr/>
        </p:nvSpPr>
        <p:spPr>
          <a:xfrm>
            <a:off x="15714569" y="723725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5284B9C-F113-4635-2407-E1EB8B2BAD14}"/>
              </a:ext>
            </a:extLst>
          </p:cNvPr>
          <p:cNvSpPr/>
          <p:nvPr/>
        </p:nvSpPr>
        <p:spPr>
          <a:xfrm>
            <a:off x="14780411" y="866931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$175</a:t>
            </a:r>
          </a:p>
        </p:txBody>
      </p:sp>
      <p:sp>
        <p:nvSpPr>
          <p:cNvPr id="492" name="Arrow: Down 1">
            <a:extLst>
              <a:ext uri="{FF2B5EF4-FFF2-40B4-BE49-F238E27FC236}">
                <a16:creationId xmlns:a16="http://schemas.microsoft.com/office/drawing/2014/main" id="{A8F441E1-E0A5-B607-A441-5BDD7DA547F4}"/>
              </a:ext>
            </a:extLst>
          </p:cNvPr>
          <p:cNvSpPr/>
          <p:nvPr/>
        </p:nvSpPr>
        <p:spPr>
          <a:xfrm>
            <a:off x="15722591" y="8737185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0217454D-5393-3029-406A-76B2C04243AB}"/>
              </a:ext>
            </a:extLst>
          </p:cNvPr>
          <p:cNvSpPr/>
          <p:nvPr/>
        </p:nvSpPr>
        <p:spPr>
          <a:xfrm>
            <a:off x="14788434" y="10169247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RD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1F60E75C-C019-1DAA-BB26-6C1999B391A4}"/>
              </a:ext>
            </a:extLst>
          </p:cNvPr>
          <p:cNvSpPr/>
          <p:nvPr/>
        </p:nvSpPr>
        <p:spPr>
          <a:xfrm rot="19588480">
            <a:off x="14173606" y="9969747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2042061"/>
            <a:ext cx="24733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2033159"/>
            <a:ext cx="206047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E6F7E-BEC0-4C69-DDAF-3BF8605F3B30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43102-75F1-1BC5-511C-DD8C24347A6D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4" name="RD">
            <a:extLst>
              <a:ext uri="{FF2B5EF4-FFF2-40B4-BE49-F238E27FC236}">
                <a16:creationId xmlns:a16="http://schemas.microsoft.com/office/drawing/2014/main" id="{F952EEB7-4016-4DB8-225B-790EAB6D1BF9}"/>
              </a:ext>
            </a:extLst>
          </p:cNvPr>
          <p:cNvSpPr txBox="1"/>
          <p:nvPr/>
        </p:nvSpPr>
        <p:spPr>
          <a:xfrm>
            <a:off x="14682595" y="1611805"/>
            <a:ext cx="2457452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CB2B3-1493-EA28-2242-261AAB09D855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3E201-CEFD-E5A4-3FAC-8A6EAC71D302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4088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3FDE2217-3528-E7EA-0917-4728CC38D71C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486" name="Arrow: Down 1">
            <a:extLst>
              <a:ext uri="{FF2B5EF4-FFF2-40B4-BE49-F238E27FC236}">
                <a16:creationId xmlns:a16="http://schemas.microsoft.com/office/drawing/2014/main" id="{84E657A2-E5A6-73BD-3AD3-21E7D93AFE44}"/>
              </a:ext>
            </a:extLst>
          </p:cNvPr>
          <p:cNvSpPr/>
          <p:nvPr/>
        </p:nvSpPr>
        <p:spPr>
          <a:xfrm>
            <a:off x="15722589" y="570523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0B0F5E1-0B64-2D13-D00D-8D3D8D62B0C0}"/>
              </a:ext>
            </a:extLst>
          </p:cNvPr>
          <p:cNvSpPr/>
          <p:nvPr/>
        </p:nvSpPr>
        <p:spPr>
          <a:xfrm>
            <a:off x="15075229" y="570962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$250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9045FD6F-1499-A2DB-3EE3-5F8805FD15D0}"/>
              </a:ext>
            </a:extLst>
          </p:cNvPr>
          <p:cNvSpPr/>
          <p:nvPr/>
        </p:nvSpPr>
        <p:spPr>
          <a:xfrm>
            <a:off x="14900725" y="713729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$200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58B3875-7128-2C34-31EC-B640A8A95EC8}"/>
              </a:ext>
            </a:extLst>
          </p:cNvPr>
          <p:cNvSpPr/>
          <p:nvPr/>
        </p:nvSpPr>
        <p:spPr>
          <a:xfrm rot="19588480">
            <a:off x="14811697" y="553385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0" name="Arrow: Down 1">
            <a:extLst>
              <a:ext uri="{FF2B5EF4-FFF2-40B4-BE49-F238E27FC236}">
                <a16:creationId xmlns:a16="http://schemas.microsoft.com/office/drawing/2014/main" id="{22CA4C96-01B6-891C-F84D-92B106737C9B}"/>
              </a:ext>
            </a:extLst>
          </p:cNvPr>
          <p:cNvSpPr/>
          <p:nvPr/>
        </p:nvSpPr>
        <p:spPr>
          <a:xfrm>
            <a:off x="15714569" y="723725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5284B9C-F113-4635-2407-E1EB8B2BAD14}"/>
              </a:ext>
            </a:extLst>
          </p:cNvPr>
          <p:cNvSpPr/>
          <p:nvPr/>
        </p:nvSpPr>
        <p:spPr>
          <a:xfrm>
            <a:off x="14780411" y="866931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$175</a:t>
            </a:r>
          </a:p>
        </p:txBody>
      </p:sp>
      <p:sp>
        <p:nvSpPr>
          <p:cNvPr id="492" name="Arrow: Down 1">
            <a:extLst>
              <a:ext uri="{FF2B5EF4-FFF2-40B4-BE49-F238E27FC236}">
                <a16:creationId xmlns:a16="http://schemas.microsoft.com/office/drawing/2014/main" id="{A8F441E1-E0A5-B607-A441-5BDD7DA547F4}"/>
              </a:ext>
            </a:extLst>
          </p:cNvPr>
          <p:cNvSpPr/>
          <p:nvPr/>
        </p:nvSpPr>
        <p:spPr>
          <a:xfrm>
            <a:off x="15722591" y="8737185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0217454D-5393-3029-406A-76B2C04243AB}"/>
              </a:ext>
            </a:extLst>
          </p:cNvPr>
          <p:cNvSpPr/>
          <p:nvPr/>
        </p:nvSpPr>
        <p:spPr>
          <a:xfrm>
            <a:off x="14788434" y="10169247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RD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1F60E75C-C019-1DAA-BB26-6C1999B391A4}"/>
              </a:ext>
            </a:extLst>
          </p:cNvPr>
          <p:cNvSpPr/>
          <p:nvPr/>
        </p:nvSpPr>
        <p:spPr>
          <a:xfrm rot="19588480">
            <a:off x="14173606" y="9969747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1" name="RVP">
            <a:extLst>
              <a:ext uri="{FF2B5EF4-FFF2-40B4-BE49-F238E27FC236}">
                <a16:creationId xmlns:a16="http://schemas.microsoft.com/office/drawing/2014/main" id="{5E86078B-1194-06D2-E264-3BD89EF12F65}"/>
              </a:ext>
            </a:extLst>
          </p:cNvPr>
          <p:cNvSpPr txBox="1"/>
          <p:nvPr/>
        </p:nvSpPr>
        <p:spPr>
          <a:xfrm>
            <a:off x="16961241" y="1634213"/>
            <a:ext cx="24733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RVP</a:t>
            </a:r>
          </a:p>
        </p:txBody>
      </p:sp>
      <p:sp>
        <p:nvSpPr>
          <p:cNvPr id="12" name="SVP">
            <a:extLst>
              <a:ext uri="{FF2B5EF4-FFF2-40B4-BE49-F238E27FC236}">
                <a16:creationId xmlns:a16="http://schemas.microsoft.com/office/drawing/2014/main" id="{02A09115-9780-6B4C-AE95-1E12ABA73F04}"/>
              </a:ext>
            </a:extLst>
          </p:cNvPr>
          <p:cNvSpPr txBox="1"/>
          <p:nvPr/>
        </p:nvSpPr>
        <p:spPr>
          <a:xfrm>
            <a:off x="19386693" y="1625311"/>
            <a:ext cx="206047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SVP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E6F7E-BEC0-4C69-DDAF-3BF8605F3B30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43102-75F1-1BC5-511C-DD8C24347A6D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AB1857-E7FC-1F0D-B035-BF1B0D813490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6CB717-9B89-F4E5-8DD0-09AD7EAAB361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5723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A6CE43-A3E5-8E5F-CEC9-DFA8920294AA}"/>
              </a:ext>
            </a:extLst>
          </p:cNvPr>
          <p:cNvSpPr/>
          <p:nvPr/>
        </p:nvSpPr>
        <p:spPr>
          <a:xfrm>
            <a:off x="2573840" y="1979392"/>
            <a:ext cx="1712991" cy="792473"/>
          </a:xfrm>
          <a:prstGeom prst="rect">
            <a:avLst/>
          </a:prstGeom>
          <a:solidFill>
            <a:srgbClr val="96C6BF">
              <a:alpha val="80237"/>
            </a:srgbClr>
          </a:solidFill>
          <a:ln w="57150">
            <a:solidFill>
              <a:schemeClr val="bg1"/>
            </a:solidFill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56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TT">
            <a:extLst>
              <a:ext uri="{FF2B5EF4-FFF2-40B4-BE49-F238E27FC236}">
                <a16:creationId xmlns:a16="http://schemas.microsoft.com/office/drawing/2014/main" id="{9886F981-DA99-CA74-88E3-CF3FB1C25322}"/>
              </a:ext>
            </a:extLst>
          </p:cNvPr>
          <p:cNvSpPr txBox="1"/>
          <p:nvPr/>
        </p:nvSpPr>
        <p:spPr>
          <a:xfrm>
            <a:off x="2220839" y="1980368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IBO</a:t>
            </a:r>
            <a:endParaRPr/>
          </a:p>
        </p:txBody>
      </p:sp>
      <p:sp>
        <p:nvSpPr>
          <p:cNvPr id="452" name="Arrow: Down 1">
            <a:extLst>
              <a:ext uri="{FF2B5EF4-FFF2-40B4-BE49-F238E27FC236}">
                <a16:creationId xmlns:a16="http://schemas.microsoft.com/office/drawing/2014/main" id="{0D1FA21D-40B5-CC57-D3BA-13C5DADF71C7}"/>
              </a:ext>
            </a:extLst>
          </p:cNvPr>
          <p:cNvSpPr/>
          <p:nvPr/>
        </p:nvSpPr>
        <p:spPr>
          <a:xfrm>
            <a:off x="1000097" y="5600664"/>
            <a:ext cx="622687" cy="6461240"/>
          </a:xfrm>
          <a:prstGeom prst="downArrow">
            <a:avLst/>
          </a:prstGeom>
          <a:gradFill>
            <a:gsLst>
              <a:gs pos="0">
                <a:srgbClr val="132348"/>
              </a:gs>
              <a:gs pos="72000">
                <a:srgbClr val="F0682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754" hangingPunct="1">
              <a:defRPr/>
            </a:pPr>
            <a:endParaRPr lang="en-US" sz="3600" kern="1200">
              <a:solidFill>
                <a:srgbClr val="62C8C6"/>
              </a:solidFill>
              <a:latin typeface="Calibri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AAE2D35C-824E-2EDE-4EAD-A200241EF153}"/>
              </a:ext>
            </a:extLst>
          </p:cNvPr>
          <p:cNvSpPr txBox="1"/>
          <p:nvPr/>
        </p:nvSpPr>
        <p:spPr>
          <a:xfrm>
            <a:off x="2090163" y="5421464"/>
            <a:ext cx="332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1)  3%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DD7025C8-1183-B22A-A8E8-5E6B818724BB}"/>
              </a:ext>
            </a:extLst>
          </p:cNvPr>
          <p:cNvSpPr txBox="1"/>
          <p:nvPr/>
        </p:nvSpPr>
        <p:spPr>
          <a:xfrm>
            <a:off x="2090163" y="6845530"/>
            <a:ext cx="35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2)  3%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68D129C-41BB-B23A-AD86-90DFAC78B62E}"/>
              </a:ext>
            </a:extLst>
          </p:cNvPr>
          <p:cNvSpPr txBox="1"/>
          <p:nvPr/>
        </p:nvSpPr>
        <p:spPr>
          <a:xfrm>
            <a:off x="2090163" y="8269594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3)  3%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0B4C609-FE77-5BC1-DE96-954CFC2A41E4}"/>
              </a:ext>
            </a:extLst>
          </p:cNvPr>
          <p:cNvSpPr txBox="1"/>
          <p:nvPr/>
        </p:nvSpPr>
        <p:spPr>
          <a:xfrm>
            <a:off x="2090163" y="9693660"/>
            <a:ext cx="321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4)  3%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CCDDD08-8F90-FEC4-32C3-20CDF96C194B}"/>
              </a:ext>
            </a:extLst>
          </p:cNvPr>
          <p:cNvSpPr txBox="1"/>
          <p:nvPr/>
        </p:nvSpPr>
        <p:spPr>
          <a:xfrm>
            <a:off x="2090163" y="11117722"/>
            <a:ext cx="5570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754" hangingPunct="1">
              <a:defRPr/>
            </a:pPr>
            <a:r>
              <a:rPr lang="en-US" sz="64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+mn-ea"/>
                <a:cs typeface="+mn-cs"/>
              </a:rPr>
              <a:t>5)  3%</a:t>
            </a:r>
          </a:p>
        </p:txBody>
      </p:sp>
      <p:sp>
        <p:nvSpPr>
          <p:cNvPr id="43" name="Arrow: Down 1">
            <a:extLst>
              <a:ext uri="{FF2B5EF4-FFF2-40B4-BE49-F238E27FC236}">
                <a16:creationId xmlns:a16="http://schemas.microsoft.com/office/drawing/2014/main" id="{0CD81F6C-71DB-B3F9-6BCF-C1D029D62FF3}"/>
              </a:ext>
            </a:extLst>
          </p:cNvPr>
          <p:cNvSpPr/>
          <p:nvPr/>
        </p:nvSpPr>
        <p:spPr>
          <a:xfrm>
            <a:off x="10813706" y="5705234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0FC0B-5841-2F17-9B7D-95427FBDE82B}"/>
              </a:ext>
            </a:extLst>
          </p:cNvPr>
          <p:cNvSpPr/>
          <p:nvPr/>
        </p:nvSpPr>
        <p:spPr>
          <a:xfrm>
            <a:off x="101663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B072D3-9DCC-717F-DB5E-64CCACCE6248}"/>
              </a:ext>
            </a:extLst>
          </p:cNvPr>
          <p:cNvSpPr/>
          <p:nvPr/>
        </p:nvSpPr>
        <p:spPr>
          <a:xfrm>
            <a:off x="10028539" y="7120256"/>
            <a:ext cx="229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2E2401-44E3-CA14-BB95-F3F21541FDB3}"/>
              </a:ext>
            </a:extLst>
          </p:cNvPr>
          <p:cNvSpPr/>
          <p:nvPr/>
        </p:nvSpPr>
        <p:spPr>
          <a:xfrm rot="19588480">
            <a:off x="98546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EB75803F-AE9F-A982-4A08-A8BFA5C88495}"/>
              </a:ext>
            </a:extLst>
          </p:cNvPr>
          <p:cNvSpPr txBox="1"/>
          <p:nvPr/>
        </p:nvSpPr>
        <p:spPr>
          <a:xfrm>
            <a:off x="17634139" y="4236524"/>
            <a:ext cx="5749764" cy="30469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400041" marR="0" lvl="0" indent="-400041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Increased CAB Bonuses</a:t>
            </a:r>
          </a:p>
          <a:p>
            <a:pPr marL="400041" marR="0" lvl="0" indent="-400041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icrosoft Tai Le" panose="020B0502040204020203" pitchFamily="34" charset="0"/>
            </a:endParaRPr>
          </a:p>
          <a:p>
            <a:pPr marL="400041" marR="0" lvl="0" indent="-400041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Incentive Trips</a:t>
            </a:r>
          </a:p>
          <a:p>
            <a:pPr marL="400041" marR="0" lvl="0" indent="-400041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Microsoft Tai Le" panose="020B0502040204020203" pitchFamily="34" charset="0"/>
            </a:endParaRPr>
          </a:p>
          <a:p>
            <a:pPr marL="400041" marR="0" lvl="0" indent="-400041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Increased Residual Income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RVP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 up to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3 %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 below 5 levels,    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SVP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 up to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2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%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 </a:t>
            </a:r>
            <a:r>
              <a:rPr lang="en-US" sz="2800" b="1" i="1" kern="1200">
                <a:solidFill>
                  <a:srgbClr val="92D050"/>
                </a:solidFill>
                <a:latin typeface="Calibri"/>
                <a:ea typeface="+mn-ea"/>
                <a:cs typeface="Microsoft Tai Le" panose="020B0502040204020203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Microsoft Tai Le" panose="020B0502040204020203" pitchFamily="34" charset="0"/>
              </a:rPr>
              <a:t>below 5 levels!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3FDE2217-3528-E7EA-0917-4728CC38D71C}"/>
              </a:ext>
            </a:extLst>
          </p:cNvPr>
          <p:cNvSpPr/>
          <p:nvPr/>
        </p:nvSpPr>
        <p:spPr>
          <a:xfrm>
            <a:off x="17634139" y="3346036"/>
            <a:ext cx="3617705" cy="76944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RVP &amp; SVP</a:t>
            </a:r>
          </a:p>
        </p:txBody>
      </p:sp>
      <p:sp>
        <p:nvSpPr>
          <p:cNvPr id="480" name="Arrow: Down 1">
            <a:extLst>
              <a:ext uri="{FF2B5EF4-FFF2-40B4-BE49-F238E27FC236}">
                <a16:creationId xmlns:a16="http://schemas.microsoft.com/office/drawing/2014/main" id="{3625979C-1CA9-8697-BF37-FA38DB475E93}"/>
              </a:ext>
            </a:extLst>
          </p:cNvPr>
          <p:cNvSpPr/>
          <p:nvPr/>
        </p:nvSpPr>
        <p:spPr>
          <a:xfrm>
            <a:off x="13147832" y="571325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C66505B-3928-E3FD-E798-416EF1DD06FE}"/>
              </a:ext>
            </a:extLst>
          </p:cNvPr>
          <p:cNvSpPr/>
          <p:nvPr/>
        </p:nvSpPr>
        <p:spPr>
          <a:xfrm>
            <a:off x="12500470" y="571764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$100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DD56F0F-C024-385B-A569-C3534FBE9321}"/>
              </a:ext>
            </a:extLst>
          </p:cNvPr>
          <p:cNvSpPr/>
          <p:nvPr/>
        </p:nvSpPr>
        <p:spPr>
          <a:xfrm>
            <a:off x="12325967" y="714531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$50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94908CA9-AE5E-C7FC-F427-91B9A6F26D2E}"/>
              </a:ext>
            </a:extLst>
          </p:cNvPr>
          <p:cNvSpPr/>
          <p:nvPr/>
        </p:nvSpPr>
        <p:spPr>
          <a:xfrm rot="19588480">
            <a:off x="12236939" y="554187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84" name="Arrow: Down 1">
            <a:extLst>
              <a:ext uri="{FF2B5EF4-FFF2-40B4-BE49-F238E27FC236}">
                <a16:creationId xmlns:a16="http://schemas.microsoft.com/office/drawing/2014/main" id="{99224F42-DEE2-0D97-1239-1EE4BB6A4CFE}"/>
              </a:ext>
            </a:extLst>
          </p:cNvPr>
          <p:cNvSpPr/>
          <p:nvPr/>
        </p:nvSpPr>
        <p:spPr>
          <a:xfrm>
            <a:off x="13139810" y="724527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F6542485-07B0-A8C7-3EBE-6002CBF9F5DA}"/>
              </a:ext>
            </a:extLst>
          </p:cNvPr>
          <p:cNvSpPr/>
          <p:nvPr/>
        </p:nvSpPr>
        <p:spPr>
          <a:xfrm>
            <a:off x="12205653" y="867733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$25</a:t>
            </a:r>
          </a:p>
        </p:txBody>
      </p:sp>
      <p:sp>
        <p:nvSpPr>
          <p:cNvPr id="486" name="Arrow: Down 1">
            <a:extLst>
              <a:ext uri="{FF2B5EF4-FFF2-40B4-BE49-F238E27FC236}">
                <a16:creationId xmlns:a16="http://schemas.microsoft.com/office/drawing/2014/main" id="{84E657A2-E5A6-73BD-3AD3-21E7D93AFE44}"/>
              </a:ext>
            </a:extLst>
          </p:cNvPr>
          <p:cNvSpPr/>
          <p:nvPr/>
        </p:nvSpPr>
        <p:spPr>
          <a:xfrm>
            <a:off x="15722589" y="5705236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0B0F5E1-0B64-2D13-D00D-8D3D8D62B0C0}"/>
              </a:ext>
            </a:extLst>
          </p:cNvPr>
          <p:cNvSpPr/>
          <p:nvPr/>
        </p:nvSpPr>
        <p:spPr>
          <a:xfrm>
            <a:off x="15075229" y="5709629"/>
            <a:ext cx="2412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$250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9045FD6F-1499-A2DB-3EE3-5F8805FD15D0}"/>
              </a:ext>
            </a:extLst>
          </p:cNvPr>
          <p:cNvSpPr/>
          <p:nvPr/>
        </p:nvSpPr>
        <p:spPr>
          <a:xfrm>
            <a:off x="14900725" y="7137298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ETL $200</a:t>
            </a: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58B3875-7128-2C34-31EC-B640A8A95EC8}"/>
              </a:ext>
            </a:extLst>
          </p:cNvPr>
          <p:cNvSpPr/>
          <p:nvPr/>
        </p:nvSpPr>
        <p:spPr>
          <a:xfrm rot="19588480">
            <a:off x="14811697" y="5533857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490" name="Arrow: Down 1">
            <a:extLst>
              <a:ext uri="{FF2B5EF4-FFF2-40B4-BE49-F238E27FC236}">
                <a16:creationId xmlns:a16="http://schemas.microsoft.com/office/drawing/2014/main" id="{22CA4C96-01B6-891C-F84D-92B106737C9B}"/>
              </a:ext>
            </a:extLst>
          </p:cNvPr>
          <p:cNvSpPr/>
          <p:nvPr/>
        </p:nvSpPr>
        <p:spPr>
          <a:xfrm>
            <a:off x="15714569" y="7237253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15284B9C-F113-4635-2407-E1EB8B2BAD14}"/>
              </a:ext>
            </a:extLst>
          </p:cNvPr>
          <p:cNvSpPr/>
          <p:nvPr/>
        </p:nvSpPr>
        <p:spPr>
          <a:xfrm>
            <a:off x="14780411" y="8669315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RC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$175</a:t>
            </a:r>
          </a:p>
        </p:txBody>
      </p:sp>
      <p:sp>
        <p:nvSpPr>
          <p:cNvPr id="492" name="Arrow: Down 1">
            <a:extLst>
              <a:ext uri="{FF2B5EF4-FFF2-40B4-BE49-F238E27FC236}">
                <a16:creationId xmlns:a16="http://schemas.microsoft.com/office/drawing/2014/main" id="{A8F441E1-E0A5-B607-A441-5BDD7DA547F4}"/>
              </a:ext>
            </a:extLst>
          </p:cNvPr>
          <p:cNvSpPr/>
          <p:nvPr/>
        </p:nvSpPr>
        <p:spPr>
          <a:xfrm>
            <a:off x="15722591" y="8737185"/>
            <a:ext cx="635069" cy="1535337"/>
          </a:xfrm>
          <a:prstGeom prst="downArrow">
            <a:avLst/>
          </a:prstGeom>
          <a:gradFill>
            <a:gsLst>
              <a:gs pos="0">
                <a:srgbClr val="132348">
                  <a:alpha val="0"/>
                </a:srgbClr>
              </a:gs>
              <a:gs pos="79000">
                <a:srgbClr val="F0682A">
                  <a:alpha val="60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2C8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0217454D-5393-3029-406A-76B2C04243AB}"/>
              </a:ext>
            </a:extLst>
          </p:cNvPr>
          <p:cNvSpPr/>
          <p:nvPr/>
        </p:nvSpPr>
        <p:spPr>
          <a:xfrm>
            <a:off x="14788434" y="10169247"/>
            <a:ext cx="2659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+mn-ea"/>
                <a:cs typeface="Helvetica"/>
              </a:rPr>
              <a:t>RD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1F60E75C-C019-1DAA-BB26-6C1999B391A4}"/>
              </a:ext>
            </a:extLst>
          </p:cNvPr>
          <p:cNvSpPr/>
          <p:nvPr/>
        </p:nvSpPr>
        <p:spPr>
          <a:xfrm rot="19588480">
            <a:off x="14173606" y="9969747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F0468099-1F60-8AFF-EC11-7AC696F4F5C9}"/>
              </a:ext>
            </a:extLst>
          </p:cNvPr>
          <p:cNvSpPr/>
          <p:nvPr/>
        </p:nvSpPr>
        <p:spPr>
          <a:xfrm>
            <a:off x="19290733" y="2907863"/>
            <a:ext cx="2536830" cy="3177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40FD1188-25B2-9FB0-3037-92A1EB6684B8}"/>
              </a:ext>
            </a:extLst>
          </p:cNvPr>
          <p:cNvSpPr/>
          <p:nvPr/>
        </p:nvSpPr>
        <p:spPr>
          <a:xfrm flipV="1">
            <a:off x="16913555" y="2896237"/>
            <a:ext cx="2483310" cy="9686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DA06AB7B-733B-FDC7-E5CD-96F654BD504E}"/>
              </a:ext>
            </a:extLst>
          </p:cNvPr>
          <p:cNvSpPr/>
          <p:nvPr/>
        </p:nvSpPr>
        <p:spPr>
          <a:xfrm>
            <a:off x="14756471" y="2895990"/>
            <a:ext cx="2473327" cy="9376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23AE3B8C-1C90-A528-33E7-1D2E2A6394BF}"/>
              </a:ext>
            </a:extLst>
          </p:cNvPr>
          <p:cNvSpPr/>
          <p:nvPr/>
        </p:nvSpPr>
        <p:spPr>
          <a:xfrm>
            <a:off x="12281571" y="2885098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TT">
            <a:extLst>
              <a:ext uri="{FF2B5EF4-FFF2-40B4-BE49-F238E27FC236}">
                <a16:creationId xmlns:a16="http://schemas.microsoft.com/office/drawing/2014/main" id="{D17E4E1A-7D6B-C804-8D29-4B22095D68C7}"/>
              </a:ext>
            </a:extLst>
          </p:cNvPr>
          <p:cNvSpPr txBox="1"/>
          <p:nvPr/>
        </p:nvSpPr>
        <p:spPr>
          <a:xfrm>
            <a:off x="7439452" y="2012840"/>
            <a:ext cx="2451103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CQ</a:t>
            </a:r>
          </a:p>
        </p:txBody>
      </p:sp>
      <p:sp>
        <p:nvSpPr>
          <p:cNvPr id="9" name="ETL">
            <a:extLst>
              <a:ext uri="{FF2B5EF4-FFF2-40B4-BE49-F238E27FC236}">
                <a16:creationId xmlns:a16="http://schemas.microsoft.com/office/drawing/2014/main" id="{B1CCFFBF-5B0B-4628-6FC2-A0F01F8D0772}"/>
              </a:ext>
            </a:extLst>
          </p:cNvPr>
          <p:cNvSpPr txBox="1"/>
          <p:nvPr/>
        </p:nvSpPr>
        <p:spPr>
          <a:xfrm>
            <a:off x="9907985" y="2016016"/>
            <a:ext cx="2460627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ETL</a:t>
            </a:r>
          </a:p>
        </p:txBody>
      </p:sp>
      <p:sp>
        <p:nvSpPr>
          <p:cNvPr id="10" name="RD">
            <a:extLst>
              <a:ext uri="{FF2B5EF4-FFF2-40B4-BE49-F238E27FC236}">
                <a16:creationId xmlns:a16="http://schemas.microsoft.com/office/drawing/2014/main" id="{F04730F0-5AEC-EB5E-CEA9-BC5F2AE1C09B}"/>
              </a:ext>
            </a:extLst>
          </p:cNvPr>
          <p:cNvSpPr txBox="1"/>
          <p:nvPr/>
        </p:nvSpPr>
        <p:spPr>
          <a:xfrm>
            <a:off x="14682595" y="201965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RD</a:t>
            </a:r>
          </a:p>
        </p:txBody>
      </p:sp>
      <p:sp>
        <p:nvSpPr>
          <p:cNvPr id="13" name="RD">
            <a:extLst>
              <a:ext uri="{FF2B5EF4-FFF2-40B4-BE49-F238E27FC236}">
                <a16:creationId xmlns:a16="http://schemas.microsoft.com/office/drawing/2014/main" id="{988DAD14-D45D-7F68-E8FD-AA341E84F555}"/>
              </a:ext>
            </a:extLst>
          </p:cNvPr>
          <p:cNvSpPr txBox="1"/>
          <p:nvPr/>
        </p:nvSpPr>
        <p:spPr>
          <a:xfrm>
            <a:off x="12260787" y="2012373"/>
            <a:ext cx="2457452" cy="792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/>
              <a:t>RC</a:t>
            </a: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0C95EAD-B1D1-F452-E5BF-9B2BD5A54336}"/>
              </a:ext>
            </a:extLst>
          </p:cNvPr>
          <p:cNvSpPr/>
          <p:nvPr/>
        </p:nvSpPr>
        <p:spPr>
          <a:xfrm flipV="1">
            <a:off x="9962108" y="2890317"/>
            <a:ext cx="2616204" cy="21773"/>
          </a:xfrm>
          <a:prstGeom prst="line">
            <a:avLst/>
          </a:prstGeom>
          <a:ln w="101600">
            <a:solidFill>
              <a:srgbClr val="67C8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9557D34-5E11-CDD0-BF7C-97C2AAFD1E6A}"/>
              </a:ext>
            </a:extLst>
          </p:cNvPr>
          <p:cNvSpPr/>
          <p:nvPr/>
        </p:nvSpPr>
        <p:spPr>
          <a:xfrm>
            <a:off x="7424757" y="2895993"/>
            <a:ext cx="2616203" cy="3175"/>
          </a:xfrm>
          <a:prstGeom prst="line">
            <a:avLst/>
          </a:prstGeom>
          <a:ln w="1016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C6E677-1275-035E-5E16-FFE8AFDBD805}"/>
              </a:ext>
            </a:extLst>
          </p:cNvPr>
          <p:cNvSpPr/>
          <p:nvPr/>
        </p:nvSpPr>
        <p:spPr>
          <a:xfrm>
            <a:off x="10603469" y="3095510"/>
            <a:ext cx="896192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30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91ED0C-1E15-9B01-E594-378136AD3D8A}"/>
              </a:ext>
            </a:extLst>
          </p:cNvPr>
          <p:cNvSpPr txBox="1"/>
          <p:nvPr/>
        </p:nvSpPr>
        <p:spPr>
          <a:xfrm>
            <a:off x="10162768" y="3657379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D6044F-3E82-2BE5-86C9-BB05EBB9772F}"/>
              </a:ext>
            </a:extLst>
          </p:cNvPr>
          <p:cNvSpPr/>
          <p:nvPr/>
        </p:nvSpPr>
        <p:spPr>
          <a:xfrm>
            <a:off x="12809258" y="3103532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30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1C42EA-FA32-DE71-733E-E170609B23E2}"/>
              </a:ext>
            </a:extLst>
          </p:cNvPr>
          <p:cNvSpPr txBox="1"/>
          <p:nvPr/>
        </p:nvSpPr>
        <p:spPr>
          <a:xfrm>
            <a:off x="12528974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2E6F7E-BEC0-4C69-DDAF-3BF8605F3B30}"/>
              </a:ext>
            </a:extLst>
          </p:cNvPr>
          <p:cNvSpPr/>
          <p:nvPr/>
        </p:nvSpPr>
        <p:spPr>
          <a:xfrm>
            <a:off x="15126222" y="3059728"/>
            <a:ext cx="1252899" cy="646331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lang="en-US" sz="3600" b="1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0682A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43102-75F1-1BC5-511C-DD8C24347A6D}"/>
              </a:ext>
            </a:extLst>
          </p:cNvPr>
          <p:cNvSpPr txBox="1"/>
          <p:nvPr/>
        </p:nvSpPr>
        <p:spPr>
          <a:xfrm>
            <a:off x="14959350" y="3665401"/>
            <a:ext cx="1825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Personal &amp; Team Customer</a:t>
            </a:r>
          </a:p>
          <a:p>
            <a:pPr algn="ctr"/>
            <a:r>
              <a:rPr lang="en-US" sz="2400" b="1">
                <a:solidFill>
                  <a:prstClr val="white"/>
                </a:solidFill>
                <a:latin typeface="Helvetica"/>
                <a:cs typeface="Helvetica"/>
              </a:rPr>
              <a:t>Points</a:t>
            </a:r>
            <a:endParaRPr lang="en-US" sz="2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608117-DA46-2E7D-8E4B-B0E1A253F5E6}"/>
              </a:ext>
            </a:extLst>
          </p:cNvPr>
          <p:cNvSpPr/>
          <p:nvPr/>
        </p:nvSpPr>
        <p:spPr>
          <a:xfrm>
            <a:off x="7666057" y="4361902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kern="1200">
                <a:solidFill>
                  <a:prstClr val="white"/>
                </a:solidFill>
                <a:latin typeface="Helvetica"/>
                <a:ea typeface="+mn-ea"/>
                <a:cs typeface="Helvetica"/>
              </a:rPr>
              <a:t>You</a:t>
            </a: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$75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BC5C5-4737-A32D-6A93-C132F782FD2C}"/>
              </a:ext>
            </a:extLst>
          </p:cNvPr>
          <p:cNvSpPr/>
          <p:nvPr/>
        </p:nvSpPr>
        <p:spPr>
          <a:xfrm rot="19588480">
            <a:off x="7392500" y="4186130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7C19D9EB-448D-E3AE-A0DD-49289BA6AEDA}"/>
              </a:ext>
            </a:extLst>
          </p:cNvPr>
          <p:cNvSpPr/>
          <p:nvPr/>
        </p:nvSpPr>
        <p:spPr>
          <a:xfrm rot="11590517">
            <a:off x="6812741" y="2127474"/>
            <a:ext cx="939207" cy="26285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FEA88F-2DA4-9946-989B-13070B40FD26}"/>
              </a:ext>
            </a:extLst>
          </p:cNvPr>
          <p:cNvSpPr/>
          <p:nvPr/>
        </p:nvSpPr>
        <p:spPr>
          <a:xfrm>
            <a:off x="7575545" y="5709627"/>
            <a:ext cx="2122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67C8C6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IBO $0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60E79-E73C-76E7-6602-8714261490D6}"/>
              </a:ext>
            </a:extLst>
          </p:cNvPr>
          <p:cNvSpPr/>
          <p:nvPr/>
        </p:nvSpPr>
        <p:spPr>
          <a:xfrm rot="19588480">
            <a:off x="7378188" y="5533855"/>
            <a:ext cx="94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0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</a:rPr>
              <a:t>CQ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E99E763-DADC-0BF1-DEA1-04C61A309A08}"/>
              </a:ext>
            </a:extLst>
          </p:cNvPr>
          <p:cNvSpPr txBox="1"/>
          <p:nvPr/>
        </p:nvSpPr>
        <p:spPr>
          <a:xfrm>
            <a:off x="288914" y="3857823"/>
            <a:ext cx="6282841" cy="1436272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754">
              <a:spcBef>
                <a:spcPts val="2000"/>
              </a:spcBef>
              <a:defRPr/>
            </a:pPr>
            <a:r>
              <a:rPr lang="en-US" sz="7200" b="1">
                <a:solidFill>
                  <a:prstClr val="white"/>
                </a:solidFill>
                <a:latin typeface="Helvetica"/>
                <a:cs typeface="Helvetica"/>
              </a:rPr>
              <a:t>You  3%-20%</a:t>
            </a:r>
            <a:endParaRPr lang="en-US" sz="540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8" name="Compensation Plan – Personal Residual Income">
            <a:extLst>
              <a:ext uri="{FF2B5EF4-FFF2-40B4-BE49-F238E27FC236}">
                <a16:creationId xmlns:a16="http://schemas.microsoft.com/office/drawing/2014/main" id="{D2B9FCED-4E85-FC31-76AD-9DC035309CA4}"/>
              </a:ext>
            </a:extLst>
          </p:cNvPr>
          <p:cNvSpPr txBox="1"/>
          <p:nvPr/>
        </p:nvSpPr>
        <p:spPr>
          <a:xfrm>
            <a:off x="19039" y="420866"/>
            <a:ext cx="24345922" cy="110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– </a:t>
            </a:r>
            <a:r>
              <a:rPr lang="en-US" b="1"/>
              <a:t>Customer Acquisition Bonuses </a:t>
            </a:r>
            <a:r>
              <a:rPr lang="en-US" sz="6000" b="1"/>
              <a:t>CABs</a:t>
            </a:r>
            <a:endParaRPr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20F96-1DCA-85D2-4B63-5A1403D95E4E}"/>
              </a:ext>
            </a:extLst>
          </p:cNvPr>
          <p:cNvSpPr/>
          <p:nvPr/>
        </p:nvSpPr>
        <p:spPr>
          <a:xfrm rot="19588480">
            <a:off x="11927433" y="846530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9952D-791F-D8DB-5B07-C071DCE14B08}"/>
              </a:ext>
            </a:extLst>
          </p:cNvPr>
          <p:cNvSpPr/>
          <p:nvPr/>
        </p:nvSpPr>
        <p:spPr>
          <a:xfrm rot="19588480">
            <a:off x="9529098" y="6914088"/>
            <a:ext cx="205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1</a:t>
            </a:r>
            <a:r>
              <a:rPr lang="en-US" sz="3600" b="1" baseline="3000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st</a:t>
            </a:r>
            <a:r>
              <a:rPr lang="en-US" sz="3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 Gen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24" name="RVP">
            <a:extLst>
              <a:ext uri="{FF2B5EF4-FFF2-40B4-BE49-F238E27FC236}">
                <a16:creationId xmlns:a16="http://schemas.microsoft.com/office/drawing/2014/main" id="{75EE864F-538A-C8B4-1E93-38A2B8AA09BF}"/>
              </a:ext>
            </a:extLst>
          </p:cNvPr>
          <p:cNvSpPr txBox="1"/>
          <p:nvPr/>
        </p:nvSpPr>
        <p:spPr>
          <a:xfrm>
            <a:off x="16961241" y="1634213"/>
            <a:ext cx="2473327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RVP</a:t>
            </a:r>
          </a:p>
        </p:txBody>
      </p:sp>
      <p:sp>
        <p:nvSpPr>
          <p:cNvPr id="25" name="SVP">
            <a:extLst>
              <a:ext uri="{FF2B5EF4-FFF2-40B4-BE49-F238E27FC236}">
                <a16:creationId xmlns:a16="http://schemas.microsoft.com/office/drawing/2014/main" id="{11D727A2-DD87-64EC-0A5A-E03E70FBB602}"/>
              </a:ext>
            </a:extLst>
          </p:cNvPr>
          <p:cNvSpPr txBox="1"/>
          <p:nvPr/>
        </p:nvSpPr>
        <p:spPr>
          <a:xfrm>
            <a:off x="19386693" y="1625311"/>
            <a:ext cx="2060473" cy="12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 anchor="b">
            <a:spAutoFit/>
          </a:bodyPr>
          <a:lstStyle>
            <a:lvl1pPr defTabSz="457200">
              <a:defRPr sz="4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rgbClr val="FFFF00"/>
                </a:solidFill>
              </a:rPr>
              <a:t>SVP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97A92C-34AE-86F0-096D-C361CE142897}"/>
              </a:ext>
            </a:extLst>
          </p:cNvPr>
          <p:cNvSpPr/>
          <p:nvPr/>
        </p:nvSpPr>
        <p:spPr>
          <a:xfrm>
            <a:off x="7577517" y="3093430"/>
            <a:ext cx="2298529" cy="10772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4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Services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kern="1200">
                <a:solidFill>
                  <a:srgbClr val="67C8C6"/>
                </a:solidFill>
                <a:latin typeface="Helvetica"/>
                <a:ea typeface="+mn-ea"/>
                <a:cs typeface="Helvetica"/>
              </a:rPr>
              <a:t>8 Points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67C8C6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E7F1B-D5D9-D872-E10B-D7BDC0F90468}"/>
              </a:ext>
            </a:extLst>
          </p:cNvPr>
          <p:cNvSpPr txBox="1"/>
          <p:nvPr/>
        </p:nvSpPr>
        <p:spPr>
          <a:xfrm>
            <a:off x="541802" y="12751384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30533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3B7AE8-97EE-340B-7D21-69443B19DF1C}"/>
              </a:ext>
            </a:extLst>
          </p:cNvPr>
          <p:cNvGrpSpPr/>
          <p:nvPr/>
        </p:nvGrpSpPr>
        <p:grpSpPr>
          <a:xfrm>
            <a:off x="-734975" y="-87221"/>
            <a:ext cx="23639276" cy="10176412"/>
            <a:chOff x="-734975" y="-87221"/>
            <a:chExt cx="23639276" cy="10176412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84F2D140-8957-FB7E-B2ED-86B8D167B985}"/>
                </a:ext>
              </a:extLst>
            </p:cNvPr>
            <p:cNvSpPr/>
            <p:nvPr/>
          </p:nvSpPr>
          <p:spPr>
            <a:xfrm rot="4514048">
              <a:off x="5066184" y="-5888380"/>
              <a:ext cx="9904448" cy="21506765"/>
            </a:xfrm>
            <a:prstGeom prst="arc">
              <a:avLst>
                <a:gd name="adj1" fmla="val 16365938"/>
                <a:gd name="adj2" fmla="val 3948030"/>
              </a:avLst>
            </a:prstGeom>
            <a:noFill/>
            <a:ln w="76200" cap="flat">
              <a:solidFill>
                <a:srgbClr val="00B0F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955D8F-F93B-D091-9E8E-1113C164A2DF}"/>
                </a:ext>
              </a:extLst>
            </p:cNvPr>
            <p:cNvSpPr/>
            <p:nvPr/>
          </p:nvSpPr>
          <p:spPr>
            <a:xfrm rot="824397">
              <a:off x="20237359" y="2276586"/>
              <a:ext cx="580397" cy="1199653"/>
            </a:xfrm>
            <a:prstGeom prst="triangle">
              <a:avLst/>
            </a:prstGeom>
            <a:solidFill>
              <a:srgbClr val="00B0F0"/>
            </a:solidFill>
            <a:ln w="25400" cap="flat">
              <a:solidFill>
                <a:srgbClr val="00B0F0"/>
              </a:solidFill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3" tIns="71433" rIns="71433" bIns="71433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25" name="This is Your Business Plan">
              <a:extLst>
                <a:ext uri="{FF2B5EF4-FFF2-40B4-BE49-F238E27FC236}">
                  <a16:creationId xmlns:a16="http://schemas.microsoft.com/office/drawing/2014/main" id="{48DF6CAE-C9CC-D922-1D64-30ED7A8F8048}"/>
                </a:ext>
              </a:extLst>
            </p:cNvPr>
            <p:cNvSpPr txBox="1"/>
            <p:nvPr/>
          </p:nvSpPr>
          <p:spPr>
            <a:xfrm>
              <a:off x="15241679" y="7738554"/>
              <a:ext cx="7662622" cy="1519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7200" b="1">
                  <a:solidFill>
                    <a:srgbClr val="00B0F0"/>
                  </a:solidFill>
                </a:rPr>
                <a:t>Residual Income</a:t>
              </a:r>
              <a:endParaRPr sz="7200" b="1">
                <a:solidFill>
                  <a:srgbClr val="00B0F0"/>
                </a:solidFill>
              </a:endParaRPr>
            </a:p>
          </p:txBody>
        </p:sp>
        <p:sp>
          <p:nvSpPr>
            <p:cNvPr id="31" name="This is Your Business Plan">
              <a:extLst>
                <a:ext uri="{FF2B5EF4-FFF2-40B4-BE49-F238E27FC236}">
                  <a16:creationId xmlns:a16="http://schemas.microsoft.com/office/drawing/2014/main" id="{0A6F6EF2-854C-69BB-72AC-C0D8A9BC70F6}"/>
                </a:ext>
              </a:extLst>
            </p:cNvPr>
            <p:cNvSpPr txBox="1"/>
            <p:nvPr/>
          </p:nvSpPr>
          <p:spPr>
            <a:xfrm>
              <a:off x="17165521" y="7139329"/>
              <a:ext cx="3919293" cy="1074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sz="4800">
                  <a:solidFill>
                    <a:schemeClr val="bg1"/>
                  </a:solidFill>
                </a:rPr>
                <a:t>Paid Monthly</a:t>
              </a:r>
              <a:endParaRPr sz="4800">
                <a:solidFill>
                  <a:schemeClr val="bg1"/>
                </a:solidFill>
              </a:endParaRPr>
            </a:p>
          </p:txBody>
        </p:sp>
        <p:sp>
          <p:nvSpPr>
            <p:cNvPr id="6" name="This is Your Business Plan">
              <a:extLst>
                <a:ext uri="{FF2B5EF4-FFF2-40B4-BE49-F238E27FC236}">
                  <a16:creationId xmlns:a16="http://schemas.microsoft.com/office/drawing/2014/main" id="{30D81C1E-87CC-D5D4-3A23-437DD7AB9E23}"/>
                </a:ext>
              </a:extLst>
            </p:cNvPr>
            <p:cNvSpPr txBox="1"/>
            <p:nvPr/>
          </p:nvSpPr>
          <p:spPr>
            <a:xfrm>
              <a:off x="15412431" y="9050453"/>
              <a:ext cx="7425470" cy="10387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91436" tIns="91436" rIns="91436" bIns="91436">
              <a:spAutoFit/>
            </a:bodyPr>
            <a:lstStyle>
              <a:lvl1pPr algn="l" defTabSz="457200">
                <a:lnSpc>
                  <a:spcPct val="130000"/>
                </a:lnSpc>
                <a:spcBef>
                  <a:spcPts val="900"/>
                </a:spcBef>
                <a:defRPr sz="11300" spc="-339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400" spc="0">
                  <a:solidFill>
                    <a:schemeClr val="bg1"/>
                  </a:solidFill>
                </a:rPr>
                <a:t>Personal Residual Income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spc="0">
                  <a:solidFill>
                    <a:schemeClr val="bg1"/>
                  </a:solidFill>
                </a:rPr>
                <a:t>Overriding Residual Income</a:t>
              </a:r>
              <a:endParaRPr sz="2400" spc="0">
                <a:solidFill>
                  <a:schemeClr val="bg1"/>
                </a:solidFill>
              </a:endParaRPr>
            </a:p>
          </p:txBody>
        </p:sp>
      </p:grpSp>
      <p:sp>
        <p:nvSpPr>
          <p:cNvPr id="18" name="Arrow: Down 17">
            <a:extLst>
              <a:ext uri="{FF2B5EF4-FFF2-40B4-BE49-F238E27FC236}">
                <a16:creationId xmlns:a16="http://schemas.microsoft.com/office/drawing/2014/main" id="{91CB6884-A7A6-8EBA-73E6-312BEE463997}"/>
              </a:ext>
            </a:extLst>
          </p:cNvPr>
          <p:cNvSpPr/>
          <p:nvPr/>
        </p:nvSpPr>
        <p:spPr>
          <a:xfrm rot="15306897">
            <a:off x="12566768" y="-1301401"/>
            <a:ext cx="68063" cy="18410481"/>
          </a:xfrm>
          <a:prstGeom prst="downArrow">
            <a:avLst/>
          </a:prstGeom>
          <a:solidFill>
            <a:schemeClr val="bg1"/>
          </a:solidFill>
          <a:ln w="57150" cap="flat">
            <a:solidFill>
              <a:srgbClr val="92D05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Arrow: Left-Up 1">
            <a:extLst>
              <a:ext uri="{FF2B5EF4-FFF2-40B4-BE49-F238E27FC236}">
                <a16:creationId xmlns:a16="http://schemas.microsoft.com/office/drawing/2014/main" id="{2A9B14FE-772E-0AF2-38FA-B153CC214027}"/>
              </a:ext>
            </a:extLst>
          </p:cNvPr>
          <p:cNvSpPr/>
          <p:nvPr/>
        </p:nvSpPr>
        <p:spPr>
          <a:xfrm rot="5400000">
            <a:off x="8683743" y="-3132311"/>
            <a:ext cx="8190215" cy="19363725"/>
          </a:xfrm>
          <a:prstGeom prst="leftUpArrow">
            <a:avLst>
              <a:gd name="adj1" fmla="val 2886"/>
              <a:gd name="adj2" fmla="val 3848"/>
              <a:gd name="adj3" fmla="val 7274"/>
            </a:avLst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7" name="Graphic 6" descr="Dollar with solid fill">
            <a:extLst>
              <a:ext uri="{FF2B5EF4-FFF2-40B4-BE49-F238E27FC236}">
                <a16:creationId xmlns:a16="http://schemas.microsoft.com/office/drawing/2014/main" id="{6453EFD6-F272-13E3-AA93-C667A53A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068" y="5209391"/>
            <a:ext cx="2358922" cy="2358922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CD81CF2-14CA-F111-6E10-24DCFE9ABACD}"/>
              </a:ext>
            </a:extLst>
          </p:cNvPr>
          <p:cNvSpPr/>
          <p:nvPr/>
        </p:nvSpPr>
        <p:spPr>
          <a:xfrm rot="4216983">
            <a:off x="21640284" y="4740728"/>
            <a:ext cx="580397" cy="1199653"/>
          </a:xfrm>
          <a:prstGeom prst="triangle">
            <a:avLst/>
          </a:prstGeom>
          <a:solidFill>
            <a:srgbClr val="92D050"/>
          </a:solidFill>
          <a:ln w="25400" cap="flat">
            <a:solidFill>
              <a:srgbClr val="92D050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3" tIns="71433" rIns="71433" bIns="71433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0EE84FBA-8E46-8A0D-C66F-842BFED0D2FA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2" name="Compensation Plan – Personal Residual Income">
            <a:extLst>
              <a:ext uri="{FF2B5EF4-FFF2-40B4-BE49-F238E27FC236}">
                <a16:creationId xmlns:a16="http://schemas.microsoft.com/office/drawing/2014/main" id="{72144F61-270A-8748-6594-112D05B87DF9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Compensation Plan </a:t>
            </a:r>
            <a:endParaRPr b="1"/>
          </a:p>
        </p:txBody>
      </p:sp>
      <p:pic>
        <p:nvPicPr>
          <p:cNvPr id="32" name="Graphic 31" descr="Clock with solid fill">
            <a:extLst>
              <a:ext uri="{FF2B5EF4-FFF2-40B4-BE49-F238E27FC236}">
                <a16:creationId xmlns:a16="http://schemas.microsoft.com/office/drawing/2014/main" id="{1BDA59F1-AB30-EB6F-D48C-13469275C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07254" y="10511530"/>
            <a:ext cx="2504280" cy="250428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C446745-ED5F-037C-2605-5DB6E31C9904}"/>
              </a:ext>
            </a:extLst>
          </p:cNvPr>
          <p:cNvSpPr txBox="1"/>
          <p:nvPr/>
        </p:nvSpPr>
        <p:spPr>
          <a:xfrm>
            <a:off x="541802" y="12751384"/>
            <a:ext cx="978349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6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3" name="This is Your Business Plan">
            <a:extLst>
              <a:ext uri="{FF2B5EF4-FFF2-40B4-BE49-F238E27FC236}">
                <a16:creationId xmlns:a16="http://schemas.microsoft.com/office/drawing/2014/main" id="{39416C2E-D3C1-E2F6-89D2-066C0008E235}"/>
              </a:ext>
            </a:extLst>
          </p:cNvPr>
          <p:cNvSpPr txBox="1"/>
          <p:nvPr/>
        </p:nvSpPr>
        <p:spPr>
          <a:xfrm>
            <a:off x="4294981" y="5664190"/>
            <a:ext cx="9100866" cy="147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200" b="1">
                <a:solidFill>
                  <a:srgbClr val="92D050"/>
                </a:solidFill>
              </a:rPr>
              <a:t>Customer Bonuses</a:t>
            </a:r>
            <a:endParaRPr sz="7200" b="1">
              <a:solidFill>
                <a:srgbClr val="92D050"/>
              </a:solidFill>
            </a:endParaRPr>
          </a:p>
        </p:txBody>
      </p:sp>
      <p:sp>
        <p:nvSpPr>
          <p:cNvPr id="4" name="This is Your Business Plan">
            <a:extLst>
              <a:ext uri="{FF2B5EF4-FFF2-40B4-BE49-F238E27FC236}">
                <a16:creationId xmlns:a16="http://schemas.microsoft.com/office/drawing/2014/main" id="{58FF52BB-5825-73E3-2601-43839CF8EA77}"/>
              </a:ext>
            </a:extLst>
          </p:cNvPr>
          <p:cNvSpPr txBox="1"/>
          <p:nvPr/>
        </p:nvSpPr>
        <p:spPr>
          <a:xfrm>
            <a:off x="3999731" y="5061968"/>
            <a:ext cx="8182436" cy="107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4800" spc="0">
                <a:solidFill>
                  <a:schemeClr val="bg1"/>
                </a:solidFill>
              </a:rPr>
              <a:t>Paid Weekly as earned</a:t>
            </a:r>
            <a:endParaRPr sz="4800" spc="0">
              <a:solidFill>
                <a:schemeClr val="bg1"/>
              </a:solidFill>
            </a:endParaRPr>
          </a:p>
        </p:txBody>
      </p:sp>
      <p:sp>
        <p:nvSpPr>
          <p:cNvPr id="5" name="This is Your Business Plan">
            <a:extLst>
              <a:ext uri="{FF2B5EF4-FFF2-40B4-BE49-F238E27FC236}">
                <a16:creationId xmlns:a16="http://schemas.microsoft.com/office/drawing/2014/main" id="{695F3570-06D5-17FC-3658-A6C3DFEC807C}"/>
              </a:ext>
            </a:extLst>
          </p:cNvPr>
          <p:cNvSpPr txBox="1"/>
          <p:nvPr/>
        </p:nvSpPr>
        <p:spPr>
          <a:xfrm>
            <a:off x="2514202" y="7005025"/>
            <a:ext cx="11153494" cy="103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spc="0">
                <a:solidFill>
                  <a:schemeClr val="bg1"/>
                </a:solidFill>
              </a:rPr>
              <a:t>     Personal  Monthly  Customer  Bonuses</a:t>
            </a:r>
          </a:p>
          <a:p>
            <a:pPr algn="ctr">
              <a:lnSpc>
                <a:spcPct val="100000"/>
              </a:lnSpc>
            </a:pPr>
            <a:r>
              <a:rPr lang="en-US" sz="2400" spc="0">
                <a:solidFill>
                  <a:schemeClr val="bg1"/>
                </a:solidFill>
              </a:rPr>
              <a:t>Overriding  Customer  Acquisition  Bonuses (CABs)</a:t>
            </a:r>
            <a:endParaRPr sz="2400" spc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5862BAD4-0A2E-405B-1139-29255D3D2F6D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77AD600C-892D-8595-4BA1-DBDBBB6A6BBA}"/>
              </a:ext>
            </a:extLst>
          </p:cNvPr>
          <p:cNvSpPr txBox="1"/>
          <p:nvPr/>
        </p:nvSpPr>
        <p:spPr>
          <a:xfrm>
            <a:off x="19039" y="502423"/>
            <a:ext cx="24345922" cy="944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/>
              <a:t>NEW IBO FAST START BONUSES</a:t>
            </a:r>
            <a:endParaRPr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9A03E8-5DBC-7807-39AA-B66CAB85AC79}"/>
              </a:ext>
            </a:extLst>
          </p:cNvPr>
          <p:cNvSpPr txBox="1"/>
          <p:nvPr/>
        </p:nvSpPr>
        <p:spPr>
          <a:xfrm>
            <a:off x="1294463" y="11123762"/>
            <a:ext cx="2186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en-US" sz="36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These bonuses are in addition to the Monthly Personal Customer Bonuses!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C99D02-2CE0-9E6A-88D8-BCA030733CBE}"/>
              </a:ext>
            </a:extLst>
          </p:cNvPr>
          <p:cNvGrpSpPr/>
          <p:nvPr/>
        </p:nvGrpSpPr>
        <p:grpSpPr>
          <a:xfrm>
            <a:off x="5563572" y="5008688"/>
            <a:ext cx="4398154" cy="3698623"/>
            <a:chOff x="2638080" y="2192357"/>
            <a:chExt cx="2225407" cy="226947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96936D-7493-3D7F-EC27-1429CE1E8D59}"/>
                </a:ext>
              </a:extLst>
            </p:cNvPr>
            <p:cNvSpPr/>
            <p:nvPr/>
          </p:nvSpPr>
          <p:spPr>
            <a:xfrm>
              <a:off x="2638080" y="2192357"/>
              <a:ext cx="2225407" cy="2269476"/>
            </a:xfrm>
            <a:prstGeom prst="rect">
              <a:avLst/>
            </a:prstGeom>
            <a:solidFill>
              <a:srgbClr val="33BFB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44000" rtlCol="0" anchor="t" anchorCtr="0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ETL in 30 Days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br>
                <a:rPr kumimoji="0" lang="en-AU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</a:b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New IBOs who achieve ETL in their first 30 Days</a:t>
              </a:r>
              <a:b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</a:b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will receive a</a:t>
              </a:r>
              <a:b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</a:b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BONUS of $500. </a:t>
              </a: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7D6222-C8DF-1305-BBF7-A1A6C2330DA1}"/>
                </a:ext>
              </a:extLst>
            </p:cNvPr>
            <p:cNvCxnSpPr/>
            <p:nvPr/>
          </p:nvCxnSpPr>
          <p:spPr>
            <a:xfrm>
              <a:off x="2719329" y="2780113"/>
              <a:ext cx="2049137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801AC3-CB1D-D8EA-C87C-70BC08771358}"/>
              </a:ext>
            </a:extLst>
          </p:cNvPr>
          <p:cNvGrpSpPr/>
          <p:nvPr/>
        </p:nvGrpSpPr>
        <p:grpSpPr>
          <a:xfrm>
            <a:off x="10055062" y="5008688"/>
            <a:ext cx="4398154" cy="3698623"/>
            <a:chOff x="4989722" y="2192357"/>
            <a:chExt cx="2225407" cy="22694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D6FD150-DFE7-A911-43FB-1B6C661D8F58}"/>
                </a:ext>
              </a:extLst>
            </p:cNvPr>
            <p:cNvSpPr/>
            <p:nvPr/>
          </p:nvSpPr>
          <p:spPr>
            <a:xfrm>
              <a:off x="4989722" y="2192357"/>
              <a:ext cx="2225407" cy="2269476"/>
            </a:xfrm>
            <a:prstGeom prst="rect">
              <a:avLst/>
            </a:prstGeom>
            <a:solidFill>
              <a:srgbClr val="377BC9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44000" rtlCol="0" anchor="t" anchorCtr="0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RC in 90 Days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br>
                <a:rPr kumimoji="0" lang="en-AU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</a:b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New IBOs who achieve RC in their first 90 Days and maintain the position for 60 days will receive a BONUS of $2,000.</a:t>
              </a: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2360AA-4D80-9ABE-6F96-54BD731534D2}"/>
                </a:ext>
              </a:extLst>
            </p:cNvPr>
            <p:cNvCxnSpPr/>
            <p:nvPr/>
          </p:nvCxnSpPr>
          <p:spPr>
            <a:xfrm>
              <a:off x="5065922" y="2780113"/>
              <a:ext cx="2049137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CB8C297-21AC-8B50-A266-B25DFE220547}"/>
              </a:ext>
            </a:extLst>
          </p:cNvPr>
          <p:cNvGrpSpPr/>
          <p:nvPr/>
        </p:nvGrpSpPr>
        <p:grpSpPr>
          <a:xfrm>
            <a:off x="14531104" y="5008688"/>
            <a:ext cx="4398154" cy="3698623"/>
            <a:chOff x="7341364" y="2192357"/>
            <a:chExt cx="2225407" cy="22694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EE7351-B649-34A5-62C6-12417FAF8DC2}"/>
                </a:ext>
              </a:extLst>
            </p:cNvPr>
            <p:cNvSpPr/>
            <p:nvPr/>
          </p:nvSpPr>
          <p:spPr>
            <a:xfrm>
              <a:off x="7341364" y="2192357"/>
              <a:ext cx="2225407" cy="2269476"/>
            </a:xfrm>
            <a:prstGeom prst="rect">
              <a:avLst/>
            </a:prstGeom>
            <a:solidFill>
              <a:srgbClr val="00457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44000" rtlCol="0" anchor="t" anchorCtr="0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RD in 180 Days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br>
                <a:rPr kumimoji="0" lang="en-AU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</a:b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New IBOs who achieve RD in their first 180 Days and maintain the position for 90 days will receive a BONUS of $7,500.</a:t>
              </a: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C7064A-C36A-7005-9A65-8E6C6DC54C7C}"/>
                </a:ext>
              </a:extLst>
            </p:cNvPr>
            <p:cNvCxnSpPr/>
            <p:nvPr/>
          </p:nvCxnSpPr>
          <p:spPr>
            <a:xfrm>
              <a:off x="7423531" y="2780113"/>
              <a:ext cx="2049137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F514AC-18F1-D177-E66D-7E868E1A57DD}"/>
              </a:ext>
            </a:extLst>
          </p:cNvPr>
          <p:cNvGrpSpPr/>
          <p:nvPr/>
        </p:nvGrpSpPr>
        <p:grpSpPr>
          <a:xfrm>
            <a:off x="19045520" y="5008688"/>
            <a:ext cx="4398154" cy="3698623"/>
            <a:chOff x="9693007" y="2192357"/>
            <a:chExt cx="2225407" cy="22694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213F23-6C50-B58B-53A8-36316B22F2D5}"/>
                </a:ext>
              </a:extLst>
            </p:cNvPr>
            <p:cNvSpPr/>
            <p:nvPr/>
          </p:nvSpPr>
          <p:spPr>
            <a:xfrm>
              <a:off x="9693007" y="2192357"/>
              <a:ext cx="2225407" cy="2269476"/>
            </a:xfrm>
            <a:prstGeom prst="rect">
              <a:avLst/>
            </a:prstGeom>
            <a:solidFill>
              <a:srgbClr val="FF691D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44000" rtlCol="0" anchor="t" anchorCtr="0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RVP in 12 Months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br>
                <a:rPr kumimoji="0" lang="en-AU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</a:b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New IBOs who achieve RVP in their first 12 Months and maintain the position for 90 days will receive a BONUS of $20,000.</a:t>
              </a: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0D0ADB4-1750-8FDA-EC66-D7AA161D5986}"/>
                </a:ext>
              </a:extLst>
            </p:cNvPr>
            <p:cNvCxnSpPr/>
            <p:nvPr/>
          </p:nvCxnSpPr>
          <p:spPr>
            <a:xfrm>
              <a:off x="9770125" y="2780113"/>
              <a:ext cx="2049137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BA17D0-F82F-3912-A4F2-FCC7F09BB916}"/>
              </a:ext>
            </a:extLst>
          </p:cNvPr>
          <p:cNvGrpSpPr/>
          <p:nvPr/>
        </p:nvGrpSpPr>
        <p:grpSpPr>
          <a:xfrm>
            <a:off x="10125601" y="9080299"/>
            <a:ext cx="4398157" cy="1367448"/>
            <a:chOff x="4970320" y="4539890"/>
            <a:chExt cx="2340000" cy="874800"/>
          </a:xfrm>
        </p:grpSpPr>
        <p:sp>
          <p:nvSpPr>
            <p:cNvPr id="49" name="Chevron 48">
              <a:extLst>
                <a:ext uri="{FF2B5EF4-FFF2-40B4-BE49-F238E27FC236}">
                  <a16:creationId xmlns:a16="http://schemas.microsoft.com/office/drawing/2014/main" id="{9AB54056-15FF-C602-1D10-54AA21AA5C40}"/>
                </a:ext>
              </a:extLst>
            </p:cNvPr>
            <p:cNvSpPr/>
            <p:nvPr/>
          </p:nvSpPr>
          <p:spPr>
            <a:xfrm>
              <a:off x="4970320" y="4539890"/>
              <a:ext cx="2340000" cy="874800"/>
            </a:xfrm>
            <a:prstGeom prst="chevron">
              <a:avLst/>
            </a:prstGeom>
            <a:solidFill>
              <a:srgbClr val="377B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1C933D-4E7E-1FD5-44BF-211068601F46}"/>
                </a:ext>
              </a:extLst>
            </p:cNvPr>
            <p:cNvSpPr txBox="1"/>
            <p:nvPr/>
          </p:nvSpPr>
          <p:spPr>
            <a:xfrm>
              <a:off x="5496912" y="4598718"/>
              <a:ext cx="1439916" cy="5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1074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$</a:t>
              </a: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2,000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DD96C6-8E75-83E9-E173-1AC6A3CD7421}"/>
              </a:ext>
            </a:extLst>
          </p:cNvPr>
          <p:cNvGrpSpPr/>
          <p:nvPr/>
        </p:nvGrpSpPr>
        <p:grpSpPr>
          <a:xfrm>
            <a:off x="5604061" y="9091699"/>
            <a:ext cx="4398157" cy="1367448"/>
            <a:chOff x="2624893" y="4539890"/>
            <a:chExt cx="2340000" cy="874800"/>
          </a:xfrm>
        </p:grpSpPr>
        <p:sp>
          <p:nvSpPr>
            <p:cNvPr id="52" name="Chevron 51">
              <a:extLst>
                <a:ext uri="{FF2B5EF4-FFF2-40B4-BE49-F238E27FC236}">
                  <a16:creationId xmlns:a16="http://schemas.microsoft.com/office/drawing/2014/main" id="{155135B3-E981-2DFF-D68E-86EAA3B127F0}"/>
                </a:ext>
              </a:extLst>
            </p:cNvPr>
            <p:cNvSpPr/>
            <p:nvPr/>
          </p:nvSpPr>
          <p:spPr>
            <a:xfrm>
              <a:off x="2624893" y="4539890"/>
              <a:ext cx="2340000" cy="874800"/>
            </a:xfrm>
            <a:prstGeom prst="chevron">
              <a:avLst/>
            </a:prstGeom>
            <a:solidFill>
              <a:srgbClr val="63C7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9F18EC-E6ED-6DFE-D554-EBF418CA814F}"/>
                </a:ext>
              </a:extLst>
            </p:cNvPr>
            <p:cNvSpPr txBox="1"/>
            <p:nvPr/>
          </p:nvSpPr>
          <p:spPr>
            <a:xfrm>
              <a:off x="3069022" y="4598718"/>
              <a:ext cx="1534510" cy="5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1074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$</a:t>
              </a: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500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66BF71-8447-E54C-089F-FBBA178D01BD}"/>
              </a:ext>
            </a:extLst>
          </p:cNvPr>
          <p:cNvGrpSpPr/>
          <p:nvPr/>
        </p:nvGrpSpPr>
        <p:grpSpPr>
          <a:xfrm>
            <a:off x="14620508" y="9080299"/>
            <a:ext cx="4398157" cy="1367448"/>
            <a:chOff x="7315746" y="4539890"/>
            <a:chExt cx="2340000" cy="874800"/>
          </a:xfrm>
        </p:grpSpPr>
        <p:sp>
          <p:nvSpPr>
            <p:cNvPr id="55" name="Chevron 54">
              <a:extLst>
                <a:ext uri="{FF2B5EF4-FFF2-40B4-BE49-F238E27FC236}">
                  <a16:creationId xmlns:a16="http://schemas.microsoft.com/office/drawing/2014/main" id="{EE7FC248-413A-A1F6-31D2-B419FC2986E7}"/>
                </a:ext>
              </a:extLst>
            </p:cNvPr>
            <p:cNvSpPr/>
            <p:nvPr/>
          </p:nvSpPr>
          <p:spPr>
            <a:xfrm>
              <a:off x="7315746" y="4539890"/>
              <a:ext cx="2340000" cy="874800"/>
            </a:xfrm>
            <a:prstGeom prst="chevron">
              <a:avLst/>
            </a:prstGeom>
            <a:solidFill>
              <a:srgbClr val="0045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897F8E-6DC0-E440-6259-C54AF8A79178}"/>
                </a:ext>
              </a:extLst>
            </p:cNvPr>
            <p:cNvSpPr txBox="1"/>
            <p:nvPr/>
          </p:nvSpPr>
          <p:spPr>
            <a:xfrm>
              <a:off x="7716930" y="4598718"/>
              <a:ext cx="1724084" cy="5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1074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$</a:t>
              </a: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7,500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F6C00E4-323E-D171-5A86-4BAE907AE5BD}"/>
              </a:ext>
            </a:extLst>
          </p:cNvPr>
          <p:cNvGrpSpPr/>
          <p:nvPr/>
        </p:nvGrpSpPr>
        <p:grpSpPr>
          <a:xfrm>
            <a:off x="19093952" y="9080299"/>
            <a:ext cx="4363075" cy="1367448"/>
            <a:chOff x="9661173" y="4539890"/>
            <a:chExt cx="2340000" cy="874800"/>
          </a:xfrm>
        </p:grpSpPr>
        <p:sp>
          <p:nvSpPr>
            <p:cNvPr id="58" name="Chevron 57">
              <a:extLst>
                <a:ext uri="{FF2B5EF4-FFF2-40B4-BE49-F238E27FC236}">
                  <a16:creationId xmlns:a16="http://schemas.microsoft.com/office/drawing/2014/main" id="{7C8FA6B2-9419-FB36-08FB-8CF9DD5E9073}"/>
                </a:ext>
              </a:extLst>
            </p:cNvPr>
            <p:cNvSpPr/>
            <p:nvPr/>
          </p:nvSpPr>
          <p:spPr>
            <a:xfrm>
              <a:off x="9661173" y="4539890"/>
              <a:ext cx="2340000" cy="874800"/>
            </a:xfrm>
            <a:prstGeom prst="chevron">
              <a:avLst>
                <a:gd name="adj" fmla="val 53815"/>
              </a:avLst>
            </a:prstGeom>
            <a:solidFill>
              <a:srgbClr val="FF69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587DD4-0D19-D7AA-8022-6A92590E8159}"/>
                </a:ext>
              </a:extLst>
            </p:cNvPr>
            <p:cNvSpPr txBox="1"/>
            <p:nvPr/>
          </p:nvSpPr>
          <p:spPr>
            <a:xfrm>
              <a:off x="10066967" y="4598718"/>
              <a:ext cx="1724084" cy="590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1074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$</a:t>
              </a: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20,000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D935CD-4EC7-53C0-CAC8-8542A1E06687}"/>
              </a:ext>
            </a:extLst>
          </p:cNvPr>
          <p:cNvGrpSpPr/>
          <p:nvPr/>
        </p:nvGrpSpPr>
        <p:grpSpPr>
          <a:xfrm>
            <a:off x="1049608" y="4994551"/>
            <a:ext cx="4398154" cy="3698623"/>
            <a:chOff x="2638080" y="2192357"/>
            <a:chExt cx="2225407" cy="2269476"/>
          </a:xfrm>
          <a:solidFill>
            <a:srgbClr val="7F7F82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AA89004-B7A4-EEDD-5C3A-B56984DE8834}"/>
                </a:ext>
              </a:extLst>
            </p:cNvPr>
            <p:cNvSpPr/>
            <p:nvPr/>
          </p:nvSpPr>
          <p:spPr>
            <a:xfrm>
              <a:off x="2638080" y="2192357"/>
              <a:ext cx="2225407" cy="226947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tIns="144000" rtlCol="0" anchor="t" anchorCtr="0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CQ in 30 Days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New IBOs who achieve Customer Qualified within their first 30 days will receive a BONUS of $75.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A77BA44-62CD-90A2-E751-940AA52B7A26}"/>
                </a:ext>
              </a:extLst>
            </p:cNvPr>
            <p:cNvCxnSpPr/>
            <p:nvPr/>
          </p:nvCxnSpPr>
          <p:spPr>
            <a:xfrm>
              <a:off x="2719329" y="2780113"/>
              <a:ext cx="2049137" cy="0"/>
            </a:xfrm>
            <a:prstGeom prst="line">
              <a:avLst/>
            </a:prstGeom>
            <a:grpFill/>
            <a:ln w="952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E8057D-398A-BAC0-D517-9C56E82A86EB}"/>
              </a:ext>
            </a:extLst>
          </p:cNvPr>
          <p:cNvGrpSpPr/>
          <p:nvPr/>
        </p:nvGrpSpPr>
        <p:grpSpPr>
          <a:xfrm>
            <a:off x="1090096" y="9077561"/>
            <a:ext cx="4398157" cy="1367448"/>
            <a:chOff x="2624893" y="4539890"/>
            <a:chExt cx="2340000" cy="874800"/>
          </a:xfrm>
          <a:solidFill>
            <a:srgbClr val="7F7F82"/>
          </a:solidFill>
        </p:grpSpPr>
        <p:sp>
          <p:nvSpPr>
            <p:cNvPr id="64" name="Chevron 63">
              <a:extLst>
                <a:ext uri="{FF2B5EF4-FFF2-40B4-BE49-F238E27FC236}">
                  <a16:creationId xmlns:a16="http://schemas.microsoft.com/office/drawing/2014/main" id="{24AB58C8-0F4B-8A2F-9C97-B9599BD075D8}"/>
                </a:ext>
              </a:extLst>
            </p:cNvPr>
            <p:cNvSpPr/>
            <p:nvPr/>
          </p:nvSpPr>
          <p:spPr>
            <a:xfrm>
              <a:off x="2624893" y="4539890"/>
              <a:ext cx="2340000" cy="87480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E7152E-8011-8291-6779-D3167EC4581B}"/>
                </a:ext>
              </a:extLst>
            </p:cNvPr>
            <p:cNvSpPr txBox="1"/>
            <p:nvPr/>
          </p:nvSpPr>
          <p:spPr>
            <a:xfrm>
              <a:off x="3069022" y="4598718"/>
              <a:ext cx="1534510" cy="590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410749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$</a:t>
              </a: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52A6854-E967-C2ED-3A97-2C7BAE348235}"/>
              </a:ext>
            </a:extLst>
          </p:cNvPr>
          <p:cNvSpPr txBox="1"/>
          <p:nvPr/>
        </p:nvSpPr>
        <p:spPr>
          <a:xfrm>
            <a:off x="667002" y="3646057"/>
            <a:ext cx="233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/>
            <a:r>
              <a:rPr lang="en-US" sz="36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For a limited time, New IBOs can earn even more in their first year at ACN by achieving the following Fast Start Bonuses: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CD7F7A-E360-E8CF-0F00-CBDCDE9BFE97}"/>
              </a:ext>
            </a:extLst>
          </p:cNvPr>
          <p:cNvSpPr txBox="1"/>
          <p:nvPr/>
        </p:nvSpPr>
        <p:spPr>
          <a:xfrm>
            <a:off x="541802" y="12751384"/>
            <a:ext cx="978349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6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5196F7-7FB1-8663-47FA-F82BF1275C2F}"/>
              </a:ext>
            </a:extLst>
          </p:cNvPr>
          <p:cNvGrpSpPr/>
          <p:nvPr/>
        </p:nvGrpSpPr>
        <p:grpSpPr>
          <a:xfrm>
            <a:off x="94129" y="94129"/>
            <a:ext cx="3383067" cy="3270991"/>
            <a:chOff x="19039" y="0"/>
            <a:chExt cx="3383067" cy="32709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AA37C6E-134C-ED44-418E-CCD40F5DF4D0}"/>
                </a:ext>
              </a:extLst>
            </p:cNvPr>
            <p:cNvSpPr/>
            <p:nvPr/>
          </p:nvSpPr>
          <p:spPr>
            <a:xfrm>
              <a:off x="19039" y="0"/>
              <a:ext cx="3383067" cy="3270991"/>
            </a:xfrm>
            <a:prstGeom prst="ellipse">
              <a:avLst/>
            </a:prstGeom>
            <a:solidFill>
              <a:srgbClr val="FF6A1D"/>
            </a:solidFill>
            <a:ln w="25400" cap="flat">
              <a:noFill/>
              <a:prstDash val="solid"/>
              <a:round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3" tIns="71433" rIns="71433" bIns="71433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GB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C78CB7-1055-8FF7-385B-B6589EE92F0F}"/>
                </a:ext>
              </a:extLst>
            </p:cNvPr>
            <p:cNvSpPr txBox="1"/>
            <p:nvPr/>
          </p:nvSpPr>
          <p:spPr>
            <a:xfrm>
              <a:off x="258252" y="570431"/>
              <a:ext cx="290464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hangingPunct="1"/>
              <a:r>
                <a:rPr lang="en-US" sz="4400" b="1" kern="1200">
                  <a:solidFill>
                    <a:schemeClr val="bg1"/>
                  </a:solidFill>
                  <a:latin typeface="Candara" panose="020E0502030303020204" pitchFamily="34" charset="0"/>
                  <a:ea typeface="+mn-ea"/>
                  <a:cs typeface="+mn-cs"/>
                </a:rPr>
                <a:t>LIMITED TIME OFFER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850922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ettyImages-629112756.jpg" descr="GettyImages-629112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2519" y="-1465697"/>
            <a:ext cx="27624990" cy="17074307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Rectangle"/>
          <p:cNvSpPr/>
          <p:nvPr/>
        </p:nvSpPr>
        <p:spPr>
          <a:xfrm>
            <a:off x="9378305" y="4147341"/>
            <a:ext cx="13450590" cy="5421317"/>
          </a:xfrm>
          <a:prstGeom prst="rect">
            <a:avLst/>
          </a:prstGeom>
          <a:solidFill>
            <a:srgbClr val="96C6BF">
              <a:alpha val="77225"/>
            </a:srgbClr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564" name="CUSTOMER ACQUISITION"/>
          <p:cNvSpPr txBox="1"/>
          <p:nvPr/>
        </p:nvSpPr>
        <p:spPr>
          <a:xfrm>
            <a:off x="10281604" y="5069926"/>
            <a:ext cx="11643989" cy="425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lnSpc>
                <a:spcPct val="80000"/>
              </a:lnSpc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CUSTOMER</a:t>
            </a:r>
            <a:br/>
            <a:r>
              <a:t>ACQUISITION</a:t>
            </a:r>
          </a:p>
        </p:txBody>
      </p:sp>
      <p:sp>
        <p:nvSpPr>
          <p:cNvPr id="565" name="Rectangle"/>
          <p:cNvSpPr/>
          <p:nvPr/>
        </p:nvSpPr>
        <p:spPr>
          <a:xfrm>
            <a:off x="9378305" y="4147341"/>
            <a:ext cx="13450590" cy="5421317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"/>
          <p:cNvSpPr/>
          <p:nvPr/>
        </p:nvSpPr>
        <p:spPr>
          <a:xfrm>
            <a:off x="-26990" y="10552920"/>
            <a:ext cx="24437980" cy="0"/>
          </a:xfrm>
          <a:prstGeom prst="line">
            <a:avLst/>
          </a:prstGeom>
          <a:ln w="101600">
            <a:solidFill>
              <a:srgbClr val="72DDDC"/>
            </a:solidFill>
          </a:ln>
          <a:effectLst>
            <a:outerShdw blurRad="76200" dist="38100" dir="5400000" rotWithShape="0">
              <a:srgbClr val="808080">
                <a:alpha val="37998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U.S. Services"/>
          <p:cNvSpPr txBox="1"/>
          <p:nvPr/>
        </p:nvSpPr>
        <p:spPr>
          <a:xfrm>
            <a:off x="713759" y="2026635"/>
            <a:ext cx="6301725" cy="1015655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 anchor="ctr">
            <a:spAutoFit/>
          </a:bodyPr>
          <a:lstStyle>
            <a:lvl1pPr algn="l" defTabSz="457200">
              <a:defRPr sz="6400" b="1" spc="-192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sz="5400"/>
              <a:t>ACN </a:t>
            </a:r>
            <a:r>
              <a:rPr sz="5400"/>
              <a:t>Services</a:t>
            </a:r>
          </a:p>
        </p:txBody>
      </p:sp>
      <p:sp>
        <p:nvSpPr>
          <p:cNvPr id="2" name="To become a Qualified Team Trainer  you must have a minimum of…">
            <a:extLst>
              <a:ext uri="{FF2B5EF4-FFF2-40B4-BE49-F238E27FC236}">
                <a16:creationId xmlns:a16="http://schemas.microsoft.com/office/drawing/2014/main" id="{7B8B2EC4-1960-0F04-9A42-67360CAFA312}"/>
              </a:ext>
            </a:extLst>
          </p:cNvPr>
          <p:cNvSpPr txBox="1"/>
          <p:nvPr/>
        </p:nvSpPr>
        <p:spPr>
          <a:xfrm>
            <a:off x="15087026" y="3467394"/>
            <a:ext cx="7834748" cy="420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l"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 b="1" i="1" spc="-177">
                <a:solidFill>
                  <a:srgbClr val="72DDDC"/>
                </a:solidFill>
                <a:sym typeface="Helvetica"/>
              </a:rPr>
              <a:t>See ACN Compensation Plan Document for:</a:t>
            </a:r>
          </a:p>
          <a:p>
            <a:pPr algn="l"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1800" b="1" i="1" spc="-177">
              <a:solidFill>
                <a:srgbClr val="72DDDC"/>
              </a:solidFill>
              <a:sym typeface="Helvetica"/>
            </a:endParaRPr>
          </a:p>
          <a:p>
            <a:pPr marL="685800" indent="-685800" algn="l">
              <a:buFont typeface="Arial" panose="020B0604020202020204" pitchFamily="34" charset="0"/>
              <a:buChar char="•"/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 i="1" spc="-177">
                <a:solidFill>
                  <a:schemeClr val="bg1"/>
                </a:solidFill>
                <a:sym typeface="Helvetica"/>
              </a:rPr>
              <a:t>Point Value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 i="1" spc="-177">
                <a:solidFill>
                  <a:schemeClr val="bg1"/>
                </a:solidFill>
                <a:sym typeface="Helvetica"/>
              </a:rPr>
              <a:t>Commissionable Revenue 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 sz="5900" spc="-177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 i="1" spc="-177">
                <a:solidFill>
                  <a:schemeClr val="bg1"/>
                </a:solidFill>
                <a:sym typeface="Helvetica"/>
              </a:rPr>
              <a:t>Complete Details </a:t>
            </a: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AEA119DE-7677-E1DA-1E01-91995CA4EE13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4" name="Compensation Plan – Personal Residual Income">
            <a:extLst>
              <a:ext uri="{FF2B5EF4-FFF2-40B4-BE49-F238E27FC236}">
                <a16:creationId xmlns:a16="http://schemas.microsoft.com/office/drawing/2014/main" id="{CE58A948-272D-F78B-569D-61B148C72741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Services / Points / commissionable revenue</a:t>
            </a:r>
            <a:endParaRPr b="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A85BE90-10F6-687B-54D7-73277B886527}"/>
              </a:ext>
            </a:extLst>
          </p:cNvPr>
          <p:cNvSpPr/>
          <p:nvPr/>
        </p:nvSpPr>
        <p:spPr>
          <a:xfrm>
            <a:off x="-26990" y="10693800"/>
            <a:ext cx="24430030" cy="3024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73AF9-8293-60CC-3C1D-6CAD5AF07D53}"/>
              </a:ext>
            </a:extLst>
          </p:cNvPr>
          <p:cNvSpPr txBox="1"/>
          <p:nvPr/>
        </p:nvSpPr>
        <p:spPr>
          <a:xfrm>
            <a:off x="15141414" y="9669268"/>
            <a:ext cx="978349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i="1">
                <a:solidFill>
                  <a:schemeClr val="bg1"/>
                </a:solidFill>
                <a:latin typeface="Helvetica"/>
                <a:cs typeface="Helvetica"/>
              </a:rPr>
              <a:t>See ACN Compensation Plan for full details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E515BB46-5BEC-F32A-F72C-A4FD8AA6CDE1}"/>
              </a:ext>
            </a:extLst>
          </p:cNvPr>
          <p:cNvSpPr/>
          <p:nvPr/>
        </p:nvSpPr>
        <p:spPr>
          <a:xfrm>
            <a:off x="-25833" y="11880000"/>
            <a:ext cx="24430030" cy="18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U.S. RESIDENTIAL…">
            <a:extLst>
              <a:ext uri="{FF2B5EF4-FFF2-40B4-BE49-F238E27FC236}">
                <a16:creationId xmlns:a16="http://schemas.microsoft.com/office/drawing/2014/main" id="{2E60C97E-29E7-1549-CD0D-FABA50AF0675}"/>
              </a:ext>
            </a:extLst>
          </p:cNvPr>
          <p:cNvSpPr txBox="1"/>
          <p:nvPr/>
        </p:nvSpPr>
        <p:spPr>
          <a:xfrm>
            <a:off x="713759" y="3593401"/>
            <a:ext cx="4806096" cy="473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>
                <a:solidFill>
                  <a:srgbClr val="72DDDC"/>
                </a:solidFill>
              </a:rPr>
              <a:t>RESIDENTIAL</a:t>
            </a:r>
            <a:endParaRPr sz="4800" spc="-36">
              <a:solidFill>
                <a:srgbClr val="72DDDC"/>
              </a:solidFill>
            </a:endParaRP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Energy</a:t>
            </a:r>
            <a:endParaRPr lang="en-AU" sz="4800" i="1"/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Travel &amp; Lifestyle</a:t>
            </a:r>
          </a:p>
        </p:txBody>
      </p:sp>
      <p:sp>
        <p:nvSpPr>
          <p:cNvPr id="7" name="U.S. BUSINESS…">
            <a:extLst>
              <a:ext uri="{FF2B5EF4-FFF2-40B4-BE49-F238E27FC236}">
                <a16:creationId xmlns:a16="http://schemas.microsoft.com/office/drawing/2014/main" id="{FDBDED65-A5D4-3ACD-E5B4-BC770A66D5A6}"/>
              </a:ext>
            </a:extLst>
          </p:cNvPr>
          <p:cNvSpPr txBox="1"/>
          <p:nvPr/>
        </p:nvSpPr>
        <p:spPr>
          <a:xfrm>
            <a:off x="7353299" y="3593401"/>
            <a:ext cx="5954671" cy="624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 algn="l" defTabSz="457200">
              <a:spcBef>
                <a:spcPts val="1300"/>
              </a:spcBef>
              <a:defRPr sz="3600" b="1" spc="-72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>
                <a:solidFill>
                  <a:srgbClr val="72DDDC"/>
                </a:solidFill>
              </a:rPr>
              <a:t>BUSINESS</a:t>
            </a:r>
            <a:endParaRPr sz="4800" spc="-36">
              <a:solidFill>
                <a:srgbClr val="72DDDC"/>
              </a:solidFill>
            </a:endParaRP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Energy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Mobile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NBN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4G/5G Broadband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VoIP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Phone</a:t>
            </a:r>
          </a:p>
          <a:p>
            <a:pPr algn="l" defTabSz="457200">
              <a:lnSpc>
                <a:spcPct val="80000"/>
              </a:lnSpc>
              <a:spcBef>
                <a:spcPts val="1300"/>
              </a:spcBef>
              <a:defRPr sz="3000" spc="-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4800"/>
              <a:t>Payment Processing</a:t>
            </a:r>
            <a:endParaRPr sz="4800"/>
          </a:p>
        </p:txBody>
      </p:sp>
      <p:pic>
        <p:nvPicPr>
          <p:cNvPr id="12" name="Picture 11" descr="New_VF_Logo_Horiz_CMYK_RED.eps">
            <a:extLst>
              <a:ext uri="{FF2B5EF4-FFF2-40B4-BE49-F238E27FC236}">
                <a16:creationId xmlns:a16="http://schemas.microsoft.com/office/drawing/2014/main" id="{4329F86C-DE6F-79E6-3FEC-53CA3D161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593" y="11154559"/>
            <a:ext cx="1919611" cy="474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E4AF21-307D-7373-0ACC-672080B13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165" y="11243844"/>
            <a:ext cx="1106425" cy="29549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721D43F-FA24-13CA-2699-F7F70BD57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6" y="11129417"/>
            <a:ext cx="2194942" cy="524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B38E2-2218-CDE8-311B-6FCA26D06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622" y="11223600"/>
            <a:ext cx="1748858" cy="3359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7D121F-1687-F707-1461-6F0064C30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6751" y="11120798"/>
            <a:ext cx="1451557" cy="385470"/>
          </a:xfrm>
          <a:prstGeom prst="rect">
            <a:avLst/>
          </a:prstGeom>
        </p:spPr>
      </p:pic>
      <p:pic>
        <p:nvPicPr>
          <p:cNvPr id="26" name="Picture 2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247B8491-D0F8-3CB6-DD47-D1B640BC6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127" y="11146404"/>
            <a:ext cx="1392177" cy="490372"/>
          </a:xfrm>
          <a:prstGeom prst="rect">
            <a:avLst/>
          </a:prstGeom>
        </p:spPr>
      </p:pic>
      <p:pic>
        <p:nvPicPr>
          <p:cNvPr id="27" name="Picture 26" descr="Sphere-Anovia-Logo.eps">
            <a:extLst>
              <a:ext uri="{FF2B5EF4-FFF2-40B4-BE49-F238E27FC236}">
                <a16:creationId xmlns:a16="http://schemas.microsoft.com/office/drawing/2014/main" id="{C0B025D1-8826-D4C6-8ABB-EED13E6B7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058" y="11091543"/>
            <a:ext cx="1220930" cy="5108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1FE182-7EAB-C58E-C579-9576321C3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78776" y="11127272"/>
            <a:ext cx="1262063" cy="528637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E1841B5-E283-DD9A-EFA7-B38CEAF5693B}"/>
              </a:ext>
            </a:extLst>
          </p:cNvPr>
          <p:cNvGrpSpPr/>
          <p:nvPr/>
        </p:nvGrpSpPr>
        <p:grpSpPr>
          <a:xfrm>
            <a:off x="17960304" y="12055034"/>
            <a:ext cx="1973765" cy="1498266"/>
            <a:chOff x="21566459" y="11878499"/>
            <a:chExt cx="1973765" cy="14982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C6AB07-B74A-37EE-3B8A-72CEC39B57A0}"/>
                </a:ext>
              </a:extLst>
            </p:cNvPr>
            <p:cNvSpPr txBox="1"/>
            <p:nvPr/>
          </p:nvSpPr>
          <p:spPr>
            <a:xfrm>
              <a:off x="21566459" y="12791990"/>
              <a:ext cx="19737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Travel &amp; Lifestyle Membership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4EDD08-97D2-D849-A541-374403C41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079838" y="11878499"/>
              <a:ext cx="867997" cy="836282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C2E779E-FA0A-FE9A-5E84-93534B6F4334}"/>
              </a:ext>
            </a:extLst>
          </p:cNvPr>
          <p:cNvGrpSpPr/>
          <p:nvPr/>
        </p:nvGrpSpPr>
        <p:grpSpPr>
          <a:xfrm>
            <a:off x="15328984" y="12138642"/>
            <a:ext cx="1455055" cy="1414658"/>
            <a:chOff x="19472566" y="11962107"/>
            <a:chExt cx="1455055" cy="141465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6244492-3F4B-BCEC-9CCB-EDB39622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799168" y="11962107"/>
              <a:ext cx="801852" cy="732127"/>
            </a:xfrm>
            <a:prstGeom prst="rect">
              <a:avLst/>
            </a:prstGeom>
            <a:noFill/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4B6005-6830-31EC-EFF4-D3842A643002}"/>
                </a:ext>
              </a:extLst>
            </p:cNvPr>
            <p:cNvSpPr txBox="1"/>
            <p:nvPr/>
          </p:nvSpPr>
          <p:spPr>
            <a:xfrm>
              <a:off x="19472566" y="12791990"/>
              <a:ext cx="1455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Payment</a:t>
              </a:r>
            </a:p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Processing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918ACEC-EDF1-0F81-4BBE-8691FFF539A4}"/>
              </a:ext>
            </a:extLst>
          </p:cNvPr>
          <p:cNvGrpSpPr/>
          <p:nvPr/>
        </p:nvGrpSpPr>
        <p:grpSpPr>
          <a:xfrm>
            <a:off x="13095746" y="12340619"/>
            <a:ext cx="1056970" cy="1212681"/>
            <a:chOff x="16903334" y="12164084"/>
            <a:chExt cx="1056970" cy="121268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D25BDE0-012B-56EF-0BBD-FD281250AED4}"/>
                </a:ext>
              </a:extLst>
            </p:cNvPr>
            <p:cNvSpPr txBox="1"/>
            <p:nvPr/>
          </p:nvSpPr>
          <p:spPr>
            <a:xfrm>
              <a:off x="16903334" y="13038210"/>
              <a:ext cx="10569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Phone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7758314-9D93-CCCA-DE82-235ACBE45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102361" y="12164084"/>
              <a:ext cx="636616" cy="795766"/>
            </a:xfrm>
            <a:prstGeom prst="rect">
              <a:avLst/>
            </a:prstGeom>
          </p:spPr>
        </p:pic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123A322-3FC7-DD87-C45D-C820477DCA29}"/>
              </a:ext>
            </a:extLst>
          </p:cNvPr>
          <p:cNvGrpSpPr/>
          <p:nvPr/>
        </p:nvGrpSpPr>
        <p:grpSpPr>
          <a:xfrm>
            <a:off x="10298410" y="12398792"/>
            <a:ext cx="1621070" cy="1154508"/>
            <a:chOff x="13649844" y="12222257"/>
            <a:chExt cx="1621070" cy="1154508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DFBE7C9A-FC67-967A-831E-66FD51687178}"/>
                </a:ext>
              </a:extLst>
            </p:cNvPr>
            <p:cNvSpPr txBox="1"/>
            <p:nvPr/>
          </p:nvSpPr>
          <p:spPr>
            <a:xfrm>
              <a:off x="13649844" y="13038210"/>
              <a:ext cx="1621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Broadband</a:t>
              </a:r>
            </a:p>
          </p:txBody>
        </p: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B329447F-227A-6EE3-5F68-7F272E676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934756" y="12222257"/>
              <a:ext cx="1006644" cy="700278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7F7E8EC-12F1-227D-497C-3DCFCFEB58A7}"/>
              </a:ext>
            </a:extLst>
          </p:cNvPr>
          <p:cNvGrpSpPr/>
          <p:nvPr/>
        </p:nvGrpSpPr>
        <p:grpSpPr>
          <a:xfrm>
            <a:off x="6758718" y="12361075"/>
            <a:ext cx="2363425" cy="1400548"/>
            <a:chOff x="9571876" y="12184540"/>
            <a:chExt cx="2363425" cy="1400548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130199A7-2E5D-2EBD-DDDA-A62ECB9F6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71876" y="12184540"/>
              <a:ext cx="2363425" cy="1400548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8E5FE36-6251-B509-7A80-732BB5A19D3E}"/>
                </a:ext>
              </a:extLst>
            </p:cNvPr>
            <p:cNvSpPr txBox="1"/>
            <p:nvPr/>
          </p:nvSpPr>
          <p:spPr>
            <a:xfrm>
              <a:off x="9976674" y="13038210"/>
              <a:ext cx="1621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Energy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17EDBC3-CE0C-9C8E-59ED-BDC9FE55B64E}"/>
              </a:ext>
            </a:extLst>
          </p:cNvPr>
          <p:cNvGrpSpPr/>
          <p:nvPr/>
        </p:nvGrpSpPr>
        <p:grpSpPr>
          <a:xfrm>
            <a:off x="3961381" y="12278535"/>
            <a:ext cx="1621070" cy="1274765"/>
            <a:chOff x="7567536" y="12102000"/>
            <a:chExt cx="1621070" cy="1274765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D5DDA6D6-10FC-33A4-5B4A-0814E3B5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70385" y="12102000"/>
              <a:ext cx="437674" cy="831576"/>
            </a:xfrm>
            <a:prstGeom prst="rect">
              <a:avLst/>
            </a:prstGeom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A97C0C98-A77A-6DDE-1669-D16FF4575EAC}"/>
                </a:ext>
              </a:extLst>
            </p:cNvPr>
            <p:cNvSpPr txBox="1"/>
            <p:nvPr/>
          </p:nvSpPr>
          <p:spPr>
            <a:xfrm>
              <a:off x="7567536" y="13038210"/>
              <a:ext cx="1621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8075"/>
              <a:r>
                <a:rPr lang="en-US" sz="1600">
                  <a:solidFill>
                    <a:srgbClr val="053268"/>
                  </a:solidFill>
                </a:rPr>
                <a:t>Mobile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" name="Compensation Plan – Personal Residual Income">
            <a:extLst>
              <a:ext uri="{FF2B5EF4-FFF2-40B4-BE49-F238E27FC236}">
                <a16:creationId xmlns:a16="http://schemas.microsoft.com/office/drawing/2014/main" id="{6AB5F0B2-4DA2-3A47-3821-57DE532191C8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3 sources of customers</a:t>
            </a:r>
            <a:endParaRPr b="1"/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67C49F01-FC8F-FCF8-3E68-869CC34019A2}"/>
              </a:ext>
            </a:extLst>
          </p:cNvPr>
          <p:cNvGrpSpPr/>
          <p:nvPr/>
        </p:nvGrpSpPr>
        <p:grpSpPr>
          <a:xfrm>
            <a:off x="6976892" y="4810310"/>
            <a:ext cx="7376937" cy="7692609"/>
            <a:chOff x="-1138366" y="172210"/>
            <a:chExt cx="2490754" cy="2490754"/>
          </a:xfrm>
          <a:solidFill>
            <a:srgbClr val="4180CC">
              <a:alpha val="40000"/>
            </a:srgbClr>
          </a:solidFill>
        </p:grpSpPr>
        <p:sp>
          <p:nvSpPr>
            <p:cNvPr id="7" name="Group">
              <a:extLst>
                <a:ext uri="{FF2B5EF4-FFF2-40B4-BE49-F238E27FC236}">
                  <a16:creationId xmlns:a16="http://schemas.microsoft.com/office/drawing/2014/main" id="{1349BBD3-9402-AE77-2E3E-0DAA51161FF0}"/>
                </a:ext>
              </a:extLst>
            </p:cNvPr>
            <p:cNvSpPr/>
            <p:nvPr/>
          </p:nvSpPr>
          <p:spPr>
            <a:xfrm>
              <a:off x="-1138366" y="172210"/>
              <a:ext cx="2490754" cy="2490754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sz="28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8" name="Prospects  who do not become  IBOS…">
              <a:extLst>
                <a:ext uri="{FF2B5EF4-FFF2-40B4-BE49-F238E27FC236}">
                  <a16:creationId xmlns:a16="http://schemas.microsoft.com/office/drawing/2014/main" id="{263075D9-FD4F-ADF7-F942-A8B5A6EAF035}"/>
                </a:ext>
              </a:extLst>
            </p:cNvPr>
            <p:cNvSpPr txBox="1"/>
            <p:nvPr/>
          </p:nvSpPr>
          <p:spPr>
            <a:xfrm>
              <a:off x="-646168" y="992879"/>
              <a:ext cx="1568814" cy="110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1528">
                <a:spcBef>
                  <a:spcPts val="2200"/>
                </a:spcBef>
                <a:defRPr sz="24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5400">
                  <a:solidFill>
                    <a:schemeClr val="bg1"/>
                  </a:solidFill>
                  <a:latin typeface="+mn-lt"/>
                </a:rPr>
                <a:t>Prospects </a:t>
              </a:r>
              <a:br>
                <a:rPr sz="5400">
                  <a:solidFill>
                    <a:schemeClr val="bg1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who do not become </a:t>
              </a:r>
              <a:br>
                <a:rPr sz="5400">
                  <a:solidFill>
                    <a:srgbClr val="72DDDC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IBO</a:t>
              </a:r>
              <a:r>
                <a:rPr lang="en-US" sz="5400">
                  <a:solidFill>
                    <a:srgbClr val="72DDDC"/>
                  </a:solidFill>
                  <a:latin typeface="+mn-lt"/>
                </a:rPr>
                <a:t>s</a:t>
              </a:r>
              <a:endParaRPr sz="5400">
                <a:solidFill>
                  <a:srgbClr val="72DDDC"/>
                </a:solidFill>
                <a:latin typeface="+mn-lt"/>
              </a:endParaRPr>
            </a:p>
          </p:txBody>
        </p:sp>
      </p:grpSp>
      <p:grpSp>
        <p:nvGrpSpPr>
          <p:cNvPr id="9" name="Group">
            <a:extLst>
              <a:ext uri="{FF2B5EF4-FFF2-40B4-BE49-F238E27FC236}">
                <a16:creationId xmlns:a16="http://schemas.microsoft.com/office/drawing/2014/main" id="{7031772E-77C5-9134-E7F0-1A70BE3DB66F}"/>
              </a:ext>
            </a:extLst>
          </p:cNvPr>
          <p:cNvGrpSpPr/>
          <p:nvPr/>
        </p:nvGrpSpPr>
        <p:grpSpPr>
          <a:xfrm>
            <a:off x="13611011" y="4032819"/>
            <a:ext cx="9039439" cy="8946982"/>
            <a:chOff x="-2144572" y="136166"/>
            <a:chExt cx="2779841" cy="2633118"/>
          </a:xfrm>
          <a:solidFill>
            <a:srgbClr val="4180CC">
              <a:alpha val="50000"/>
            </a:srgbClr>
          </a:solidFill>
        </p:grpSpPr>
        <p:sp>
          <p:nvSpPr>
            <p:cNvPr id="10" name="Group">
              <a:extLst>
                <a:ext uri="{FF2B5EF4-FFF2-40B4-BE49-F238E27FC236}">
                  <a16:creationId xmlns:a16="http://schemas.microsoft.com/office/drawing/2014/main" id="{B1ECDB9E-D006-3133-41F2-C5B68A2D4D2B}"/>
                </a:ext>
              </a:extLst>
            </p:cNvPr>
            <p:cNvSpPr/>
            <p:nvPr/>
          </p:nvSpPr>
          <p:spPr>
            <a:xfrm>
              <a:off x="-2144572" y="136166"/>
              <a:ext cx="2779841" cy="2633118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sz="28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11" name="Everyone Else   (Warm Market, especially those you do business with  and referrals)">
              <a:extLst>
                <a:ext uri="{FF2B5EF4-FFF2-40B4-BE49-F238E27FC236}">
                  <a16:creationId xmlns:a16="http://schemas.microsoft.com/office/drawing/2014/main" id="{BF32B961-8608-5F24-9196-A4475E2F9638}"/>
                </a:ext>
              </a:extLst>
            </p:cNvPr>
            <p:cNvSpPr txBox="1"/>
            <p:nvPr/>
          </p:nvSpPr>
          <p:spPr>
            <a:xfrm>
              <a:off x="-1934430" y="990363"/>
              <a:ext cx="2381516" cy="1117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1528">
                <a:defRPr sz="24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7200">
                  <a:solidFill>
                    <a:schemeClr val="bg1"/>
                  </a:solidFill>
                  <a:latin typeface="+mn-lt"/>
                </a:rPr>
                <a:t>Everyone Else  </a:t>
              </a:r>
              <a:br>
                <a:rPr sz="7200">
                  <a:solidFill>
                    <a:schemeClr val="bg1"/>
                  </a:solidFill>
                </a:rPr>
              </a:br>
              <a:r>
                <a:rPr sz="4800" i="1">
                  <a:solidFill>
                    <a:srgbClr val="72DDDC"/>
                  </a:solidFill>
                  <a:latin typeface="+mn-lt"/>
                  <a:ea typeface="+mn-ea"/>
                  <a:cs typeface="+mn-cs"/>
                  <a:sym typeface="Helvetica"/>
                </a:rPr>
                <a:t>(Warm Market, </a:t>
              </a:r>
            </a:p>
            <a:p>
              <a:pPr defTabSz="821528">
                <a:defRPr sz="1600" b="1" i="1">
                  <a:solidFill>
                    <a:srgbClr val="4E7CB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>
                  <a:solidFill>
                    <a:srgbClr val="72DDDC"/>
                  </a:solidFill>
                </a:rPr>
                <a:t>and referrals</a:t>
              </a:r>
              <a:r>
                <a:rPr sz="4800" cap="all">
                  <a:solidFill>
                    <a:srgbClr val="72DDDC"/>
                  </a:solidFill>
                </a:rPr>
                <a:t>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95F457-624C-D8DB-E67A-9BC516759D58}"/>
              </a:ext>
            </a:extLst>
          </p:cNvPr>
          <p:cNvSpPr txBox="1"/>
          <p:nvPr/>
        </p:nvSpPr>
        <p:spPr>
          <a:xfrm>
            <a:off x="10100378" y="5266568"/>
            <a:ext cx="11976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2</a:t>
            </a:r>
            <a:endParaRPr lang="en-US" sz="13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61A62-C5D9-B085-3996-CBDC5B641D88}"/>
              </a:ext>
            </a:extLst>
          </p:cNvPr>
          <p:cNvSpPr txBox="1"/>
          <p:nvPr/>
        </p:nvSpPr>
        <p:spPr>
          <a:xfrm>
            <a:off x="17474733" y="4488543"/>
            <a:ext cx="119769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3</a:t>
            </a:r>
            <a:endParaRPr lang="en-US" sz="16600"/>
          </a:p>
        </p:txBody>
      </p:sp>
      <p:sp>
        <p:nvSpPr>
          <p:cNvPr id="29" name="Marc Isaac…">
            <a:extLst>
              <a:ext uri="{FF2B5EF4-FFF2-40B4-BE49-F238E27FC236}">
                <a16:creationId xmlns:a16="http://schemas.microsoft.com/office/drawing/2014/main" id="{63661B88-9BA5-1E81-BAE2-6E43960D3C79}"/>
              </a:ext>
            </a:extLst>
          </p:cNvPr>
          <p:cNvSpPr txBox="1"/>
          <p:nvPr/>
        </p:nvSpPr>
        <p:spPr>
          <a:xfrm>
            <a:off x="5322572" y="1965898"/>
            <a:ext cx="13265697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chemeClr val="bg1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Customer Sources</a:t>
            </a:r>
            <a:endParaRPr sz="96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54165AA9-0CED-7B7A-E0E9-C7711D3F349B}"/>
              </a:ext>
            </a:extLst>
          </p:cNvPr>
          <p:cNvGrpSpPr/>
          <p:nvPr/>
        </p:nvGrpSpPr>
        <p:grpSpPr>
          <a:xfrm>
            <a:off x="2538325" y="6096951"/>
            <a:ext cx="4981502" cy="4981502"/>
            <a:chOff x="88881" y="-115925"/>
            <a:chExt cx="2490750" cy="2490750"/>
          </a:xfrm>
          <a:solidFill>
            <a:srgbClr val="4180CC">
              <a:alpha val="50000"/>
            </a:srgbClr>
          </a:solidFill>
        </p:grpSpPr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41DD937D-C2CA-7E03-7022-667CCAE9118F}"/>
                </a:ext>
              </a:extLst>
            </p:cNvPr>
            <p:cNvSpPr/>
            <p:nvPr/>
          </p:nvSpPr>
          <p:spPr>
            <a:xfrm>
              <a:off x="88881" y="-115925"/>
              <a:ext cx="2490750" cy="2490750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20000"/>
                </a:lnSpc>
                <a:spcBef>
                  <a:spcPts val="2200"/>
                </a:spcBef>
                <a:defRPr sz="34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6800"/>
            </a:p>
          </p:txBody>
        </p:sp>
        <p:sp>
          <p:nvSpPr>
            <p:cNvPr id="32" name="YOURSELF">
              <a:extLst>
                <a:ext uri="{FF2B5EF4-FFF2-40B4-BE49-F238E27FC236}">
                  <a16:creationId xmlns:a16="http://schemas.microsoft.com/office/drawing/2014/main" id="{43EF4342-85C8-862F-C069-AF498D545E3D}"/>
                </a:ext>
              </a:extLst>
            </p:cNvPr>
            <p:cNvSpPr txBox="1"/>
            <p:nvPr/>
          </p:nvSpPr>
          <p:spPr>
            <a:xfrm>
              <a:off x="352410" y="1225470"/>
              <a:ext cx="1978652" cy="210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8578" tIns="68578" rIns="68578" bIns="68578" numCol="1" anchor="ctr">
              <a:spAutoFit/>
            </a:bodyPr>
            <a:lstStyle>
              <a:lvl1pPr algn="ctr" defTabSz="410764">
                <a:lnSpc>
                  <a:spcPct val="20000"/>
                </a:lnSpc>
                <a:spcBef>
                  <a:spcPts val="1100"/>
                </a:spcBef>
                <a:defRPr sz="23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5400">
                  <a:solidFill>
                    <a:schemeClr val="bg1"/>
                  </a:solidFill>
                  <a:latin typeface="Helvetica" panose="020B0604020202030204" pitchFamily="34" charset="0"/>
                  <a:cs typeface="Helvetica" panose="020B0604020202020204" pitchFamily="34" charset="0"/>
                </a:rPr>
                <a:t>YOURSELF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EA3BD8C-5AA7-32FF-FDCA-0ED926A4BB7F}"/>
              </a:ext>
            </a:extLst>
          </p:cNvPr>
          <p:cNvSpPr txBox="1"/>
          <p:nvPr/>
        </p:nvSpPr>
        <p:spPr>
          <a:xfrm>
            <a:off x="4380845" y="6725654"/>
            <a:ext cx="11976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11500"/>
          </a:p>
        </p:txBody>
      </p:sp>
      <p:sp>
        <p:nvSpPr>
          <p:cNvPr id="34" name="This is Your Business Plan">
            <a:extLst>
              <a:ext uri="{FF2B5EF4-FFF2-40B4-BE49-F238E27FC236}">
                <a16:creationId xmlns:a16="http://schemas.microsoft.com/office/drawing/2014/main" id="{E2958A4C-670F-BAEF-76E8-ADCFCB9DD155}"/>
              </a:ext>
            </a:extLst>
          </p:cNvPr>
          <p:cNvSpPr txBox="1"/>
          <p:nvPr/>
        </p:nvSpPr>
        <p:spPr>
          <a:xfrm>
            <a:off x="3662075" y="6294099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35" name="This is Your Business Plan">
            <a:extLst>
              <a:ext uri="{FF2B5EF4-FFF2-40B4-BE49-F238E27FC236}">
                <a16:creationId xmlns:a16="http://schemas.microsoft.com/office/drawing/2014/main" id="{835F24DE-0277-F468-B2D1-5F7BA8D871EA}"/>
              </a:ext>
            </a:extLst>
          </p:cNvPr>
          <p:cNvSpPr txBox="1"/>
          <p:nvPr/>
        </p:nvSpPr>
        <p:spPr>
          <a:xfrm>
            <a:off x="9260540" y="4870641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36" name="This is Your Business Plan">
            <a:extLst>
              <a:ext uri="{FF2B5EF4-FFF2-40B4-BE49-F238E27FC236}">
                <a16:creationId xmlns:a16="http://schemas.microsoft.com/office/drawing/2014/main" id="{628E8852-AF5A-1E16-825C-9CC11B6D9C82}"/>
              </a:ext>
            </a:extLst>
          </p:cNvPr>
          <p:cNvSpPr txBox="1"/>
          <p:nvPr/>
        </p:nvSpPr>
        <p:spPr>
          <a:xfrm>
            <a:off x="16637477" y="4200604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11.jpeg" descr="image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00B1A534-1B59-FCB4-13BF-348D143F5FE9}"/>
              </a:ext>
            </a:extLst>
          </p:cNvPr>
          <p:cNvSpPr/>
          <p:nvPr/>
        </p:nvSpPr>
        <p:spPr>
          <a:xfrm>
            <a:off x="709508" y="3190240"/>
            <a:ext cx="11949852" cy="9591040"/>
          </a:xfrm>
          <a:prstGeom prst="rect">
            <a:avLst/>
          </a:prstGeom>
          <a:solidFill>
            <a:srgbClr val="67C8C6">
              <a:alpha val="91000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7" name="Make a List…">
            <a:extLst>
              <a:ext uri="{FF2B5EF4-FFF2-40B4-BE49-F238E27FC236}">
                <a16:creationId xmlns:a16="http://schemas.microsoft.com/office/drawing/2014/main" id="{944F1192-9EC4-0706-EF80-319DF20034BA}"/>
              </a:ext>
            </a:extLst>
          </p:cNvPr>
          <p:cNvSpPr txBox="1"/>
          <p:nvPr/>
        </p:nvSpPr>
        <p:spPr>
          <a:xfrm>
            <a:off x="1146948" y="3467277"/>
            <a:ext cx="12993396" cy="866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>
            <a:spAutoFit/>
          </a:bodyPr>
          <a:lstStyle/>
          <a:p>
            <a:pPr marR="40636" indent="40636" algn="l" defTabSz="912812">
              <a:spcBef>
                <a:spcPts val="2400"/>
              </a:spcBef>
              <a:defRPr sz="9000" spc="-270">
                <a:solidFill>
                  <a:srgbClr val="67C8C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b="1">
                <a:solidFill>
                  <a:schemeClr val="bg1"/>
                </a:solidFill>
              </a:rPr>
              <a:t>Do not pre-judge</a:t>
            </a:r>
            <a:endParaRPr sz="1800" b="1" spc="-54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7200" b="1">
                <a:solidFill>
                  <a:schemeClr val="bg1"/>
                </a:solidFill>
              </a:rPr>
              <a:t>The truth is… </a:t>
            </a:r>
            <a:endParaRPr lang="en-US" b="1">
              <a:solidFill>
                <a:schemeClr val="bg1"/>
              </a:solidFill>
            </a:endParaRP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7200">
                <a:solidFill>
                  <a:schemeClr val="bg1"/>
                </a:solidFill>
              </a:rPr>
              <a:t>Those you think will, won’t</a:t>
            </a: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7200">
                <a:solidFill>
                  <a:schemeClr val="bg1"/>
                </a:solidFill>
              </a:rPr>
              <a:t>Those you think won’t, will</a:t>
            </a: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7200">
                <a:solidFill>
                  <a:schemeClr val="bg1"/>
                </a:solidFill>
              </a:rPr>
              <a:t>Those you think can, can’t</a:t>
            </a: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7200">
                <a:solidFill>
                  <a:schemeClr val="bg1"/>
                </a:solidFill>
              </a:rPr>
              <a:t>Those you think can’t, can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4" name="Make a List…">
            <a:extLst>
              <a:ext uri="{FF2B5EF4-FFF2-40B4-BE49-F238E27FC236}">
                <a16:creationId xmlns:a16="http://schemas.microsoft.com/office/drawing/2014/main" id="{7D9FB59B-4A5E-903D-E99C-4C508B20EC15}"/>
              </a:ext>
            </a:extLst>
          </p:cNvPr>
          <p:cNvSpPr txBox="1"/>
          <p:nvPr/>
        </p:nvSpPr>
        <p:spPr>
          <a:xfrm>
            <a:off x="941510" y="302560"/>
            <a:ext cx="12993396" cy="2821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>
            <a:spAutoFit/>
          </a:bodyPr>
          <a:lstStyle/>
          <a:p>
            <a:pPr marR="40636" indent="40636" algn="l" defTabSz="912812">
              <a:spcBef>
                <a:spcPts val="2400"/>
              </a:spcBef>
              <a:defRPr sz="9000" spc="-270">
                <a:solidFill>
                  <a:srgbClr val="67C8C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Make </a:t>
            </a:r>
            <a:r>
              <a:rPr lang="en-US" b="1"/>
              <a:t>your Contact</a:t>
            </a:r>
            <a:r>
              <a:rPr b="1"/>
              <a:t> List</a:t>
            </a:r>
            <a:endParaRPr sz="1800" b="1" spc="-54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Warm Market (</a:t>
            </a:r>
            <a:r>
              <a:rPr lang="en-US"/>
              <a:t>P</a:t>
            </a:r>
            <a:r>
              <a:t>eople you know)</a:t>
            </a:r>
            <a:endParaRPr sz="1800" spc="-52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78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" name="Compensation Plan – Personal Residual Income">
            <a:extLst>
              <a:ext uri="{FF2B5EF4-FFF2-40B4-BE49-F238E27FC236}">
                <a16:creationId xmlns:a16="http://schemas.microsoft.com/office/drawing/2014/main" id="{6AB5F0B2-4DA2-3A47-3821-57DE532191C8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3 sources of customers</a:t>
            </a:r>
            <a:endParaRPr b="1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5B6E6C6-BD4F-C548-B512-38830167499A}"/>
              </a:ext>
            </a:extLst>
          </p:cNvPr>
          <p:cNvGrpSpPr/>
          <p:nvPr/>
        </p:nvGrpSpPr>
        <p:grpSpPr>
          <a:xfrm>
            <a:off x="2538325" y="6096951"/>
            <a:ext cx="4981502" cy="4981502"/>
            <a:chOff x="88881" y="-115925"/>
            <a:chExt cx="2490750" cy="2490750"/>
          </a:xfrm>
          <a:solidFill>
            <a:srgbClr val="4180CC">
              <a:alpha val="50000"/>
            </a:srgbClr>
          </a:solidFill>
        </p:grpSpPr>
        <p:sp>
          <p:nvSpPr>
            <p:cNvPr id="4" name="Circle">
              <a:extLst>
                <a:ext uri="{FF2B5EF4-FFF2-40B4-BE49-F238E27FC236}">
                  <a16:creationId xmlns:a16="http://schemas.microsoft.com/office/drawing/2014/main" id="{D8BEF4BE-9EF6-0C26-D6F5-4C1E2E2EF965}"/>
                </a:ext>
              </a:extLst>
            </p:cNvPr>
            <p:cNvSpPr/>
            <p:nvPr/>
          </p:nvSpPr>
          <p:spPr>
            <a:xfrm>
              <a:off x="88881" y="-115925"/>
              <a:ext cx="2490750" cy="2490750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20000"/>
                </a:lnSpc>
                <a:spcBef>
                  <a:spcPts val="2200"/>
                </a:spcBef>
                <a:defRPr sz="34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6800"/>
            </a:p>
          </p:txBody>
        </p:sp>
        <p:sp>
          <p:nvSpPr>
            <p:cNvPr id="5" name="YOURSELF">
              <a:extLst>
                <a:ext uri="{FF2B5EF4-FFF2-40B4-BE49-F238E27FC236}">
                  <a16:creationId xmlns:a16="http://schemas.microsoft.com/office/drawing/2014/main" id="{E6B4888C-31BA-9C71-88F4-46B268B5D03C}"/>
                </a:ext>
              </a:extLst>
            </p:cNvPr>
            <p:cNvSpPr txBox="1"/>
            <p:nvPr/>
          </p:nvSpPr>
          <p:spPr>
            <a:xfrm>
              <a:off x="352410" y="1225470"/>
              <a:ext cx="1978652" cy="210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8578" tIns="68578" rIns="68578" bIns="68578" numCol="1" anchor="ctr">
              <a:spAutoFit/>
            </a:bodyPr>
            <a:lstStyle>
              <a:lvl1pPr algn="ctr" defTabSz="410764">
                <a:lnSpc>
                  <a:spcPct val="20000"/>
                </a:lnSpc>
                <a:spcBef>
                  <a:spcPts val="1100"/>
                </a:spcBef>
                <a:defRPr sz="23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5400">
                  <a:solidFill>
                    <a:schemeClr val="bg1"/>
                  </a:solidFill>
                  <a:latin typeface="Helvetica" panose="020B0604020202030204" pitchFamily="34" charset="0"/>
                  <a:cs typeface="Helvetica" panose="020B0604020202020204" pitchFamily="34" charset="0"/>
                </a:rPr>
                <a:t>YOURSELF</a:t>
              </a:r>
            </a:p>
          </p:txBody>
        </p:sp>
      </p:grpSp>
      <p:grpSp>
        <p:nvGrpSpPr>
          <p:cNvPr id="6" name="Group">
            <a:extLst>
              <a:ext uri="{FF2B5EF4-FFF2-40B4-BE49-F238E27FC236}">
                <a16:creationId xmlns:a16="http://schemas.microsoft.com/office/drawing/2014/main" id="{67C49F01-FC8F-FCF8-3E68-869CC34019A2}"/>
              </a:ext>
            </a:extLst>
          </p:cNvPr>
          <p:cNvGrpSpPr/>
          <p:nvPr/>
        </p:nvGrpSpPr>
        <p:grpSpPr>
          <a:xfrm>
            <a:off x="6976892" y="4810310"/>
            <a:ext cx="7376937" cy="7692609"/>
            <a:chOff x="-1138366" y="172210"/>
            <a:chExt cx="2490754" cy="2490754"/>
          </a:xfrm>
          <a:solidFill>
            <a:srgbClr val="4180CC">
              <a:alpha val="40000"/>
            </a:srgbClr>
          </a:solidFill>
        </p:grpSpPr>
        <p:sp>
          <p:nvSpPr>
            <p:cNvPr id="7" name="Group">
              <a:extLst>
                <a:ext uri="{FF2B5EF4-FFF2-40B4-BE49-F238E27FC236}">
                  <a16:creationId xmlns:a16="http://schemas.microsoft.com/office/drawing/2014/main" id="{1349BBD3-9402-AE77-2E3E-0DAA51161FF0}"/>
                </a:ext>
              </a:extLst>
            </p:cNvPr>
            <p:cNvSpPr/>
            <p:nvPr/>
          </p:nvSpPr>
          <p:spPr>
            <a:xfrm>
              <a:off x="-1138366" y="172210"/>
              <a:ext cx="2490754" cy="2490754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sz="28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8" name="Prospects  who do not become  IBOS…">
              <a:extLst>
                <a:ext uri="{FF2B5EF4-FFF2-40B4-BE49-F238E27FC236}">
                  <a16:creationId xmlns:a16="http://schemas.microsoft.com/office/drawing/2014/main" id="{263075D9-FD4F-ADF7-F942-A8B5A6EAF035}"/>
                </a:ext>
              </a:extLst>
            </p:cNvPr>
            <p:cNvSpPr txBox="1"/>
            <p:nvPr/>
          </p:nvSpPr>
          <p:spPr>
            <a:xfrm>
              <a:off x="-646168" y="992879"/>
              <a:ext cx="1568814" cy="110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1528">
                <a:spcBef>
                  <a:spcPts val="2200"/>
                </a:spcBef>
                <a:defRPr sz="24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5400">
                  <a:solidFill>
                    <a:schemeClr val="bg1"/>
                  </a:solidFill>
                  <a:latin typeface="+mn-lt"/>
                </a:rPr>
                <a:t>Prospects </a:t>
              </a:r>
              <a:br>
                <a:rPr sz="5400">
                  <a:solidFill>
                    <a:schemeClr val="bg1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who do not become </a:t>
              </a:r>
              <a:br>
                <a:rPr sz="5400">
                  <a:solidFill>
                    <a:srgbClr val="72DDDC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IBO</a:t>
              </a:r>
              <a:r>
                <a:rPr lang="en-US" sz="5400">
                  <a:solidFill>
                    <a:srgbClr val="72DDDC"/>
                  </a:solidFill>
                  <a:latin typeface="+mn-lt"/>
                </a:rPr>
                <a:t>s</a:t>
              </a:r>
              <a:endParaRPr sz="5400">
                <a:solidFill>
                  <a:srgbClr val="72DDDC"/>
                </a:solidFill>
                <a:latin typeface="+mn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CF80B5-BD4E-BE7D-54FE-4DD66FBEE7A8}"/>
              </a:ext>
            </a:extLst>
          </p:cNvPr>
          <p:cNvSpPr txBox="1"/>
          <p:nvPr/>
        </p:nvSpPr>
        <p:spPr>
          <a:xfrm>
            <a:off x="4380845" y="6725654"/>
            <a:ext cx="11976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11500"/>
          </a:p>
        </p:txBody>
      </p:sp>
      <p:sp>
        <p:nvSpPr>
          <p:cNvPr id="15" name="Marc Isaac…">
            <a:extLst>
              <a:ext uri="{FF2B5EF4-FFF2-40B4-BE49-F238E27FC236}">
                <a16:creationId xmlns:a16="http://schemas.microsoft.com/office/drawing/2014/main" id="{D5559702-F151-E9D3-24C0-1D137EF06559}"/>
              </a:ext>
            </a:extLst>
          </p:cNvPr>
          <p:cNvSpPr txBox="1"/>
          <p:nvPr/>
        </p:nvSpPr>
        <p:spPr>
          <a:xfrm>
            <a:off x="5322572" y="1965898"/>
            <a:ext cx="13265697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chemeClr val="bg1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Customer Sources</a:t>
            </a:r>
            <a:endParaRPr sz="9600">
              <a:solidFill>
                <a:schemeClr val="bg1"/>
              </a:solidFill>
              <a:latin typeface="Helvetica" panose="020B0604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his is Your Business Plan">
            <a:extLst>
              <a:ext uri="{FF2B5EF4-FFF2-40B4-BE49-F238E27FC236}">
                <a16:creationId xmlns:a16="http://schemas.microsoft.com/office/drawing/2014/main" id="{0F44C936-1B15-6AD0-376B-6060720E53C1}"/>
              </a:ext>
            </a:extLst>
          </p:cNvPr>
          <p:cNvSpPr txBox="1"/>
          <p:nvPr/>
        </p:nvSpPr>
        <p:spPr>
          <a:xfrm>
            <a:off x="15219325" y="4686638"/>
            <a:ext cx="7748177" cy="749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67C8C6"/>
                </a:solidFill>
              </a:rPr>
              <a:t>Become </a:t>
            </a:r>
            <a:r>
              <a:rPr lang="en-US" sz="6000" b="1">
                <a:solidFill>
                  <a:srgbClr val="67C8C6"/>
                </a:solidFill>
              </a:rPr>
              <a:t>your own Customer</a:t>
            </a:r>
            <a:r>
              <a:rPr lang="en-US" sz="6000" b="1">
                <a:solidFill>
                  <a:schemeClr val="bg1"/>
                </a:solidFill>
              </a:rPr>
              <a:t> on any Services </a:t>
            </a:r>
            <a:r>
              <a:rPr lang="en-US" sz="6000">
                <a:solidFill>
                  <a:schemeClr val="bg1"/>
                </a:solidFill>
              </a:rPr>
              <a:t>that make sense for you </a:t>
            </a:r>
          </a:p>
          <a:p>
            <a:pPr>
              <a:lnSpc>
                <a:spcPct val="100000"/>
              </a:lnSpc>
            </a:pPr>
            <a:endParaRPr lang="en-US" sz="3600" b="1">
              <a:solidFill>
                <a:schemeClr val="bg1"/>
              </a:solidFill>
            </a:endParaRP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67C8C6"/>
                </a:solidFill>
              </a:rPr>
              <a:t>Schedule your 1</a:t>
            </a:r>
            <a:r>
              <a:rPr lang="en-US" sz="6000" baseline="30000">
                <a:solidFill>
                  <a:srgbClr val="67C8C6"/>
                </a:solidFill>
              </a:rPr>
              <a:t>st</a:t>
            </a:r>
            <a:r>
              <a:rPr lang="en-US" sz="6000">
                <a:solidFill>
                  <a:srgbClr val="67C8C6"/>
                </a:solidFill>
              </a:rPr>
              <a:t>  </a:t>
            </a:r>
            <a:r>
              <a:rPr lang="en-US" sz="6000" b="1">
                <a:solidFill>
                  <a:srgbClr val="67C8C6"/>
                </a:solidFill>
              </a:rPr>
              <a:t>ACN Presentation</a:t>
            </a:r>
            <a:r>
              <a:rPr lang="en-US" sz="6000" b="1">
                <a:solidFill>
                  <a:schemeClr val="bg1"/>
                </a:solidFill>
              </a:rPr>
              <a:t> ASAP &amp; start inviting</a:t>
            </a:r>
            <a:endParaRPr sz="6000" b="1">
              <a:solidFill>
                <a:srgbClr val="67C8C6"/>
              </a:solidFill>
            </a:endParaRPr>
          </a:p>
        </p:txBody>
      </p:sp>
      <p:sp>
        <p:nvSpPr>
          <p:cNvPr id="17" name="This is Your Business Plan">
            <a:extLst>
              <a:ext uri="{FF2B5EF4-FFF2-40B4-BE49-F238E27FC236}">
                <a16:creationId xmlns:a16="http://schemas.microsoft.com/office/drawing/2014/main" id="{4919167B-A8FF-0B7F-A5F4-F643CB760FAC}"/>
              </a:ext>
            </a:extLst>
          </p:cNvPr>
          <p:cNvSpPr txBox="1"/>
          <p:nvPr/>
        </p:nvSpPr>
        <p:spPr>
          <a:xfrm>
            <a:off x="5260021" y="2926459"/>
            <a:ext cx="13615798" cy="1015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spc="0">
                <a:solidFill>
                  <a:srgbClr val="72DDDC"/>
                </a:solidFill>
              </a:rPr>
              <a:t>Initially Focus on </a:t>
            </a:r>
            <a:r>
              <a:rPr lang="en-US" sz="5400" b="1" spc="0">
                <a:solidFill>
                  <a:schemeClr val="bg1"/>
                </a:solidFill>
              </a:rPr>
              <a:t>Source 1 &amp; 2</a:t>
            </a:r>
            <a:endParaRPr sz="5400" b="1" spc="0">
              <a:solidFill>
                <a:srgbClr val="67C8C6"/>
              </a:solidFill>
            </a:endParaRPr>
          </a:p>
        </p:txBody>
      </p:sp>
      <p:sp>
        <p:nvSpPr>
          <p:cNvPr id="18" name="This is Your Business Plan">
            <a:extLst>
              <a:ext uri="{FF2B5EF4-FFF2-40B4-BE49-F238E27FC236}">
                <a16:creationId xmlns:a16="http://schemas.microsoft.com/office/drawing/2014/main" id="{DB6CD5CF-5CEF-39CA-533C-4BBD4BB6403A}"/>
              </a:ext>
            </a:extLst>
          </p:cNvPr>
          <p:cNvSpPr txBox="1"/>
          <p:nvPr/>
        </p:nvSpPr>
        <p:spPr>
          <a:xfrm>
            <a:off x="3662075" y="6294099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19" name="This is Your Business Plan">
            <a:extLst>
              <a:ext uri="{FF2B5EF4-FFF2-40B4-BE49-F238E27FC236}">
                <a16:creationId xmlns:a16="http://schemas.microsoft.com/office/drawing/2014/main" id="{5DC4F409-7CC2-9224-480E-608350D56D63}"/>
              </a:ext>
            </a:extLst>
          </p:cNvPr>
          <p:cNvSpPr txBox="1"/>
          <p:nvPr/>
        </p:nvSpPr>
        <p:spPr>
          <a:xfrm>
            <a:off x="9260540" y="4870641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9B137-197D-25C9-4FD5-F79A12BD4C32}"/>
              </a:ext>
            </a:extLst>
          </p:cNvPr>
          <p:cNvSpPr txBox="1"/>
          <p:nvPr/>
        </p:nvSpPr>
        <p:spPr>
          <a:xfrm>
            <a:off x="10100378" y="5266568"/>
            <a:ext cx="11976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2</a:t>
            </a:r>
            <a:endParaRPr lang="en-US" sz="13800"/>
          </a:p>
        </p:txBody>
      </p:sp>
    </p:spTree>
    <p:extLst>
      <p:ext uri="{BB962C8B-B14F-4D97-AF65-F5344CB8AC3E}">
        <p14:creationId xmlns:p14="http://schemas.microsoft.com/office/powerpoint/2010/main" val="40493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" name="Compensation Plan – Personal Residual Income">
            <a:extLst>
              <a:ext uri="{FF2B5EF4-FFF2-40B4-BE49-F238E27FC236}">
                <a16:creationId xmlns:a16="http://schemas.microsoft.com/office/drawing/2014/main" id="{6AB5F0B2-4DA2-3A47-3821-57DE532191C8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3 sources of customers</a:t>
            </a:r>
            <a:endParaRPr b="1"/>
          </a:p>
        </p:txBody>
      </p:sp>
      <p:sp>
        <p:nvSpPr>
          <p:cNvPr id="15" name="Marc Isaac…">
            <a:extLst>
              <a:ext uri="{FF2B5EF4-FFF2-40B4-BE49-F238E27FC236}">
                <a16:creationId xmlns:a16="http://schemas.microsoft.com/office/drawing/2014/main" id="{D5559702-F151-E9D3-24C0-1D137EF06559}"/>
              </a:ext>
            </a:extLst>
          </p:cNvPr>
          <p:cNvSpPr txBox="1"/>
          <p:nvPr/>
        </p:nvSpPr>
        <p:spPr>
          <a:xfrm>
            <a:off x="5322572" y="1965898"/>
            <a:ext cx="13265697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chemeClr val="bg1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Customer Source 1</a:t>
            </a:r>
            <a:endParaRPr sz="9600">
              <a:solidFill>
                <a:schemeClr val="bg1"/>
              </a:solidFill>
              <a:latin typeface="Helvetica" panose="020B0604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his is Your Business Plan">
            <a:extLst>
              <a:ext uri="{FF2B5EF4-FFF2-40B4-BE49-F238E27FC236}">
                <a16:creationId xmlns:a16="http://schemas.microsoft.com/office/drawing/2014/main" id="{0F44C936-1B15-6AD0-376B-6060720E53C1}"/>
              </a:ext>
            </a:extLst>
          </p:cNvPr>
          <p:cNvSpPr txBox="1"/>
          <p:nvPr/>
        </p:nvSpPr>
        <p:spPr>
          <a:xfrm>
            <a:off x="7519827" y="3166212"/>
            <a:ext cx="16945504" cy="464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b="1">
                <a:solidFill>
                  <a:srgbClr val="72DDDC"/>
                </a:solidFill>
              </a:rPr>
              <a:t>Benefits</a:t>
            </a:r>
            <a:r>
              <a:rPr lang="en-US" sz="6600">
                <a:solidFill>
                  <a:srgbClr val="72DDDC"/>
                </a:solidFill>
              </a:rPr>
              <a:t> of Becoming </a:t>
            </a:r>
            <a:r>
              <a:rPr lang="en-US" sz="6600" b="1">
                <a:solidFill>
                  <a:srgbClr val="72DDDC"/>
                </a:solidFill>
              </a:rPr>
              <a:t>Your Own Customer: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</a:pPr>
            <a:r>
              <a:rPr lang="en-US" sz="4800" b="1">
                <a:solidFill>
                  <a:schemeClr val="bg1"/>
                </a:solidFill>
              </a:rPr>
              <a:t>Become a BELIEVER in the SERVICES that you’re offering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</a:pPr>
            <a:r>
              <a:rPr lang="en-US" sz="4800" b="1">
                <a:solidFill>
                  <a:schemeClr val="bg1"/>
                </a:solidFill>
              </a:rPr>
              <a:t>Learn HOW to SIGN UP other Customers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</a:pPr>
            <a:r>
              <a:rPr lang="en-US" sz="4800" b="1">
                <a:solidFill>
                  <a:schemeClr val="bg1"/>
                </a:solidFill>
              </a:rPr>
              <a:t>You can EARN UP TO 20% on your OWN SERVICES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eriod"/>
            </a:pPr>
            <a:r>
              <a:rPr lang="en-US" sz="4800" b="1">
                <a:solidFill>
                  <a:schemeClr val="bg1"/>
                </a:solidFill>
              </a:rPr>
              <a:t>PERSONAL CUSTOMER POINTS count towards: </a:t>
            </a:r>
          </a:p>
          <a:p>
            <a:pPr marL="1143000" lvl="1" indent="-1143000">
              <a:buFont typeface="+mj-lt"/>
              <a:buAutoNum type="arabicPeriod"/>
            </a:pPr>
            <a:endParaRPr lang="en-US" sz="100" b="1">
              <a:solidFill>
                <a:schemeClr val="bg1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100" b="1">
              <a:solidFill>
                <a:schemeClr val="bg1"/>
              </a:solidFill>
            </a:endParaRP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86B0975A-AE2A-8576-5700-0996B9818F97}"/>
              </a:ext>
            </a:extLst>
          </p:cNvPr>
          <p:cNvGrpSpPr/>
          <p:nvPr/>
        </p:nvGrpSpPr>
        <p:grpSpPr>
          <a:xfrm>
            <a:off x="2538325" y="6096951"/>
            <a:ext cx="4981502" cy="4981502"/>
            <a:chOff x="88881" y="-115925"/>
            <a:chExt cx="2490750" cy="2490750"/>
          </a:xfrm>
          <a:solidFill>
            <a:srgbClr val="4180CC">
              <a:alpha val="50000"/>
            </a:srgbClr>
          </a:solidFill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579ED40B-1193-C3C1-873F-5F90D7DC7E42}"/>
                </a:ext>
              </a:extLst>
            </p:cNvPr>
            <p:cNvSpPr/>
            <p:nvPr/>
          </p:nvSpPr>
          <p:spPr>
            <a:xfrm>
              <a:off x="88881" y="-115925"/>
              <a:ext cx="2490750" cy="2490750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20000"/>
                </a:lnSpc>
                <a:spcBef>
                  <a:spcPts val="2200"/>
                </a:spcBef>
                <a:defRPr sz="34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6800"/>
            </a:p>
          </p:txBody>
        </p:sp>
        <p:sp>
          <p:nvSpPr>
            <p:cNvPr id="11" name="YOURSELF">
              <a:extLst>
                <a:ext uri="{FF2B5EF4-FFF2-40B4-BE49-F238E27FC236}">
                  <a16:creationId xmlns:a16="http://schemas.microsoft.com/office/drawing/2014/main" id="{10D5FA04-39AA-E188-E427-9281136C6073}"/>
                </a:ext>
              </a:extLst>
            </p:cNvPr>
            <p:cNvSpPr txBox="1"/>
            <p:nvPr/>
          </p:nvSpPr>
          <p:spPr>
            <a:xfrm>
              <a:off x="352410" y="1225470"/>
              <a:ext cx="1978652" cy="210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8578" tIns="68578" rIns="68578" bIns="68578" numCol="1" anchor="ctr">
              <a:spAutoFit/>
            </a:bodyPr>
            <a:lstStyle>
              <a:lvl1pPr algn="ctr" defTabSz="410764">
                <a:lnSpc>
                  <a:spcPct val="20000"/>
                </a:lnSpc>
                <a:spcBef>
                  <a:spcPts val="1100"/>
                </a:spcBef>
                <a:defRPr sz="23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5400">
                  <a:solidFill>
                    <a:schemeClr val="bg1"/>
                  </a:solidFill>
                  <a:latin typeface="Helvetica" panose="020B0604020202030204" pitchFamily="34" charset="0"/>
                  <a:cs typeface="Helvetica" panose="020B0604020202020204" pitchFamily="34" charset="0"/>
                </a:rPr>
                <a:t>YOURSELF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D344DB-47CE-7F6E-9770-0D71D3B606EA}"/>
              </a:ext>
            </a:extLst>
          </p:cNvPr>
          <p:cNvSpPr txBox="1"/>
          <p:nvPr/>
        </p:nvSpPr>
        <p:spPr>
          <a:xfrm>
            <a:off x="4380845" y="6725654"/>
            <a:ext cx="11976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11500"/>
          </a:p>
        </p:txBody>
      </p:sp>
      <p:sp>
        <p:nvSpPr>
          <p:cNvPr id="18" name="This is Your Business Plan">
            <a:extLst>
              <a:ext uri="{FF2B5EF4-FFF2-40B4-BE49-F238E27FC236}">
                <a16:creationId xmlns:a16="http://schemas.microsoft.com/office/drawing/2014/main" id="{CC2773E7-843D-9C72-C569-FECA2238208D}"/>
              </a:ext>
            </a:extLst>
          </p:cNvPr>
          <p:cNvSpPr txBox="1"/>
          <p:nvPr/>
        </p:nvSpPr>
        <p:spPr>
          <a:xfrm>
            <a:off x="3662075" y="6294099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19" name="This is Your Business Plan">
            <a:extLst>
              <a:ext uri="{FF2B5EF4-FFF2-40B4-BE49-F238E27FC236}">
                <a16:creationId xmlns:a16="http://schemas.microsoft.com/office/drawing/2014/main" id="{1D53C317-F9C4-1A6A-79B9-A84FCF0302AF}"/>
              </a:ext>
            </a:extLst>
          </p:cNvPr>
          <p:cNvSpPr txBox="1"/>
          <p:nvPr/>
        </p:nvSpPr>
        <p:spPr>
          <a:xfrm>
            <a:off x="9834076" y="7877239"/>
            <a:ext cx="13736789" cy="428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 b="1">
                <a:solidFill>
                  <a:srgbClr val="72DDDC"/>
                </a:solidFill>
              </a:rPr>
              <a:t>CQ</a:t>
            </a:r>
            <a:r>
              <a:rPr lang="en-US" sz="6000">
                <a:solidFill>
                  <a:srgbClr val="72DDDC"/>
                </a:solidFill>
              </a:rPr>
              <a:t> 1</a:t>
            </a:r>
            <a:r>
              <a:rPr lang="en-US" sz="6000" baseline="30000">
                <a:solidFill>
                  <a:srgbClr val="72DDDC"/>
                </a:solidFill>
              </a:rPr>
              <a:t>st</a:t>
            </a:r>
            <a:r>
              <a:rPr lang="en-US" sz="6000">
                <a:solidFill>
                  <a:srgbClr val="72DDDC"/>
                </a:solidFill>
              </a:rPr>
              <a:t> 30 Days = $75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72DDDC"/>
                </a:solidFill>
              </a:rPr>
              <a:t>Customer Bonuses 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72DDDC"/>
                </a:solidFill>
              </a:rPr>
              <a:t>Promotions to </a:t>
            </a:r>
            <a:r>
              <a:rPr lang="en-US" sz="6000" b="1">
                <a:solidFill>
                  <a:srgbClr val="72DDDC"/>
                </a:solidFill>
              </a:rPr>
              <a:t>ETL, RC, RD, RVP </a:t>
            </a:r>
            <a:r>
              <a:rPr lang="en-US" sz="6000">
                <a:solidFill>
                  <a:srgbClr val="72DDDC"/>
                </a:solidFill>
              </a:rPr>
              <a:t>&amp;</a:t>
            </a:r>
            <a:r>
              <a:rPr lang="en-US" sz="6000" b="1">
                <a:solidFill>
                  <a:srgbClr val="72DDDC"/>
                </a:solidFill>
              </a:rPr>
              <a:t> SVP</a:t>
            </a: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 b="1">
                <a:solidFill>
                  <a:srgbClr val="72DDDC"/>
                </a:solidFill>
              </a:rPr>
              <a:t>Fast Start Bonuses</a:t>
            </a:r>
          </a:p>
          <a:p>
            <a:pPr marL="1143000" lvl="1" indent="-1143000">
              <a:buFont typeface="+mj-lt"/>
              <a:buAutoNum type="arabicPeriod"/>
            </a:pPr>
            <a:endParaRPr lang="en-US" sz="200" b="1">
              <a:solidFill>
                <a:srgbClr val="72DDDC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" name="Compensation Plan – Personal Residual Income">
            <a:extLst>
              <a:ext uri="{FF2B5EF4-FFF2-40B4-BE49-F238E27FC236}">
                <a16:creationId xmlns:a16="http://schemas.microsoft.com/office/drawing/2014/main" id="{6AB5F0B2-4DA2-3A47-3821-57DE532191C8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3 sources of customers</a:t>
            </a:r>
            <a:endParaRPr b="1"/>
          </a:p>
        </p:txBody>
      </p:sp>
      <p:sp>
        <p:nvSpPr>
          <p:cNvPr id="15" name="Marc Isaac…">
            <a:extLst>
              <a:ext uri="{FF2B5EF4-FFF2-40B4-BE49-F238E27FC236}">
                <a16:creationId xmlns:a16="http://schemas.microsoft.com/office/drawing/2014/main" id="{D5559702-F151-E9D3-24C0-1D137EF06559}"/>
              </a:ext>
            </a:extLst>
          </p:cNvPr>
          <p:cNvSpPr txBox="1"/>
          <p:nvPr/>
        </p:nvSpPr>
        <p:spPr>
          <a:xfrm>
            <a:off x="5322572" y="1965898"/>
            <a:ext cx="13265697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chemeClr val="bg1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Customer Source 2</a:t>
            </a:r>
            <a:endParaRPr sz="9600">
              <a:solidFill>
                <a:schemeClr val="bg1"/>
              </a:solidFill>
              <a:latin typeface="Helvetica" panose="020B060402020203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859BA427-D371-E825-107B-569E87823661}"/>
              </a:ext>
            </a:extLst>
          </p:cNvPr>
          <p:cNvGrpSpPr/>
          <p:nvPr/>
        </p:nvGrpSpPr>
        <p:grpSpPr>
          <a:xfrm>
            <a:off x="1319042" y="4810310"/>
            <a:ext cx="7376937" cy="7692609"/>
            <a:chOff x="-1138366" y="172210"/>
            <a:chExt cx="2490754" cy="2490754"/>
          </a:xfrm>
          <a:solidFill>
            <a:srgbClr val="4180CC">
              <a:alpha val="40000"/>
            </a:srgbClr>
          </a:solidFill>
        </p:grpSpPr>
        <p:sp>
          <p:nvSpPr>
            <p:cNvPr id="10" name="Group">
              <a:extLst>
                <a:ext uri="{FF2B5EF4-FFF2-40B4-BE49-F238E27FC236}">
                  <a16:creationId xmlns:a16="http://schemas.microsoft.com/office/drawing/2014/main" id="{AD0BEE43-95C6-F210-072D-71C1DC61709F}"/>
                </a:ext>
              </a:extLst>
            </p:cNvPr>
            <p:cNvSpPr/>
            <p:nvPr/>
          </p:nvSpPr>
          <p:spPr>
            <a:xfrm>
              <a:off x="-1138366" y="172210"/>
              <a:ext cx="2490754" cy="2490754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sz="28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11" name="Prospects  who do not become  IBOS…">
              <a:extLst>
                <a:ext uri="{FF2B5EF4-FFF2-40B4-BE49-F238E27FC236}">
                  <a16:creationId xmlns:a16="http://schemas.microsoft.com/office/drawing/2014/main" id="{D7EB02F1-6C2E-1372-A04C-6E97615B6697}"/>
                </a:ext>
              </a:extLst>
            </p:cNvPr>
            <p:cNvSpPr txBox="1"/>
            <p:nvPr/>
          </p:nvSpPr>
          <p:spPr>
            <a:xfrm>
              <a:off x="-646168" y="992879"/>
              <a:ext cx="1568814" cy="110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1528">
                <a:spcBef>
                  <a:spcPts val="2200"/>
                </a:spcBef>
                <a:defRPr sz="24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5400">
                  <a:solidFill>
                    <a:schemeClr val="bg1"/>
                  </a:solidFill>
                  <a:latin typeface="+mn-lt"/>
                </a:rPr>
                <a:t>Prospects </a:t>
              </a:r>
              <a:br>
                <a:rPr sz="5400">
                  <a:solidFill>
                    <a:schemeClr val="bg1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who do not become </a:t>
              </a:r>
              <a:br>
                <a:rPr sz="5400">
                  <a:solidFill>
                    <a:srgbClr val="72DDDC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IBO</a:t>
              </a:r>
              <a:r>
                <a:rPr lang="en-US" sz="5400">
                  <a:solidFill>
                    <a:srgbClr val="72DDDC"/>
                  </a:solidFill>
                  <a:latin typeface="+mn-lt"/>
                </a:rPr>
                <a:t>s</a:t>
              </a:r>
              <a:endParaRPr sz="5400">
                <a:solidFill>
                  <a:srgbClr val="72DDDC"/>
                </a:solidFill>
                <a:latin typeface="+mn-lt"/>
              </a:endParaRPr>
            </a:p>
          </p:txBody>
        </p:sp>
      </p:grpSp>
      <p:sp>
        <p:nvSpPr>
          <p:cNvPr id="13" name="This is Your Business Plan">
            <a:extLst>
              <a:ext uri="{FF2B5EF4-FFF2-40B4-BE49-F238E27FC236}">
                <a16:creationId xmlns:a16="http://schemas.microsoft.com/office/drawing/2014/main" id="{0418DEDB-8B47-82FF-AC13-351D18D7FD96}"/>
              </a:ext>
            </a:extLst>
          </p:cNvPr>
          <p:cNvSpPr txBox="1"/>
          <p:nvPr/>
        </p:nvSpPr>
        <p:spPr>
          <a:xfrm>
            <a:off x="3602690" y="4870641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983CD4-B27F-E24C-FBF3-993DEEF7ABA5}"/>
              </a:ext>
            </a:extLst>
          </p:cNvPr>
          <p:cNvSpPr txBox="1"/>
          <p:nvPr/>
        </p:nvSpPr>
        <p:spPr>
          <a:xfrm>
            <a:off x="4442528" y="5266568"/>
            <a:ext cx="11976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2</a:t>
            </a:r>
            <a:endParaRPr lang="en-US" sz="13800"/>
          </a:p>
        </p:txBody>
      </p:sp>
      <p:sp>
        <p:nvSpPr>
          <p:cNvPr id="22" name="This is Your Business Plan">
            <a:extLst>
              <a:ext uri="{FF2B5EF4-FFF2-40B4-BE49-F238E27FC236}">
                <a16:creationId xmlns:a16="http://schemas.microsoft.com/office/drawing/2014/main" id="{8B2F1748-F6F1-7A03-0436-3FC4688DC5E5}"/>
              </a:ext>
            </a:extLst>
          </p:cNvPr>
          <p:cNvSpPr txBox="1"/>
          <p:nvPr/>
        </p:nvSpPr>
        <p:spPr>
          <a:xfrm>
            <a:off x="8695979" y="3680013"/>
            <a:ext cx="15354289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b="1">
                <a:solidFill>
                  <a:srgbClr val="72DDDC"/>
                </a:solidFill>
              </a:rPr>
              <a:t>Why OFFER</a:t>
            </a:r>
            <a:r>
              <a:rPr lang="en-US" sz="6600">
                <a:solidFill>
                  <a:srgbClr val="72DDDC"/>
                </a:solidFill>
              </a:rPr>
              <a:t> the </a:t>
            </a:r>
            <a:r>
              <a:rPr lang="en-US" sz="6600" b="1">
                <a:solidFill>
                  <a:srgbClr val="72DDDC"/>
                </a:solidFill>
              </a:rPr>
              <a:t>ACN Opportunity First?</a:t>
            </a:r>
          </a:p>
          <a:p>
            <a:pPr marL="1143000" lvl="1" indent="-1143000">
              <a:buFont typeface="+mj-lt"/>
              <a:buAutoNum type="arabicPeriod"/>
            </a:pPr>
            <a:endParaRPr lang="en-US" sz="300" b="1">
              <a:solidFill>
                <a:schemeClr val="bg1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300" b="1">
              <a:solidFill>
                <a:schemeClr val="bg1"/>
              </a:solidFill>
            </a:endParaRPr>
          </a:p>
        </p:txBody>
      </p:sp>
      <p:sp>
        <p:nvSpPr>
          <p:cNvPr id="23" name="This is Your Business Plan">
            <a:extLst>
              <a:ext uri="{FF2B5EF4-FFF2-40B4-BE49-F238E27FC236}">
                <a16:creationId xmlns:a16="http://schemas.microsoft.com/office/drawing/2014/main" id="{AAC3CBD8-D6FD-5B7E-8A98-86074E6F4360}"/>
              </a:ext>
            </a:extLst>
          </p:cNvPr>
          <p:cNvSpPr txBox="1"/>
          <p:nvPr/>
        </p:nvSpPr>
        <p:spPr>
          <a:xfrm>
            <a:off x="9088929" y="5266568"/>
            <a:ext cx="13793135" cy="618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You can </a:t>
            </a:r>
            <a:r>
              <a:rPr lang="en-US" sz="5400" b="1">
                <a:solidFill>
                  <a:schemeClr val="bg1"/>
                </a:solidFill>
              </a:rPr>
              <a:t>start Building your Business</a:t>
            </a:r>
            <a:r>
              <a:rPr lang="en-US" sz="5400">
                <a:solidFill>
                  <a:schemeClr val="bg1"/>
                </a:solidFill>
              </a:rPr>
              <a:t> while you are </a:t>
            </a:r>
            <a:r>
              <a:rPr lang="en-US" sz="5400" b="1">
                <a:solidFill>
                  <a:schemeClr val="bg1"/>
                </a:solidFill>
              </a:rPr>
              <a:t>learning </a:t>
            </a:r>
            <a:r>
              <a:rPr lang="en-US" sz="5400">
                <a:solidFill>
                  <a:schemeClr val="bg1"/>
                </a:solidFill>
              </a:rPr>
              <a:t>about the </a:t>
            </a:r>
            <a:r>
              <a:rPr lang="en-US" sz="5400" b="1">
                <a:solidFill>
                  <a:schemeClr val="bg1"/>
                </a:solidFill>
              </a:rPr>
              <a:t>services</a:t>
            </a:r>
          </a:p>
          <a:p>
            <a:pPr>
              <a:lnSpc>
                <a:spcPct val="100000"/>
              </a:lnSpc>
            </a:pPr>
            <a:endParaRPr lang="en-US" sz="1600" b="1">
              <a:solidFill>
                <a:schemeClr val="bg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400">
                <a:solidFill>
                  <a:srgbClr val="72DDDC"/>
                </a:solidFill>
              </a:rPr>
              <a:t>When you </a:t>
            </a:r>
            <a:r>
              <a:rPr lang="en-US" sz="5400" b="1">
                <a:solidFill>
                  <a:srgbClr val="72DDDC"/>
                </a:solidFill>
              </a:rPr>
              <a:t>acquire a customer, </a:t>
            </a:r>
            <a:r>
              <a:rPr lang="en-US" sz="5400">
                <a:solidFill>
                  <a:srgbClr val="72DDDC"/>
                </a:solidFill>
              </a:rPr>
              <a:t>all you get is </a:t>
            </a:r>
            <a:r>
              <a:rPr lang="en-US" sz="5400" b="1">
                <a:solidFill>
                  <a:srgbClr val="72DDDC"/>
                </a:solidFill>
              </a:rPr>
              <a:t>ONE CUSTOMER</a:t>
            </a:r>
          </a:p>
          <a:p>
            <a:pPr>
              <a:lnSpc>
                <a:spcPct val="100000"/>
              </a:lnSpc>
            </a:pPr>
            <a:endParaRPr lang="en-US" sz="1600" b="1">
              <a:solidFill>
                <a:schemeClr val="bg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400">
                <a:solidFill>
                  <a:schemeClr val="bg1"/>
                </a:solidFill>
              </a:rPr>
              <a:t>When you </a:t>
            </a:r>
            <a:r>
              <a:rPr lang="en-US" sz="5400" b="1">
                <a:solidFill>
                  <a:schemeClr val="bg1"/>
                </a:solidFill>
              </a:rPr>
              <a:t>acquire an IBO, i</a:t>
            </a:r>
            <a:r>
              <a:rPr lang="en-US" sz="5400">
                <a:solidFill>
                  <a:schemeClr val="bg1"/>
                </a:solidFill>
              </a:rPr>
              <a:t>magine </a:t>
            </a:r>
            <a:r>
              <a:rPr lang="en-US" sz="5400" b="1">
                <a:solidFill>
                  <a:schemeClr val="bg1"/>
                </a:solidFill>
              </a:rPr>
              <a:t>how many customers </a:t>
            </a:r>
            <a:r>
              <a:rPr lang="en-US" sz="5400">
                <a:solidFill>
                  <a:schemeClr val="bg1"/>
                </a:solidFill>
              </a:rPr>
              <a:t>that could lead you to </a:t>
            </a:r>
          </a:p>
          <a:p>
            <a:pPr marL="1143000" lvl="1" indent="-1143000">
              <a:buFont typeface="+mj-lt"/>
              <a:buAutoNum type="arabicPeriod"/>
            </a:pPr>
            <a:endParaRPr lang="en-US" sz="200" b="1">
              <a:solidFill>
                <a:schemeClr val="bg1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" name="Compensation Plan – Personal Residual Income">
            <a:extLst>
              <a:ext uri="{FF2B5EF4-FFF2-40B4-BE49-F238E27FC236}">
                <a16:creationId xmlns:a16="http://schemas.microsoft.com/office/drawing/2014/main" id="{6AB5F0B2-4DA2-3A47-3821-57DE532191C8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3 sources of customers</a:t>
            </a:r>
            <a:endParaRPr b="1"/>
          </a:p>
        </p:txBody>
      </p:sp>
      <p:sp>
        <p:nvSpPr>
          <p:cNvPr id="15" name="Marc Isaac…">
            <a:extLst>
              <a:ext uri="{FF2B5EF4-FFF2-40B4-BE49-F238E27FC236}">
                <a16:creationId xmlns:a16="http://schemas.microsoft.com/office/drawing/2014/main" id="{D5559702-F151-E9D3-24C0-1D137EF06559}"/>
              </a:ext>
            </a:extLst>
          </p:cNvPr>
          <p:cNvSpPr txBox="1"/>
          <p:nvPr/>
        </p:nvSpPr>
        <p:spPr>
          <a:xfrm>
            <a:off x="5322572" y="1965898"/>
            <a:ext cx="13265697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chemeClr val="bg1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Customer Source 3</a:t>
            </a:r>
            <a:endParaRPr sz="9600">
              <a:solidFill>
                <a:schemeClr val="bg1"/>
              </a:solidFill>
              <a:latin typeface="Helvetica" panose="020B0604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his is Your Business Plan">
            <a:extLst>
              <a:ext uri="{FF2B5EF4-FFF2-40B4-BE49-F238E27FC236}">
                <a16:creationId xmlns:a16="http://schemas.microsoft.com/office/drawing/2014/main" id="{8B2F1748-F6F1-7A03-0436-3FC4688DC5E5}"/>
              </a:ext>
            </a:extLst>
          </p:cNvPr>
          <p:cNvSpPr txBox="1"/>
          <p:nvPr/>
        </p:nvSpPr>
        <p:spPr>
          <a:xfrm>
            <a:off x="7734274" y="3117986"/>
            <a:ext cx="16154425" cy="129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600" b="1">
                <a:solidFill>
                  <a:srgbClr val="67C8C6"/>
                </a:solidFill>
              </a:rPr>
              <a:t>WHEN</a:t>
            </a:r>
            <a:r>
              <a:rPr lang="en-US" sz="6600">
                <a:solidFill>
                  <a:srgbClr val="67C8C6"/>
                </a:solidFill>
              </a:rPr>
              <a:t> should you </a:t>
            </a:r>
            <a:r>
              <a:rPr lang="en-US" sz="6600" b="1">
                <a:solidFill>
                  <a:srgbClr val="67C8C6"/>
                </a:solidFill>
              </a:rPr>
              <a:t>Focus</a:t>
            </a:r>
            <a:r>
              <a:rPr lang="en-US" sz="6600">
                <a:solidFill>
                  <a:srgbClr val="67C8C6"/>
                </a:solidFill>
              </a:rPr>
              <a:t> on </a:t>
            </a:r>
            <a:r>
              <a:rPr lang="en-US" sz="6600" b="1">
                <a:solidFill>
                  <a:srgbClr val="67C8C6"/>
                </a:solidFill>
              </a:rPr>
              <a:t>Everyone Else?</a:t>
            </a:r>
          </a:p>
          <a:p>
            <a:pPr marL="1143000" lvl="1" indent="-1143000">
              <a:buFont typeface="+mj-lt"/>
              <a:buAutoNum type="arabicPeriod"/>
            </a:pPr>
            <a:endParaRPr lang="en-US" sz="300" b="1">
              <a:solidFill>
                <a:schemeClr val="bg1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300" b="1">
              <a:solidFill>
                <a:schemeClr val="bg1"/>
              </a:solidFill>
            </a:endParaRPr>
          </a:p>
        </p:txBody>
      </p:sp>
      <p:sp>
        <p:nvSpPr>
          <p:cNvPr id="23" name="This is Your Business Plan">
            <a:extLst>
              <a:ext uri="{FF2B5EF4-FFF2-40B4-BE49-F238E27FC236}">
                <a16:creationId xmlns:a16="http://schemas.microsoft.com/office/drawing/2014/main" id="{AAC3CBD8-D6FD-5B7E-8A98-86074E6F4360}"/>
              </a:ext>
            </a:extLst>
          </p:cNvPr>
          <p:cNvSpPr txBox="1"/>
          <p:nvPr/>
        </p:nvSpPr>
        <p:spPr>
          <a:xfrm>
            <a:off x="9086850" y="4440983"/>
            <a:ext cx="15049500" cy="753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>
                <a:solidFill>
                  <a:schemeClr val="bg1"/>
                </a:solidFill>
              </a:rPr>
              <a:t>Choose </a:t>
            </a:r>
            <a:r>
              <a:rPr lang="en-US" sz="4400" b="1">
                <a:solidFill>
                  <a:schemeClr val="bg1"/>
                </a:solidFill>
              </a:rPr>
              <a:t>One or Two Services </a:t>
            </a:r>
            <a:r>
              <a:rPr lang="en-US" sz="4400">
                <a:solidFill>
                  <a:schemeClr val="bg1"/>
                </a:solidFill>
              </a:rPr>
              <a:t>that </a:t>
            </a:r>
            <a:r>
              <a:rPr lang="en-US" sz="4400" b="1">
                <a:solidFill>
                  <a:schemeClr val="bg1"/>
                </a:solidFill>
              </a:rPr>
              <a:t>you</a:t>
            </a:r>
            <a:r>
              <a:rPr lang="en-US" sz="4400">
                <a:solidFill>
                  <a:schemeClr val="bg1"/>
                </a:solidFill>
              </a:rPr>
              <a:t> would like to </a:t>
            </a:r>
            <a:r>
              <a:rPr lang="en-US" sz="4400" b="1">
                <a:solidFill>
                  <a:schemeClr val="bg1"/>
                </a:solidFill>
              </a:rPr>
              <a:t>focus on 1</a:t>
            </a:r>
            <a:r>
              <a:rPr lang="en-US" sz="4400" b="1" baseline="30000">
                <a:solidFill>
                  <a:schemeClr val="bg1"/>
                </a:solidFill>
              </a:rPr>
              <a:t>st</a:t>
            </a:r>
            <a:r>
              <a:rPr lang="en-US" sz="4400" b="1">
                <a:solidFill>
                  <a:schemeClr val="bg1"/>
                </a:solidFill>
              </a:rPr>
              <a:t> 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050" b="1" i="1">
              <a:solidFill>
                <a:schemeClr val="bg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67C8C6"/>
                </a:solidFill>
              </a:rPr>
              <a:t>Participate</a:t>
            </a:r>
            <a:r>
              <a:rPr lang="en-US" sz="4400">
                <a:solidFill>
                  <a:srgbClr val="67C8C6"/>
                </a:solidFill>
              </a:rPr>
              <a:t> in </a:t>
            </a:r>
            <a:r>
              <a:rPr lang="en-US" sz="4400" b="1">
                <a:solidFill>
                  <a:srgbClr val="67C8C6"/>
                </a:solidFill>
              </a:rPr>
              <a:t>All Training Specific</a:t>
            </a:r>
            <a:r>
              <a:rPr lang="en-US" sz="4400">
                <a:solidFill>
                  <a:srgbClr val="67C8C6"/>
                </a:solidFill>
              </a:rPr>
              <a:t> to those </a:t>
            </a:r>
            <a:r>
              <a:rPr lang="en-US" sz="4400" b="1">
                <a:solidFill>
                  <a:srgbClr val="67C8C6"/>
                </a:solidFill>
              </a:rPr>
              <a:t>Services                      </a:t>
            </a:r>
            <a:r>
              <a:rPr lang="en-US" sz="4000" b="1" i="1">
                <a:solidFill>
                  <a:srgbClr val="67C8C6"/>
                </a:solidFill>
              </a:rPr>
              <a:t>(</a:t>
            </a:r>
            <a:r>
              <a:rPr lang="en-US" sz="4000" i="1">
                <a:solidFill>
                  <a:srgbClr val="67C8C6"/>
                </a:solidFill>
              </a:rPr>
              <a:t>Master one or two Services 1</a:t>
            </a:r>
            <a:r>
              <a:rPr lang="en-US" sz="4000" i="1" baseline="30000">
                <a:solidFill>
                  <a:srgbClr val="67C8C6"/>
                </a:solidFill>
              </a:rPr>
              <a:t>st</a:t>
            </a:r>
            <a:r>
              <a:rPr lang="en-US" sz="4000" i="1">
                <a:solidFill>
                  <a:srgbClr val="67C8C6"/>
                </a:solidFill>
              </a:rPr>
              <a:t>)</a:t>
            </a:r>
            <a:endParaRPr lang="en-US" sz="4400" i="1">
              <a:solidFill>
                <a:srgbClr val="67C8C6"/>
              </a:solidFill>
            </a:endParaRPr>
          </a:p>
          <a:p>
            <a:pPr>
              <a:lnSpc>
                <a:spcPct val="100000"/>
              </a:lnSpc>
            </a:pPr>
            <a:endParaRPr lang="en-US" sz="1050">
              <a:solidFill>
                <a:srgbClr val="67C8C6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</a:rPr>
              <a:t>For BEST Results l</a:t>
            </a:r>
            <a:r>
              <a:rPr lang="en-US" sz="4400">
                <a:solidFill>
                  <a:schemeClr val="bg1"/>
                </a:solidFill>
              </a:rPr>
              <a:t>earn &amp; use the </a:t>
            </a:r>
            <a:r>
              <a:rPr lang="en-US" sz="4400" b="1">
                <a:solidFill>
                  <a:schemeClr val="bg1"/>
                </a:solidFill>
              </a:rPr>
              <a:t>ACN “Huge Favour” approach </a:t>
            </a:r>
            <a:r>
              <a:rPr lang="en-US" sz="4400">
                <a:solidFill>
                  <a:schemeClr val="bg1"/>
                </a:solidFill>
              </a:rPr>
              <a:t>on</a:t>
            </a:r>
            <a:r>
              <a:rPr lang="en-US" sz="4400" b="1">
                <a:solidFill>
                  <a:schemeClr val="bg1"/>
                </a:solidFill>
              </a:rPr>
              <a:t> Acquiring Customers</a:t>
            </a:r>
          </a:p>
          <a:p>
            <a:pPr>
              <a:lnSpc>
                <a:spcPct val="100000"/>
              </a:lnSpc>
            </a:pPr>
            <a:endParaRPr lang="en-US" sz="1050" b="1">
              <a:solidFill>
                <a:schemeClr val="bg1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>
                <a:solidFill>
                  <a:srgbClr val="67C8C6"/>
                </a:solidFill>
              </a:rPr>
              <a:t>Set a</a:t>
            </a:r>
            <a:r>
              <a:rPr lang="en-US" sz="4400" b="1">
                <a:solidFill>
                  <a:srgbClr val="67C8C6"/>
                </a:solidFill>
              </a:rPr>
              <a:t> Personal Goal </a:t>
            </a:r>
            <a:r>
              <a:rPr lang="en-US" sz="4400">
                <a:solidFill>
                  <a:srgbClr val="67C8C6"/>
                </a:solidFill>
              </a:rPr>
              <a:t>                                                                                </a:t>
            </a:r>
            <a:r>
              <a:rPr lang="en-US" sz="4400" b="1">
                <a:solidFill>
                  <a:srgbClr val="67C8C6"/>
                </a:solidFill>
              </a:rPr>
              <a:t>Acquire 10, 20, 50 or more Personal Customers</a:t>
            </a:r>
          </a:p>
          <a:p>
            <a:pPr>
              <a:lnSpc>
                <a:spcPct val="100000"/>
              </a:lnSpc>
            </a:pPr>
            <a:endParaRPr lang="en-US" sz="1050" b="1">
              <a:solidFill>
                <a:srgbClr val="67C8C6"/>
              </a:solidFill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</a:rPr>
              <a:t>LEAD BY EXAMPLE</a:t>
            </a:r>
          </a:p>
          <a:p>
            <a:pPr>
              <a:lnSpc>
                <a:spcPct val="100000"/>
              </a:lnSpc>
            </a:pPr>
            <a:endParaRPr lang="en-US" sz="1600" b="1">
              <a:solidFill>
                <a:schemeClr val="bg1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200" b="1">
              <a:solidFill>
                <a:schemeClr val="bg1"/>
              </a:solidFill>
            </a:endParaRPr>
          </a:p>
          <a:p>
            <a:pPr marL="1143000" lvl="1" indent="-1143000">
              <a:buFont typeface="+mj-lt"/>
              <a:buAutoNum type="arabicPeriod"/>
            </a:pPr>
            <a:endParaRPr lang="en-US" sz="200" b="1">
              <a:solidFill>
                <a:schemeClr val="bg1"/>
              </a:solidFill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938BAE14-2010-6E67-00CB-D904914DFB39}"/>
              </a:ext>
            </a:extLst>
          </p:cNvPr>
          <p:cNvGrpSpPr/>
          <p:nvPr/>
        </p:nvGrpSpPr>
        <p:grpSpPr>
          <a:xfrm>
            <a:off x="685800" y="4032819"/>
            <a:ext cx="8246320" cy="8121081"/>
            <a:chOff x="-2144572" y="136166"/>
            <a:chExt cx="2779841" cy="2633118"/>
          </a:xfrm>
          <a:solidFill>
            <a:srgbClr val="4180CC">
              <a:alpha val="50000"/>
            </a:srgbClr>
          </a:solidFill>
        </p:grpSpPr>
        <p:sp>
          <p:nvSpPr>
            <p:cNvPr id="4" name="Group">
              <a:extLst>
                <a:ext uri="{FF2B5EF4-FFF2-40B4-BE49-F238E27FC236}">
                  <a16:creationId xmlns:a16="http://schemas.microsoft.com/office/drawing/2014/main" id="{5885E5E9-723A-58DB-B937-B455525699F6}"/>
                </a:ext>
              </a:extLst>
            </p:cNvPr>
            <p:cNvSpPr/>
            <p:nvPr/>
          </p:nvSpPr>
          <p:spPr>
            <a:xfrm>
              <a:off x="-2144572" y="136166"/>
              <a:ext cx="2779841" cy="2633118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sz="28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5" name="Everyone Else   (Warm Market, especially those you do business with  and referrals)">
              <a:extLst>
                <a:ext uri="{FF2B5EF4-FFF2-40B4-BE49-F238E27FC236}">
                  <a16:creationId xmlns:a16="http://schemas.microsoft.com/office/drawing/2014/main" id="{37E07B4F-94C1-7BF6-ADC2-4D91C836C378}"/>
                </a:ext>
              </a:extLst>
            </p:cNvPr>
            <p:cNvSpPr txBox="1"/>
            <p:nvPr/>
          </p:nvSpPr>
          <p:spPr>
            <a:xfrm>
              <a:off x="-1934430" y="1033602"/>
              <a:ext cx="2381516" cy="1117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1528">
                <a:defRPr sz="24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7200">
                  <a:solidFill>
                    <a:schemeClr val="bg1"/>
                  </a:solidFill>
                  <a:latin typeface="+mn-lt"/>
                </a:rPr>
                <a:t>Everyone Else  </a:t>
              </a:r>
              <a:br>
                <a:rPr sz="7200">
                  <a:solidFill>
                    <a:schemeClr val="bg1"/>
                  </a:solidFill>
                </a:rPr>
              </a:br>
              <a:r>
                <a:rPr sz="4800" i="1">
                  <a:solidFill>
                    <a:srgbClr val="67C8C6"/>
                  </a:solidFill>
                  <a:latin typeface="+mn-lt"/>
                  <a:ea typeface="+mn-ea"/>
                  <a:cs typeface="+mn-cs"/>
                  <a:sym typeface="Helvetica"/>
                </a:rPr>
                <a:t>(Warm Market, </a:t>
              </a:r>
            </a:p>
            <a:p>
              <a:pPr defTabSz="821528">
                <a:defRPr sz="1600" b="1" i="1">
                  <a:solidFill>
                    <a:srgbClr val="4E7CBA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sz="4800">
                  <a:solidFill>
                    <a:srgbClr val="67C8C6"/>
                  </a:solidFill>
                </a:rPr>
                <a:t>and referrals</a:t>
              </a:r>
              <a:r>
                <a:rPr sz="4800" cap="all">
                  <a:solidFill>
                    <a:srgbClr val="67C8C6"/>
                  </a:solidFill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12DFF1-B1A2-91DC-3D7F-CE5D525206D2}"/>
              </a:ext>
            </a:extLst>
          </p:cNvPr>
          <p:cNvSpPr txBox="1"/>
          <p:nvPr/>
        </p:nvSpPr>
        <p:spPr>
          <a:xfrm>
            <a:off x="4368334" y="4488543"/>
            <a:ext cx="119769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3</a:t>
            </a:r>
            <a:endParaRPr lang="en-US" sz="16600"/>
          </a:p>
        </p:txBody>
      </p:sp>
      <p:sp>
        <p:nvSpPr>
          <p:cNvPr id="7" name="This is Your Business Plan">
            <a:extLst>
              <a:ext uri="{FF2B5EF4-FFF2-40B4-BE49-F238E27FC236}">
                <a16:creationId xmlns:a16="http://schemas.microsoft.com/office/drawing/2014/main" id="{20A27755-B86B-4759-994B-F39C6FAB38A6}"/>
              </a:ext>
            </a:extLst>
          </p:cNvPr>
          <p:cNvSpPr txBox="1"/>
          <p:nvPr/>
        </p:nvSpPr>
        <p:spPr>
          <a:xfrm>
            <a:off x="3531077" y="4200604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ounded Rectangle"/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" name="Compensation Plan – Personal Residual Income">
            <a:extLst>
              <a:ext uri="{FF2B5EF4-FFF2-40B4-BE49-F238E27FC236}">
                <a16:creationId xmlns:a16="http://schemas.microsoft.com/office/drawing/2014/main" id="{6AB5F0B2-4DA2-3A47-3821-57DE532191C8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Customer acquisition </a:t>
            </a:r>
            <a:r>
              <a:t>– </a:t>
            </a:r>
            <a:r>
              <a:rPr lang="en-US" b="1"/>
              <a:t>3 sources of customers</a:t>
            </a:r>
            <a:endParaRPr b="1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5B6E6C6-BD4F-C548-B512-38830167499A}"/>
              </a:ext>
            </a:extLst>
          </p:cNvPr>
          <p:cNvGrpSpPr/>
          <p:nvPr/>
        </p:nvGrpSpPr>
        <p:grpSpPr>
          <a:xfrm>
            <a:off x="2538325" y="6096951"/>
            <a:ext cx="4981502" cy="4981502"/>
            <a:chOff x="88881" y="-115925"/>
            <a:chExt cx="2490750" cy="2490750"/>
          </a:xfrm>
          <a:solidFill>
            <a:srgbClr val="4180CC">
              <a:alpha val="50000"/>
            </a:srgbClr>
          </a:solidFill>
        </p:grpSpPr>
        <p:sp>
          <p:nvSpPr>
            <p:cNvPr id="4" name="Circle">
              <a:extLst>
                <a:ext uri="{FF2B5EF4-FFF2-40B4-BE49-F238E27FC236}">
                  <a16:creationId xmlns:a16="http://schemas.microsoft.com/office/drawing/2014/main" id="{D8BEF4BE-9EF6-0C26-D6F5-4C1E2E2EF965}"/>
                </a:ext>
              </a:extLst>
            </p:cNvPr>
            <p:cNvSpPr/>
            <p:nvPr/>
          </p:nvSpPr>
          <p:spPr>
            <a:xfrm>
              <a:off x="88881" y="-115925"/>
              <a:ext cx="2490750" cy="2490750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20000"/>
                </a:lnSpc>
                <a:spcBef>
                  <a:spcPts val="2200"/>
                </a:spcBef>
                <a:defRPr sz="34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6800"/>
            </a:p>
          </p:txBody>
        </p:sp>
        <p:sp>
          <p:nvSpPr>
            <p:cNvPr id="5" name="YOURSELF">
              <a:extLst>
                <a:ext uri="{FF2B5EF4-FFF2-40B4-BE49-F238E27FC236}">
                  <a16:creationId xmlns:a16="http://schemas.microsoft.com/office/drawing/2014/main" id="{E6B4888C-31BA-9C71-88F4-46B268B5D03C}"/>
                </a:ext>
              </a:extLst>
            </p:cNvPr>
            <p:cNvSpPr txBox="1"/>
            <p:nvPr/>
          </p:nvSpPr>
          <p:spPr>
            <a:xfrm>
              <a:off x="352410" y="1225470"/>
              <a:ext cx="1978652" cy="210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8578" tIns="68578" rIns="68578" bIns="68578" numCol="1" anchor="ctr">
              <a:spAutoFit/>
            </a:bodyPr>
            <a:lstStyle>
              <a:lvl1pPr algn="ctr" defTabSz="410764">
                <a:lnSpc>
                  <a:spcPct val="20000"/>
                </a:lnSpc>
                <a:spcBef>
                  <a:spcPts val="1100"/>
                </a:spcBef>
                <a:defRPr sz="23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5400">
                  <a:solidFill>
                    <a:schemeClr val="bg1"/>
                  </a:solidFill>
                  <a:latin typeface="Helvetica" panose="020B0604020202030204" pitchFamily="34" charset="0"/>
                  <a:cs typeface="Helvetica" panose="020B0604020202020204" pitchFamily="34" charset="0"/>
                </a:rPr>
                <a:t>YOURSELF</a:t>
              </a:r>
            </a:p>
          </p:txBody>
        </p:sp>
      </p:grpSp>
      <p:grpSp>
        <p:nvGrpSpPr>
          <p:cNvPr id="6" name="Group">
            <a:extLst>
              <a:ext uri="{FF2B5EF4-FFF2-40B4-BE49-F238E27FC236}">
                <a16:creationId xmlns:a16="http://schemas.microsoft.com/office/drawing/2014/main" id="{67C49F01-FC8F-FCF8-3E68-869CC34019A2}"/>
              </a:ext>
            </a:extLst>
          </p:cNvPr>
          <p:cNvGrpSpPr/>
          <p:nvPr/>
        </p:nvGrpSpPr>
        <p:grpSpPr>
          <a:xfrm>
            <a:off x="6976892" y="4810310"/>
            <a:ext cx="7376937" cy="7692609"/>
            <a:chOff x="-1138366" y="172210"/>
            <a:chExt cx="2490754" cy="2490754"/>
          </a:xfrm>
          <a:solidFill>
            <a:srgbClr val="4180CC">
              <a:alpha val="40000"/>
            </a:srgbClr>
          </a:solidFill>
        </p:grpSpPr>
        <p:sp>
          <p:nvSpPr>
            <p:cNvPr id="7" name="Group">
              <a:extLst>
                <a:ext uri="{FF2B5EF4-FFF2-40B4-BE49-F238E27FC236}">
                  <a16:creationId xmlns:a16="http://schemas.microsoft.com/office/drawing/2014/main" id="{1349BBD3-9402-AE77-2E3E-0DAA51161FF0}"/>
                </a:ext>
              </a:extLst>
            </p:cNvPr>
            <p:cNvSpPr/>
            <p:nvPr/>
          </p:nvSpPr>
          <p:spPr>
            <a:xfrm>
              <a:off x="-1138366" y="172210"/>
              <a:ext cx="2490754" cy="2490754"/>
            </a:xfrm>
            <a:prstGeom prst="ellipse">
              <a:avLst/>
            </a:prstGeom>
            <a:grpFill/>
            <a:ln w="3175" cap="flat">
              <a:noFill/>
              <a:prstDash val="solid"/>
              <a:miter lim="400000"/>
            </a:ln>
            <a:effectLst/>
          </p:spPr>
          <p:txBody>
            <a:bodyPr wrap="square" lIns="91436" tIns="91436" rIns="91436" bIns="91436" numCol="1" anchor="ctr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sz="2800" b="1" cap="all">
                  <a:solidFill>
                    <a:srgbClr val="F1F1F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8" name="Prospects  who do not become  IBOS…">
              <a:extLst>
                <a:ext uri="{FF2B5EF4-FFF2-40B4-BE49-F238E27FC236}">
                  <a16:creationId xmlns:a16="http://schemas.microsoft.com/office/drawing/2014/main" id="{263075D9-FD4F-ADF7-F942-A8B5A6EAF035}"/>
                </a:ext>
              </a:extLst>
            </p:cNvPr>
            <p:cNvSpPr txBox="1"/>
            <p:nvPr/>
          </p:nvSpPr>
          <p:spPr>
            <a:xfrm>
              <a:off x="-646168" y="992879"/>
              <a:ext cx="1568814" cy="110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1528">
                <a:spcBef>
                  <a:spcPts val="2200"/>
                </a:spcBef>
                <a:defRPr sz="2400" b="1" cap="all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5400">
                  <a:solidFill>
                    <a:schemeClr val="bg1"/>
                  </a:solidFill>
                  <a:latin typeface="+mn-lt"/>
                </a:rPr>
                <a:t>Prospects </a:t>
              </a:r>
              <a:br>
                <a:rPr sz="5400">
                  <a:solidFill>
                    <a:schemeClr val="bg1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who do not become </a:t>
              </a:r>
              <a:br>
                <a:rPr sz="5400">
                  <a:solidFill>
                    <a:srgbClr val="72DDDC"/>
                  </a:solidFill>
                  <a:latin typeface="+mn-lt"/>
                </a:rPr>
              </a:br>
              <a:r>
                <a:rPr sz="5400">
                  <a:solidFill>
                    <a:srgbClr val="72DDDC"/>
                  </a:solidFill>
                  <a:latin typeface="+mn-lt"/>
                </a:rPr>
                <a:t>IBO</a:t>
              </a:r>
              <a:r>
                <a:rPr lang="en-US" sz="5400">
                  <a:solidFill>
                    <a:srgbClr val="72DDDC"/>
                  </a:solidFill>
                  <a:latin typeface="+mn-lt"/>
                </a:rPr>
                <a:t>s</a:t>
              </a:r>
              <a:endParaRPr sz="5400">
                <a:solidFill>
                  <a:srgbClr val="72DDDC"/>
                </a:solidFill>
                <a:latin typeface="+mn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CF80B5-BD4E-BE7D-54FE-4DD66FBEE7A8}"/>
              </a:ext>
            </a:extLst>
          </p:cNvPr>
          <p:cNvSpPr txBox="1"/>
          <p:nvPr/>
        </p:nvSpPr>
        <p:spPr>
          <a:xfrm>
            <a:off x="4380845" y="6725654"/>
            <a:ext cx="11976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11500"/>
          </a:p>
        </p:txBody>
      </p:sp>
      <p:sp>
        <p:nvSpPr>
          <p:cNvPr id="16" name="This is Your Business Plan">
            <a:extLst>
              <a:ext uri="{FF2B5EF4-FFF2-40B4-BE49-F238E27FC236}">
                <a16:creationId xmlns:a16="http://schemas.microsoft.com/office/drawing/2014/main" id="{0F44C936-1B15-6AD0-376B-6060720E53C1}"/>
              </a:ext>
            </a:extLst>
          </p:cNvPr>
          <p:cNvSpPr txBox="1"/>
          <p:nvPr/>
        </p:nvSpPr>
        <p:spPr>
          <a:xfrm>
            <a:off x="15219325" y="4686638"/>
            <a:ext cx="7748177" cy="749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72DDDC"/>
                </a:solidFill>
              </a:rPr>
              <a:t>Become </a:t>
            </a:r>
            <a:r>
              <a:rPr lang="en-US" sz="6000" b="1">
                <a:solidFill>
                  <a:srgbClr val="72DDDC"/>
                </a:solidFill>
              </a:rPr>
              <a:t>your own Customer </a:t>
            </a:r>
            <a:r>
              <a:rPr lang="en-US" sz="6000" b="1">
                <a:solidFill>
                  <a:schemeClr val="bg1"/>
                </a:solidFill>
              </a:rPr>
              <a:t>on any Services </a:t>
            </a:r>
            <a:r>
              <a:rPr lang="en-US" sz="6000">
                <a:solidFill>
                  <a:schemeClr val="bg1"/>
                </a:solidFill>
              </a:rPr>
              <a:t>that make sense for you </a:t>
            </a:r>
          </a:p>
          <a:p>
            <a:pPr>
              <a:lnSpc>
                <a:spcPct val="100000"/>
              </a:lnSpc>
            </a:pPr>
            <a:endParaRPr lang="en-US" sz="3600" b="1">
              <a:solidFill>
                <a:schemeClr val="bg1"/>
              </a:solidFill>
            </a:endParaRPr>
          </a:p>
          <a:p>
            <a:pPr marL="685800" indent="-6858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72DDDC"/>
                </a:solidFill>
              </a:rPr>
              <a:t>Schedule your 1</a:t>
            </a:r>
            <a:r>
              <a:rPr lang="en-US" sz="6000" baseline="30000">
                <a:solidFill>
                  <a:srgbClr val="72DDDC"/>
                </a:solidFill>
              </a:rPr>
              <a:t>st</a:t>
            </a:r>
            <a:r>
              <a:rPr lang="en-US" sz="6000">
                <a:solidFill>
                  <a:srgbClr val="72DDDC"/>
                </a:solidFill>
              </a:rPr>
              <a:t>  </a:t>
            </a:r>
            <a:r>
              <a:rPr lang="en-US" sz="6000" b="1">
                <a:solidFill>
                  <a:srgbClr val="72DDDC"/>
                </a:solidFill>
              </a:rPr>
              <a:t>ACN Presentation </a:t>
            </a:r>
            <a:r>
              <a:rPr lang="en-US" sz="6000" b="1">
                <a:solidFill>
                  <a:schemeClr val="bg1"/>
                </a:solidFill>
              </a:rPr>
              <a:t>ASAP &amp; start inviting</a:t>
            </a:r>
            <a:endParaRPr sz="6000" b="1">
              <a:solidFill>
                <a:srgbClr val="67C8C6"/>
              </a:solidFill>
            </a:endParaRPr>
          </a:p>
        </p:txBody>
      </p:sp>
      <p:sp>
        <p:nvSpPr>
          <p:cNvPr id="17" name="This is Your Business Plan">
            <a:extLst>
              <a:ext uri="{FF2B5EF4-FFF2-40B4-BE49-F238E27FC236}">
                <a16:creationId xmlns:a16="http://schemas.microsoft.com/office/drawing/2014/main" id="{4919167B-A8FF-0B7F-A5F4-F643CB760FAC}"/>
              </a:ext>
            </a:extLst>
          </p:cNvPr>
          <p:cNvSpPr txBox="1"/>
          <p:nvPr/>
        </p:nvSpPr>
        <p:spPr>
          <a:xfrm>
            <a:off x="3509875" y="2103816"/>
            <a:ext cx="16337494" cy="153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8800">
                <a:solidFill>
                  <a:srgbClr val="72DDDC"/>
                </a:solidFill>
              </a:rPr>
              <a:t>Initially Focus on </a:t>
            </a:r>
            <a:r>
              <a:rPr lang="en-US" sz="8800" b="1">
                <a:solidFill>
                  <a:schemeClr val="bg1"/>
                </a:solidFill>
              </a:rPr>
              <a:t>Source 1 &amp; 2</a:t>
            </a:r>
            <a:endParaRPr sz="8800" b="1">
              <a:solidFill>
                <a:srgbClr val="67C8C6"/>
              </a:solidFill>
            </a:endParaRPr>
          </a:p>
        </p:txBody>
      </p:sp>
      <p:sp>
        <p:nvSpPr>
          <p:cNvPr id="18" name="This is Your Business Plan">
            <a:extLst>
              <a:ext uri="{FF2B5EF4-FFF2-40B4-BE49-F238E27FC236}">
                <a16:creationId xmlns:a16="http://schemas.microsoft.com/office/drawing/2014/main" id="{DB6CD5CF-5CEF-39CA-533C-4BBD4BB6403A}"/>
              </a:ext>
            </a:extLst>
          </p:cNvPr>
          <p:cNvSpPr txBox="1"/>
          <p:nvPr/>
        </p:nvSpPr>
        <p:spPr>
          <a:xfrm>
            <a:off x="3662075" y="6294099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19" name="This is Your Business Plan">
            <a:extLst>
              <a:ext uri="{FF2B5EF4-FFF2-40B4-BE49-F238E27FC236}">
                <a16:creationId xmlns:a16="http://schemas.microsoft.com/office/drawing/2014/main" id="{5DC4F409-7CC2-9224-480E-608350D56D63}"/>
              </a:ext>
            </a:extLst>
          </p:cNvPr>
          <p:cNvSpPr txBox="1"/>
          <p:nvPr/>
        </p:nvSpPr>
        <p:spPr>
          <a:xfrm>
            <a:off x="9260540" y="4870641"/>
            <a:ext cx="2694881" cy="86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algn="l" defTabSz="457200">
              <a:lnSpc>
                <a:spcPct val="130000"/>
              </a:lnSpc>
              <a:spcBef>
                <a:spcPts val="900"/>
              </a:spcBef>
              <a:defRPr sz="11300" spc="-339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chemeClr val="bg1"/>
                </a:solidFill>
              </a:rPr>
              <a:t>Source</a:t>
            </a:r>
            <a:endParaRPr sz="4400" b="1">
              <a:solidFill>
                <a:srgbClr val="67C8C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9B137-197D-25C9-4FD5-F79A12BD4C32}"/>
              </a:ext>
            </a:extLst>
          </p:cNvPr>
          <p:cNvSpPr txBox="1"/>
          <p:nvPr/>
        </p:nvSpPr>
        <p:spPr>
          <a:xfrm>
            <a:off x="10100378" y="5266568"/>
            <a:ext cx="119769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kern="1200">
                <a:solidFill>
                  <a:prstClr val="white"/>
                </a:solidFill>
                <a:latin typeface="Helvetica'"/>
                <a:ea typeface="+mn-ea"/>
                <a:cs typeface="Helvetica'"/>
              </a:rPr>
              <a:t>2</a:t>
            </a:r>
            <a:endParaRPr lang="en-US" sz="13800"/>
          </a:p>
        </p:txBody>
      </p:sp>
    </p:spTree>
    <p:extLst>
      <p:ext uri="{BB962C8B-B14F-4D97-AF65-F5344CB8AC3E}">
        <p14:creationId xmlns:p14="http://schemas.microsoft.com/office/powerpoint/2010/main" val="12136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ettyImages-639336742.jpg" descr="GettyImages-639336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89" y="-1509417"/>
            <a:ext cx="24499977" cy="16734833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Rectangle"/>
          <p:cNvSpPr/>
          <p:nvPr/>
        </p:nvSpPr>
        <p:spPr>
          <a:xfrm>
            <a:off x="6882455" y="4147341"/>
            <a:ext cx="10619089" cy="5421317"/>
          </a:xfrm>
          <a:prstGeom prst="rect">
            <a:avLst/>
          </a:prstGeom>
          <a:solidFill>
            <a:srgbClr val="96C6BF">
              <a:alpha val="86875"/>
            </a:srgbClr>
          </a:solidFill>
          <a:ln w="12700"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813" name="TEAM…"/>
          <p:cNvSpPr txBox="1"/>
          <p:nvPr/>
        </p:nvSpPr>
        <p:spPr>
          <a:xfrm>
            <a:off x="7864475" y="4994635"/>
            <a:ext cx="8655044" cy="425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 defTabSz="825500">
              <a:lnSpc>
                <a:spcPct val="80000"/>
              </a:lnSpc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TEAM</a:t>
            </a:r>
          </a:p>
          <a:p>
            <a:pPr defTabSz="825500">
              <a:lnSpc>
                <a:spcPct val="80000"/>
              </a:lnSpc>
              <a:defRPr sz="15000" cap="all" spc="-49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Building</a:t>
            </a:r>
          </a:p>
        </p:txBody>
      </p:sp>
      <p:sp>
        <p:nvSpPr>
          <p:cNvPr id="814" name="Rectangle"/>
          <p:cNvSpPr/>
          <p:nvPr/>
        </p:nvSpPr>
        <p:spPr>
          <a:xfrm>
            <a:off x="6882455" y="4147341"/>
            <a:ext cx="10619089" cy="5421317"/>
          </a:xfrm>
          <a:prstGeom prst="rect">
            <a:avLst/>
          </a:prstGeom>
          <a:ln w="127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apples.png" descr="app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66" y="4926594"/>
            <a:ext cx="20133168" cy="6835214"/>
          </a:xfrm>
          <a:prstGeom prst="rect">
            <a:avLst/>
          </a:prstGeom>
          <a:ln w="12700">
            <a:miter lim="400000"/>
          </a:ln>
          <a:effectLst>
            <a:outerShdw blurRad="342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17" name="We Sort Not Sell!"/>
          <p:cNvSpPr txBox="1"/>
          <p:nvPr/>
        </p:nvSpPr>
        <p:spPr>
          <a:xfrm>
            <a:off x="7001732" y="2944232"/>
            <a:ext cx="11117137" cy="191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>
              <a:defRPr sz="11500" spc="-23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1500"/>
              <a:t>We Sort </a:t>
            </a:r>
            <a:r>
              <a:rPr sz="11500" b="1" i="1"/>
              <a:t>Not</a:t>
            </a:r>
            <a:r>
              <a:rPr sz="11500"/>
              <a:t> Sell!</a:t>
            </a:r>
          </a:p>
        </p:txBody>
      </p:sp>
      <p:sp>
        <p:nvSpPr>
          <p:cNvPr id="818" name="Very…"/>
          <p:cNvSpPr txBox="1"/>
          <p:nvPr/>
        </p:nvSpPr>
        <p:spPr>
          <a:xfrm>
            <a:off x="2923590" y="7977195"/>
            <a:ext cx="4590109" cy="264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spAutoFit/>
          </a:bodyPr>
          <a:lstStyle/>
          <a:p>
            <a:pPr>
              <a:lnSpc>
                <a:spcPct val="70000"/>
              </a:lnSpc>
              <a:defRPr sz="7000" spc="-20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500" b="1"/>
              <a:t>YES</a:t>
            </a:r>
            <a:endParaRPr sz="11500" b="1"/>
          </a:p>
          <a:p>
            <a:pPr>
              <a:lnSpc>
                <a:spcPct val="70000"/>
              </a:lnSpc>
              <a:defRPr sz="7000" spc="-20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1500" b="1"/>
          </a:p>
        </p:txBody>
      </p:sp>
      <p:sp>
        <p:nvSpPr>
          <p:cNvPr id="819" name="Want to…"/>
          <p:cNvSpPr txBox="1"/>
          <p:nvPr/>
        </p:nvSpPr>
        <p:spPr>
          <a:xfrm>
            <a:off x="9654405" y="8097861"/>
            <a:ext cx="5545092" cy="2647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spAutoFit/>
          </a:bodyPr>
          <a:lstStyle/>
          <a:p>
            <a:pPr>
              <a:lnSpc>
                <a:spcPct val="70000"/>
              </a:lnSpc>
              <a:defRPr sz="7000" spc="-20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1500" b="1"/>
              <a:t>MAYBE</a:t>
            </a:r>
            <a:endParaRPr sz="11500" b="1"/>
          </a:p>
          <a:p>
            <a:pPr>
              <a:lnSpc>
                <a:spcPct val="70000"/>
              </a:lnSpc>
              <a:defRPr sz="7000" spc="-20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1500" b="1"/>
          </a:p>
        </p:txBody>
      </p:sp>
      <p:sp>
        <p:nvSpPr>
          <p:cNvPr id="820" name="Not…"/>
          <p:cNvSpPr txBox="1"/>
          <p:nvPr/>
        </p:nvSpPr>
        <p:spPr>
          <a:xfrm>
            <a:off x="17168240" y="8069021"/>
            <a:ext cx="4590113" cy="2400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3" tIns="71433" rIns="71433" bIns="71433" anchor="ctr">
            <a:spAutoFit/>
          </a:bodyPr>
          <a:lstStyle/>
          <a:p>
            <a:pPr>
              <a:lnSpc>
                <a:spcPct val="70000"/>
              </a:lnSpc>
              <a:defRPr sz="7000" spc="-20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13800" b="1"/>
              <a:t>NO</a:t>
            </a:r>
            <a:endParaRPr sz="13800" b="1"/>
          </a:p>
          <a:p>
            <a:pPr>
              <a:lnSpc>
                <a:spcPct val="70000"/>
              </a:lnSpc>
              <a:defRPr sz="7000" b="1" spc="-20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5026AF7E-4AA2-6244-B261-54314F3D6CEC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C6B295EA-F31E-1112-2673-2750FF0033F6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endParaRPr b="1"/>
          </a:p>
        </p:txBody>
      </p:sp>
      <p:sp>
        <p:nvSpPr>
          <p:cNvPr id="4" name="We Sort Not Sell!">
            <a:extLst>
              <a:ext uri="{FF2B5EF4-FFF2-40B4-BE49-F238E27FC236}">
                <a16:creationId xmlns:a16="http://schemas.microsoft.com/office/drawing/2014/main" id="{95622123-96EE-5229-FB4B-2BA6056A435F}"/>
              </a:ext>
            </a:extLst>
          </p:cNvPr>
          <p:cNvSpPr txBox="1"/>
          <p:nvPr/>
        </p:nvSpPr>
        <p:spPr>
          <a:xfrm>
            <a:off x="9568851" y="1558505"/>
            <a:ext cx="5246299" cy="162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/>
          <a:p>
            <a:pPr>
              <a:defRPr sz="11500" spc="-23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9600" i="1">
                <a:solidFill>
                  <a:srgbClr val="67C8C6"/>
                </a:solidFill>
              </a:rPr>
              <a:t>Reminder</a:t>
            </a:r>
            <a:endParaRPr sz="9600" i="1">
              <a:solidFill>
                <a:srgbClr val="67C8C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6C73B-80CE-157D-7E33-127C06481507}"/>
              </a:ext>
            </a:extLst>
          </p:cNvPr>
          <p:cNvSpPr txBox="1"/>
          <p:nvPr/>
        </p:nvSpPr>
        <p:spPr>
          <a:xfrm>
            <a:off x="1564448" y="12297161"/>
            <a:ext cx="2144451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2" indent="-685782" defTabSz="1828754" hangingPunct="1">
              <a:lnSpc>
                <a:spcPct val="80000"/>
              </a:lnSpc>
              <a:spcBef>
                <a:spcPts val="2400"/>
              </a:spcBef>
              <a:defRPr/>
            </a:pPr>
            <a:r>
              <a:rPr lang="en-US" altLang="en-US" sz="6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Your contact’s response is all about timing!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FD926-DDC9-1E85-ACEF-00CF26A1931E}"/>
              </a:ext>
            </a:extLst>
          </p:cNvPr>
          <p:cNvSpPr txBox="1"/>
          <p:nvPr/>
        </p:nvSpPr>
        <p:spPr>
          <a:xfrm>
            <a:off x="2473700" y="9987151"/>
            <a:ext cx="5640412" cy="954107"/>
          </a:xfrm>
          <a:prstGeom prst="rect">
            <a:avLst/>
          </a:prstGeom>
          <a:solidFill>
            <a:srgbClr val="ED3338"/>
          </a:solidFill>
          <a:ln w="19050">
            <a:solidFill>
              <a:schemeClr val="bg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828754" hangingPunct="1">
              <a:defRPr/>
            </a:pPr>
            <a:r>
              <a:rPr 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80% of your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D842A-D4FF-CCC1-5346-E3D4066803E9}"/>
              </a:ext>
            </a:extLst>
          </p:cNvPr>
          <p:cNvSpPr txBox="1"/>
          <p:nvPr/>
        </p:nvSpPr>
        <p:spPr>
          <a:xfrm>
            <a:off x="9638496" y="10021651"/>
            <a:ext cx="5640416" cy="954107"/>
          </a:xfrm>
          <a:prstGeom prst="rect">
            <a:avLst/>
          </a:prstGeom>
          <a:solidFill>
            <a:srgbClr val="90C74B"/>
          </a:solidFill>
          <a:ln w="19050">
            <a:solidFill>
              <a:schemeClr val="bg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828754" hangingPunct="1">
              <a:defRPr/>
            </a:pPr>
            <a:r>
              <a:rPr 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20% of your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F3382-464F-2553-6D91-A799F38CF969}"/>
              </a:ext>
            </a:extLst>
          </p:cNvPr>
          <p:cNvSpPr txBox="1"/>
          <p:nvPr/>
        </p:nvSpPr>
        <p:spPr>
          <a:xfrm>
            <a:off x="16668304" y="10021653"/>
            <a:ext cx="5640416" cy="954107"/>
          </a:xfrm>
          <a:prstGeom prst="rect">
            <a:avLst/>
          </a:prstGeom>
          <a:solidFill>
            <a:srgbClr val="AB8059"/>
          </a:solidFill>
          <a:ln w="19050">
            <a:solidFill>
              <a:schemeClr val="bg1"/>
            </a:solidFill>
          </a:ln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828754" hangingPunct="1">
              <a:defRPr/>
            </a:pPr>
            <a:r>
              <a:rPr 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0% of your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11.jpeg" descr="image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70FFF0DB-B385-532B-E9E9-1441212DAE40}"/>
              </a:ext>
            </a:extLst>
          </p:cNvPr>
          <p:cNvSpPr/>
          <p:nvPr/>
        </p:nvSpPr>
        <p:spPr>
          <a:xfrm>
            <a:off x="709508" y="3590290"/>
            <a:ext cx="11949852" cy="9591040"/>
          </a:xfrm>
          <a:prstGeom prst="rect">
            <a:avLst/>
          </a:prstGeom>
          <a:solidFill>
            <a:srgbClr val="67C8C6">
              <a:alpha val="89271"/>
            </a:srgbClr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25" name="Make a List…"/>
          <p:cNvSpPr txBox="1"/>
          <p:nvPr/>
        </p:nvSpPr>
        <p:spPr>
          <a:xfrm>
            <a:off x="709508" y="1421565"/>
            <a:ext cx="12993396" cy="13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01600" tIns="101600" rIns="101600" bIns="101600">
            <a:spAutoFit/>
          </a:bodyPr>
          <a:lstStyle/>
          <a:p>
            <a:pPr marR="40636" indent="40636" algn="l" defTabSz="912812">
              <a:spcBef>
                <a:spcPts val="2400"/>
              </a:spcBef>
              <a:defRPr sz="9000" spc="-270">
                <a:solidFill>
                  <a:srgbClr val="67C8C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7200" b="1"/>
              <a:t>Start with</a:t>
            </a:r>
            <a:r>
              <a:rPr sz="7200" b="1"/>
              <a:t> </a:t>
            </a:r>
            <a:r>
              <a:rPr lang="en-US" sz="7200" b="1"/>
              <a:t>your Contact</a:t>
            </a:r>
            <a:r>
              <a:rPr sz="7200" b="1"/>
              <a:t> List</a:t>
            </a:r>
            <a:endParaRPr sz="1200" b="1" spc="-54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09624-1E22-BA7D-319C-16E7F4B19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90" y="3796558"/>
            <a:ext cx="11118396" cy="58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6000" b="1">
                <a:solidFill>
                  <a:schemeClr val="bg1"/>
                </a:solidFill>
              </a:rPr>
              <a:t>PEOPLE CLOSEST TO YOU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Friends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Family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Social Media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Work Associates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Place of Worship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School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Places Where you do Business</a:t>
            </a:r>
          </a:p>
          <a:p>
            <a:pPr marL="685800" indent="-68580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5400">
                <a:solidFill>
                  <a:schemeClr val="bg1"/>
                </a:solidFill>
              </a:rPr>
              <a:t>Sports/Clubs/Associations</a:t>
            </a:r>
          </a:p>
          <a:p>
            <a:pPr marL="857250" indent="-857250" algn="l" eaLnBrk="1" hangingPunct="1"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n-US" altLang="en-US" sz="7200" b="1">
                <a:solidFill>
                  <a:schemeClr val="bg1"/>
                </a:solidFill>
              </a:rPr>
              <a:t>Business Owners</a:t>
            </a: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BD18D19A-0BF7-0EDE-D7C5-727CC70B4413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5" name="Compensation Plan – Personal Residual Income">
            <a:extLst>
              <a:ext uri="{FF2B5EF4-FFF2-40B4-BE49-F238E27FC236}">
                <a16:creationId xmlns:a16="http://schemas.microsoft.com/office/drawing/2014/main" id="{2945BC8E-0256-CEB5-416E-CA54F37C565C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endParaRPr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81BC4-3DE3-F002-3E18-779674A4BAC9}"/>
              </a:ext>
            </a:extLst>
          </p:cNvPr>
          <p:cNvSpPr txBox="1"/>
          <p:nvPr/>
        </p:nvSpPr>
        <p:spPr>
          <a:xfrm>
            <a:off x="728558" y="2540415"/>
            <a:ext cx="1475909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40636" algn="l" defTabSz="912812">
              <a:spcBef>
                <a:spcPts val="2400"/>
              </a:spcBef>
              <a:buClr>
                <a:srgbClr val="53585F"/>
              </a:buClr>
              <a:buSzTx/>
              <a:defRPr sz="6000" spc="-180">
                <a:solidFill>
                  <a:srgbClr val="53585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5400"/>
              <a:t>YOUR </a:t>
            </a:r>
            <a:r>
              <a:rPr lang="en-US" sz="5400" b="1"/>
              <a:t>Warm Market </a:t>
            </a:r>
            <a:r>
              <a:rPr lang="en-US" sz="4800"/>
              <a:t>(People you know)</a:t>
            </a:r>
            <a:endParaRPr lang="en-US" sz="1400" spc="-52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30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F5344CEB-9BA8-3039-F3C3-89C6C5CCF782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fmla="val 18403" name="adj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r="5400000" dist="25400" rotWithShape="0">
              <a:srgbClr val="000000">
                <a:alpha val="50000"/>
              </a:srgbClr>
            </a:outerShdw>
          </a:effectLst>
        </p:spPr>
        <p:txBody>
          <a:bodyPr anchor="ctr" bIns="71433" lIns="71433" rIns="71433" tIns="71433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8ECB018D-3831-195E-C2E6-D92AF7F7F921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91436" lIns="91436" rIns="91436" tIns="91436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b="1" lang="en-US"/>
              <a:t>3 steps</a:t>
            </a:r>
            <a:endParaRPr b="1"/>
          </a:p>
        </p:txBody>
      </p:sp>
      <p:sp>
        <p:nvSpPr>
          <p:cNvPr id="11" name="Group">
            <a:extLst>
              <a:ext uri="{FF2B5EF4-FFF2-40B4-BE49-F238E27FC236}">
                <a16:creationId xmlns:a16="http://schemas.microsoft.com/office/drawing/2014/main" id="{CF947368-8E12-8D84-FDBB-E7924CB20F7C}"/>
              </a:ext>
            </a:extLst>
          </p:cNvPr>
          <p:cNvSpPr/>
          <p:nvPr/>
        </p:nvSpPr>
        <p:spPr>
          <a:xfrm>
            <a:off x="3452344" y="6192800"/>
            <a:ext cx="5417568" cy="5417568"/>
          </a:xfrm>
          <a:prstGeom prst="ellipse">
            <a:avLst/>
          </a:prstGeom>
          <a:solidFill>
            <a:srgbClr val="FFFFFF"/>
          </a:solidFill>
          <a:ln>
            <a:solidFill>
              <a:srgbClr val="02519A"/>
            </a:solidFill>
            <a:miter lim="400000"/>
          </a:ln>
        </p:spPr>
        <p:txBody>
          <a:bodyPr anchor="ctr" bIns="91436" lIns="91436" rIns="91436" tIns="91436"/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b="1" cap="all" sz="2800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ED9BA5DE-52B6-D451-89C7-99086E27E386}"/>
              </a:ext>
            </a:extLst>
          </p:cNvPr>
          <p:cNvGrpSpPr/>
          <p:nvPr/>
        </p:nvGrpSpPr>
        <p:grpSpPr>
          <a:xfrm>
            <a:off x="16124777" y="6224321"/>
            <a:ext cx="5440566" cy="5417570"/>
            <a:chOff x="-1" y="0"/>
            <a:chExt cx="2720281" cy="2708783"/>
          </a:xfrm>
        </p:grpSpPr>
        <p:sp>
          <p:nvSpPr>
            <p:cNvPr id="14" name="Group">
              <a:extLst>
                <a:ext uri="{FF2B5EF4-FFF2-40B4-BE49-F238E27FC236}">
                  <a16:creationId xmlns:a16="http://schemas.microsoft.com/office/drawing/2014/main" id="{713F88C0-B7C2-16CE-5D26-0EE57AF80EA6}"/>
                </a:ext>
              </a:extLst>
            </p:cNvPr>
            <p:cNvSpPr/>
            <p:nvPr/>
          </p:nvSpPr>
          <p:spPr>
            <a:xfrm>
              <a:off x="0" y="0"/>
              <a:ext cx="2708782" cy="2708783"/>
            </a:xfrm>
            <a:prstGeom prst="ellipse">
              <a:avLst/>
            </a:prstGeom>
            <a:solidFill>
              <a:srgbClr val="FFFFFF"/>
            </a:solidFill>
            <a:ln cap="flat" w="9525">
              <a:solidFill>
                <a:srgbClr val="02519A"/>
              </a:solidFill>
              <a:prstDash val="solid"/>
              <a:miter lim="400000"/>
            </a:ln>
            <a:effectLst/>
          </p:spPr>
          <p:txBody>
            <a:bodyPr anchor="ctr" bIns="91436" lIns="91436" numCol="1" rIns="91436" tIns="91436" wrap="square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b="1" cap="all" sz="2800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15" name="Everyone Else   (Warm Market, especially those you do business with  and referrals)">
              <a:extLst>
                <a:ext uri="{FF2B5EF4-FFF2-40B4-BE49-F238E27FC236}">
                  <a16:creationId xmlns:a16="http://schemas.microsoft.com/office/drawing/2014/main" id="{5D302124-9B7F-95F1-E288-337A9C0E4B55}"/>
                </a:ext>
              </a:extLst>
            </p:cNvPr>
            <p:cNvSpPr txBox="1"/>
            <p:nvPr/>
          </p:nvSpPr>
          <p:spPr>
            <a:xfrm>
              <a:off x="-1" y="940553"/>
              <a:ext cx="2720281" cy="728404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  </a:ext>
            </a:extLst>
          </p:spPr>
          <p:txBody>
            <a:bodyPr anchor="ctr" bIns="50800" lIns="50800" numCol="1" rIns="50800" tIns="50800" wrap="square">
              <a:spAutoFit/>
            </a:bodyPr>
            <a:lstStyle/>
            <a:p>
              <a:pPr defTabSz="821528">
                <a:defRPr b="1" cap="all" sz="2400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sz="4400">
                  <a:latin typeface="+mn-lt"/>
                </a:rPr>
                <a:t>CORE Basic Training</a:t>
              </a:r>
              <a:endParaRPr sz="4400"/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335A8DE9-1226-54AD-D9DA-2E11BF06381E}"/>
              </a:ext>
            </a:extLst>
          </p:cNvPr>
          <p:cNvGrpSpPr/>
          <p:nvPr/>
        </p:nvGrpSpPr>
        <p:grpSpPr>
          <a:xfrm>
            <a:off x="9788563" y="6261898"/>
            <a:ext cx="5417570" cy="5417570"/>
            <a:chOff x="0" y="0"/>
            <a:chExt cx="2708783" cy="2708783"/>
          </a:xfrm>
        </p:grpSpPr>
        <p:sp>
          <p:nvSpPr>
            <p:cNvPr id="17" name="Group">
              <a:extLst>
                <a:ext uri="{FF2B5EF4-FFF2-40B4-BE49-F238E27FC236}">
                  <a16:creationId xmlns:a16="http://schemas.microsoft.com/office/drawing/2014/main" id="{4519937C-2E62-E33B-1264-48F4FACBF15E}"/>
                </a:ext>
              </a:extLst>
            </p:cNvPr>
            <p:cNvSpPr/>
            <p:nvPr/>
          </p:nvSpPr>
          <p:spPr>
            <a:xfrm>
              <a:off x="0" y="0"/>
              <a:ext cx="2708783" cy="2708783"/>
            </a:xfrm>
            <a:prstGeom prst="ellipse">
              <a:avLst/>
            </a:prstGeom>
            <a:solidFill>
              <a:srgbClr val="FFFFFF"/>
            </a:solidFill>
            <a:ln cap="flat" w="9525">
              <a:solidFill>
                <a:srgbClr val="02519A"/>
              </a:solidFill>
              <a:prstDash val="solid"/>
              <a:miter lim="400000"/>
            </a:ln>
            <a:effectLst/>
          </p:spPr>
          <p:txBody>
            <a:bodyPr anchor="ctr" bIns="91436" lIns="91436" numCol="1" rIns="91436" tIns="91436" wrap="square">
              <a:noAutofit/>
            </a:bodyPr>
            <a:lstStyle/>
            <a:p>
              <a:pPr defTabSz="821528">
                <a:lnSpc>
                  <a:spcPct val="80000"/>
                </a:lnSpc>
                <a:spcBef>
                  <a:spcPts val="2200"/>
                </a:spcBef>
                <a:defRPr b="1" cap="all" sz="2800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 sz="5600"/>
            </a:p>
          </p:txBody>
        </p:sp>
        <p:sp>
          <p:nvSpPr>
            <p:cNvPr id="18" name="Everyone Else   (Warm Market, especially those you do business with  and referrals)">
              <a:extLst>
                <a:ext uri="{FF2B5EF4-FFF2-40B4-BE49-F238E27FC236}">
                  <a16:creationId xmlns:a16="http://schemas.microsoft.com/office/drawing/2014/main" id="{79FD3B6F-59E8-9353-4592-672FE9067D69}"/>
                </a:ext>
              </a:extLst>
            </p:cNvPr>
            <p:cNvSpPr txBox="1"/>
            <p:nvPr/>
          </p:nvSpPr>
          <p:spPr>
            <a:xfrm>
              <a:off x="160565" y="634122"/>
              <a:ext cx="2403432" cy="140551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  </a:ext>
            </a:extLst>
          </p:spPr>
          <p:txBody>
            <a:bodyPr anchor="ctr" bIns="50800" lIns="50800" numCol="1" rIns="50800" tIns="50800" wrap="square">
              <a:spAutoFit/>
            </a:bodyPr>
            <a:lstStyle/>
            <a:p>
              <a:pPr defTabSz="821528">
                <a:spcBef>
                  <a:spcPts val="2200"/>
                </a:spcBef>
                <a:defRPr b="1" cap="all" sz="2400">
                  <a:solidFill>
                    <a:srgbClr val="0E2B53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lang="en-US" sz="4400"/>
                <a:t>ACN Opportunity Presentation</a:t>
              </a:r>
              <a:br>
                <a:rPr sz="4400">
                  <a:latin typeface="+mn-lt"/>
                </a:rPr>
              </a:br>
              <a:endParaRPr sz="4400">
                <a:latin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5F827C-D3B7-DA15-43AF-4C0092D3ADB4}"/>
              </a:ext>
            </a:extLst>
          </p:cNvPr>
          <p:cNvSpPr txBox="1"/>
          <p:nvPr/>
        </p:nvSpPr>
        <p:spPr>
          <a:xfrm>
            <a:off x="5562282" y="6559924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kern="1200" lang="en-US" sz="6600">
                <a:solidFill>
                  <a:srgbClr val="0E2B53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AECAFF-0DF4-E2FA-9B87-F21B66FF9B43}"/>
              </a:ext>
            </a:extLst>
          </p:cNvPr>
          <p:cNvSpPr txBox="1"/>
          <p:nvPr/>
        </p:nvSpPr>
        <p:spPr>
          <a:xfrm>
            <a:off x="11949300" y="6564636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sz="6600">
                <a:solidFill>
                  <a:srgbClr val="0E2B53"/>
                </a:solidFill>
                <a:latin typeface="Helvetica'"/>
              </a:rPr>
              <a:t>2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0348F-3360-1CB3-BBE4-CC6DB1317F03}"/>
              </a:ext>
            </a:extLst>
          </p:cNvPr>
          <p:cNvSpPr txBox="1"/>
          <p:nvPr/>
        </p:nvSpPr>
        <p:spPr>
          <a:xfrm>
            <a:off x="18324494" y="6570986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lang="en-US" sz="6600">
                <a:solidFill>
                  <a:srgbClr val="0E2B53"/>
                </a:solidFill>
                <a:latin typeface="Helvetica'"/>
              </a:rPr>
              <a:t>3</a:t>
            </a:r>
            <a:endParaRPr lang="en-US" sz="6600">
              <a:solidFill>
                <a:srgbClr val="0E2B53"/>
              </a:solidFill>
            </a:endParaRPr>
          </a:p>
        </p:txBody>
      </p:sp>
      <p:pic>
        <p:nvPicPr>
          <p:cNvPr id="25" name="image11.png">
            <a:extLst>
              <a:ext uri="{FF2B5EF4-FFF2-40B4-BE49-F238E27FC236}">
                <a16:creationId xmlns:a16="http://schemas.microsoft.com/office/drawing/2014/main" id="{349C9A15-DECD-247B-79CD-DA7D8AB6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"/>
          <a:stretch>
            <a:fillRect/>
          </a:stretch>
        </p:blipFill>
        <p:spPr bwMode="auto">
          <a:xfrm>
            <a:off x="5059804" y="10261596"/>
            <a:ext cx="704861" cy="100754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6" name="image11.png">
            <a:extLst>
              <a:ext uri="{FF2B5EF4-FFF2-40B4-BE49-F238E27FC236}">
                <a16:creationId xmlns:a16="http://schemas.microsoft.com/office/drawing/2014/main" id="{08B4485C-6B6F-4B56-6A94-65EC81097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89"/>
          <a:stretch>
            <a:fillRect/>
          </a:stretch>
        </p:blipFill>
        <p:spPr bwMode="auto">
          <a:xfrm>
            <a:off x="5784706" y="10395493"/>
            <a:ext cx="752843" cy="10075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7" name="image11.png">
            <a:extLst>
              <a:ext uri="{FF2B5EF4-FFF2-40B4-BE49-F238E27FC236}">
                <a16:creationId xmlns:a16="http://schemas.microsoft.com/office/drawing/2014/main" id="{1D094E65-0B56-DAEC-A624-2175117AD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/>
          <a:stretch>
            <a:fillRect/>
          </a:stretch>
        </p:blipFill>
        <p:spPr bwMode="auto">
          <a:xfrm>
            <a:off x="6576640" y="10135879"/>
            <a:ext cx="704861" cy="99990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" name="image11.png">
            <a:extLst>
              <a:ext uri="{FF2B5EF4-FFF2-40B4-BE49-F238E27FC236}">
                <a16:creationId xmlns:a16="http://schemas.microsoft.com/office/drawing/2014/main" id="{04D7B1AB-775B-9B43-F330-6F91D9AF2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"/>
          <a:stretch>
            <a:fillRect/>
          </a:stretch>
        </p:blipFill>
        <p:spPr bwMode="auto">
          <a:xfrm>
            <a:off x="17823304" y="10337796"/>
            <a:ext cx="704861" cy="100754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9" name="image11.png">
            <a:extLst>
              <a:ext uri="{FF2B5EF4-FFF2-40B4-BE49-F238E27FC236}">
                <a16:creationId xmlns:a16="http://schemas.microsoft.com/office/drawing/2014/main" id="{66F8FC22-BE77-2B43-28DD-D16A954FD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89"/>
          <a:stretch>
            <a:fillRect/>
          </a:stretch>
        </p:blipFill>
        <p:spPr bwMode="auto">
          <a:xfrm>
            <a:off x="18567256" y="10471693"/>
            <a:ext cx="752843" cy="10075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" name="image11.png">
            <a:extLst>
              <a:ext uri="{FF2B5EF4-FFF2-40B4-BE49-F238E27FC236}">
                <a16:creationId xmlns:a16="http://schemas.microsoft.com/office/drawing/2014/main" id="{CF46642F-AB9E-C589-9638-6414D3960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/>
          <a:stretch>
            <a:fillRect/>
          </a:stretch>
        </p:blipFill>
        <p:spPr bwMode="auto">
          <a:xfrm>
            <a:off x="19359190" y="10212079"/>
            <a:ext cx="704861" cy="99990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1" name="image11.png">
            <a:extLst>
              <a:ext uri="{FF2B5EF4-FFF2-40B4-BE49-F238E27FC236}">
                <a16:creationId xmlns:a16="http://schemas.microsoft.com/office/drawing/2014/main" id="{1389C5AB-3211-9337-08CF-6DB48B25B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"/>
          <a:stretch>
            <a:fillRect/>
          </a:stretch>
        </p:blipFill>
        <p:spPr bwMode="auto">
          <a:xfrm>
            <a:off x="11443558" y="10330778"/>
            <a:ext cx="704861" cy="100754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2" name="image11.png">
            <a:extLst>
              <a:ext uri="{FF2B5EF4-FFF2-40B4-BE49-F238E27FC236}">
                <a16:creationId xmlns:a16="http://schemas.microsoft.com/office/drawing/2014/main" id="{570FF12D-6287-8741-B454-CA2D11E85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89"/>
          <a:stretch>
            <a:fillRect/>
          </a:stretch>
        </p:blipFill>
        <p:spPr bwMode="auto">
          <a:xfrm>
            <a:off x="12187510" y="10464675"/>
            <a:ext cx="752843" cy="10075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3" name="image11.png">
            <a:extLst>
              <a:ext uri="{FF2B5EF4-FFF2-40B4-BE49-F238E27FC236}">
                <a16:creationId xmlns:a16="http://schemas.microsoft.com/office/drawing/2014/main" id="{CC14A6E1-547E-4475-0B9F-C8320374C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/>
          <a:stretch>
            <a:fillRect/>
          </a:stretch>
        </p:blipFill>
        <p:spPr bwMode="auto">
          <a:xfrm>
            <a:off x="12979444" y="10205061"/>
            <a:ext cx="704861" cy="99990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4="http://schemas.microsoft.com/office/powerpoint/2010/main" xmlns:p15="http://schemas.microsoft.com/office/powerpoint/2012/main" xmlns:p159="http://schemas.microsoft.com/office/powerpoint/2015/09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4" name="We Sort Not Sell!">
            <a:extLst>
              <a:ext uri="{FF2B5EF4-FFF2-40B4-BE49-F238E27FC236}">
                <a16:creationId xmlns:a16="http://schemas.microsoft.com/office/drawing/2014/main" id="{4A18EB97-1A51-8944-C631-3182A588D2D6}"/>
              </a:ext>
            </a:extLst>
          </p:cNvPr>
          <p:cNvSpPr txBox="1"/>
          <p:nvPr/>
        </p:nvSpPr>
        <p:spPr>
          <a:xfrm>
            <a:off x="5422914" y="9630061"/>
            <a:ext cx="1449747" cy="75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 wrap="none">
            <a:spAutoFit/>
          </a:bodyPr>
          <a:lstStyle/>
          <a:p>
            <a:pPr>
              <a:defRPr spc="-230" sz="1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i="1" lang="en-US" sz="4000">
                <a:solidFill>
                  <a:srgbClr val="67C8C6"/>
                </a:solidFill>
              </a:rPr>
              <a:t>SORT</a:t>
            </a:r>
            <a:endParaRPr b="1" i="1" sz="4000">
              <a:solidFill>
                <a:srgbClr val="67C8C6"/>
              </a:solidFill>
            </a:endParaRPr>
          </a:p>
        </p:txBody>
      </p:sp>
      <p:sp>
        <p:nvSpPr>
          <p:cNvPr id="35" name="We Sort Not Sell!">
            <a:extLst>
              <a:ext uri="{FF2B5EF4-FFF2-40B4-BE49-F238E27FC236}">
                <a16:creationId xmlns:a16="http://schemas.microsoft.com/office/drawing/2014/main" id="{5E2296C1-06A5-B046-8FE1-EFF4E39451EF}"/>
              </a:ext>
            </a:extLst>
          </p:cNvPr>
          <p:cNvSpPr txBox="1"/>
          <p:nvPr/>
        </p:nvSpPr>
        <p:spPr>
          <a:xfrm>
            <a:off x="18186414" y="9687211"/>
            <a:ext cx="1449747" cy="75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 wrap="none">
            <a:spAutoFit/>
          </a:bodyPr>
          <a:lstStyle/>
          <a:p>
            <a:pPr>
              <a:defRPr spc="-230" sz="1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i="1" lang="en-US" sz="4000">
                <a:solidFill>
                  <a:srgbClr val="67C8C6"/>
                </a:solidFill>
              </a:rPr>
              <a:t>SORT</a:t>
            </a:r>
            <a:endParaRPr b="1" i="1" sz="4000">
              <a:solidFill>
                <a:srgbClr val="67C8C6"/>
              </a:solidFill>
            </a:endParaRPr>
          </a:p>
        </p:txBody>
      </p:sp>
      <p:sp>
        <p:nvSpPr>
          <p:cNvPr id="36" name="We Sort Not Sell!">
            <a:extLst>
              <a:ext uri="{FF2B5EF4-FFF2-40B4-BE49-F238E27FC236}">
                <a16:creationId xmlns:a16="http://schemas.microsoft.com/office/drawing/2014/main" id="{3F20708F-ED3B-914F-C534-5D74B350666B}"/>
              </a:ext>
            </a:extLst>
          </p:cNvPr>
          <p:cNvSpPr txBox="1"/>
          <p:nvPr/>
        </p:nvSpPr>
        <p:spPr>
          <a:xfrm>
            <a:off x="11839754" y="9706261"/>
            <a:ext cx="1449747" cy="75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 wrap="none">
            <a:spAutoFit/>
          </a:bodyPr>
          <a:lstStyle/>
          <a:p>
            <a:pPr>
              <a:defRPr spc="-230" sz="1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b="1" i="1" lang="en-US" sz="4000">
                <a:solidFill>
                  <a:srgbClr val="67C8C6"/>
                </a:solidFill>
              </a:rPr>
              <a:t>SORT</a:t>
            </a:r>
            <a:endParaRPr b="1" i="1" sz="4000">
              <a:solidFill>
                <a:srgbClr val="67C8C6"/>
              </a:solidFill>
            </a:endParaRPr>
          </a:p>
        </p:txBody>
      </p:sp>
      <p:sp>
        <p:nvSpPr>
          <p:cNvPr id="4" name="How to Build Your Team">
            <a:extLst>
              <a:ext uri="{FF2B5EF4-FFF2-40B4-BE49-F238E27FC236}">
                <a16:creationId xmlns:a16="http://schemas.microsoft.com/office/drawing/2014/main" id="{F714EC95-8DE0-3A69-A518-B76F2101694F}"/>
              </a:ext>
            </a:extLst>
          </p:cNvPr>
          <p:cNvSpPr txBox="1"/>
          <p:nvPr/>
        </p:nvSpPr>
        <p:spPr>
          <a:xfrm>
            <a:off x="5839327" y="1686476"/>
            <a:ext cx="13417638" cy="172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 wrap="none">
            <a:spAutoFit/>
          </a:bodyPr>
          <a:lstStyle>
            <a:lvl1pPr>
              <a:defRPr spc="-368" sz="123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0300"/>
              <a:t>How to Build Your Team</a:t>
            </a:r>
          </a:p>
        </p:txBody>
      </p:sp>
      <p:sp>
        <p:nvSpPr>
          <p:cNvPr id="5" name="How to Build Your Team">
            <a:extLst>
              <a:ext uri="{FF2B5EF4-FFF2-40B4-BE49-F238E27FC236}">
                <a16:creationId xmlns:a16="http://schemas.microsoft.com/office/drawing/2014/main" id="{1DEF82C3-5352-6BF6-F118-4DC873481105}"/>
              </a:ext>
            </a:extLst>
          </p:cNvPr>
          <p:cNvSpPr txBox="1"/>
          <p:nvPr/>
        </p:nvSpPr>
        <p:spPr>
          <a:xfrm>
            <a:off x="5851188" y="3291129"/>
            <a:ext cx="13405777" cy="137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71433" lIns="71433" rIns="71433" tIns="71433" wrap="none">
            <a:spAutoFit/>
          </a:bodyPr>
          <a:lstStyle>
            <a:lvl1pPr>
              <a:defRPr spc="-368" sz="12300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8000">
                <a:solidFill>
                  <a:schemeClr val="bg1"/>
                </a:solidFill>
              </a:rPr>
              <a:t>3 Steps to Successful Recruiting</a:t>
            </a:r>
            <a:endParaRPr sz="8000">
              <a:solidFill>
                <a:schemeClr val="bg1"/>
              </a:solidFill>
            </a:endParaRPr>
          </a:p>
        </p:txBody>
      </p:sp>
      <p:sp>
        <p:nvSpPr>
          <p:cNvPr id="6" name="Prospects  who do not become  IBOS…">
            <a:extLst>
              <a:ext uri="{FF2B5EF4-FFF2-40B4-BE49-F238E27FC236}">
                <a16:creationId xmlns:a16="http://schemas.microsoft.com/office/drawing/2014/main" id="{A386A2E7-6D36-1EE3-BB63-744D17C021FB}"/>
              </a:ext>
            </a:extLst>
          </p:cNvPr>
          <p:cNvSpPr txBox="1"/>
          <p:nvPr/>
        </p:nvSpPr>
        <p:spPr>
          <a:xfrm>
            <a:off x="3757696" y="7968566"/>
            <a:ext cx="480686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="http://schemas.openxmlformats.org/officeDocument/2006/math" xmlns:p14="http://schemas.microsoft.com/office/powerpoint/2010/main" xmlns:p15="http://schemas.microsoft.com/office/powerpoint/2012/main" xmlns:p159="http://schemas.microsoft.com/office/powerpoint/2015/09/main" val="1"/>
            </a:ext>
          </a:extLst>
        </p:spPr>
        <p:txBody>
          <a:bodyPr anchor="ctr" bIns="50800" lIns="50800" rIns="50800" tIns="50800">
            <a:spAutoFit/>
          </a:bodyPr>
          <a:lstStyle/>
          <a:p>
            <a:pPr defTabSz="821528">
              <a:defRPr b="1" cap="all" sz="2400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>
                <a:latin typeface="+mn-lt"/>
              </a:rPr>
              <a:t>Pique Interest &amp; INVITE</a:t>
            </a:r>
            <a:endParaRPr sz="44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How to Build Your Team"/>
          <p:cNvSpPr txBox="1"/>
          <p:nvPr/>
        </p:nvSpPr>
        <p:spPr>
          <a:xfrm>
            <a:off x="5839327" y="1686476"/>
            <a:ext cx="13417638" cy="172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>
              <a:defRPr sz="12300" spc="-368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0300"/>
              <a:t>How to Build Your Team</a:t>
            </a:r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F5344CEB-9BA8-3039-F3C3-89C6C5CCF782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8ECB018D-3831-195E-C2E6-D92AF7F7F921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3 steps</a:t>
            </a:r>
            <a:endParaRPr b="1"/>
          </a:p>
        </p:txBody>
      </p:sp>
      <p:sp>
        <p:nvSpPr>
          <p:cNvPr id="4" name="Group">
            <a:extLst>
              <a:ext uri="{FF2B5EF4-FFF2-40B4-BE49-F238E27FC236}">
                <a16:creationId xmlns:a16="http://schemas.microsoft.com/office/drawing/2014/main" id="{F6FDF93C-D237-7C7E-8282-257CE97210C0}"/>
              </a:ext>
            </a:extLst>
          </p:cNvPr>
          <p:cNvSpPr/>
          <p:nvPr/>
        </p:nvSpPr>
        <p:spPr>
          <a:xfrm>
            <a:off x="3452344" y="6173750"/>
            <a:ext cx="5417568" cy="541756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67C8C6"/>
            </a:solidFill>
            <a:miter lim="400000"/>
          </a:ln>
          <a:effectLst>
            <a:glow rad="838200">
              <a:srgbClr val="67C8C6">
                <a:alpha val="60000"/>
              </a:srgbClr>
            </a:glow>
          </a:effectLst>
        </p:spPr>
        <p:txBody>
          <a:bodyPr lIns="91436" tIns="91436" rIns="91436" bIns="91436" anchor="ctr"/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sz="28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sp>
        <p:nvSpPr>
          <p:cNvPr id="9" name="Group">
            <a:extLst>
              <a:ext uri="{FF2B5EF4-FFF2-40B4-BE49-F238E27FC236}">
                <a16:creationId xmlns:a16="http://schemas.microsoft.com/office/drawing/2014/main" id="{3E0DB901-4FF6-35FF-A27F-F203E3C16003}"/>
              </a:ext>
            </a:extLst>
          </p:cNvPr>
          <p:cNvSpPr/>
          <p:nvPr/>
        </p:nvSpPr>
        <p:spPr>
          <a:xfrm>
            <a:off x="16124779" y="6224321"/>
            <a:ext cx="5417568" cy="5417570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02519A"/>
            </a:solidFill>
            <a:prstDash val="solid"/>
            <a:miter lim="400000"/>
          </a:ln>
          <a:effectLst/>
        </p:spPr>
        <p:txBody>
          <a:bodyPr wrap="square" lIns="91436" tIns="91436" rIns="91436" bIns="91436" numCol="1" anchor="ctr">
            <a:noAutofit/>
          </a:bodyPr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sz="28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sp>
        <p:nvSpPr>
          <p:cNvPr id="12" name="Group">
            <a:extLst>
              <a:ext uri="{FF2B5EF4-FFF2-40B4-BE49-F238E27FC236}">
                <a16:creationId xmlns:a16="http://schemas.microsoft.com/office/drawing/2014/main" id="{14C2B2FD-7599-0B43-B5AE-F63981EAEC6D}"/>
              </a:ext>
            </a:extLst>
          </p:cNvPr>
          <p:cNvSpPr/>
          <p:nvPr/>
        </p:nvSpPr>
        <p:spPr>
          <a:xfrm>
            <a:off x="9788563" y="6261898"/>
            <a:ext cx="5417570" cy="5417570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02519A"/>
            </a:solidFill>
            <a:prstDash val="solid"/>
            <a:miter lim="400000"/>
          </a:ln>
          <a:effectLst/>
        </p:spPr>
        <p:txBody>
          <a:bodyPr wrap="square" lIns="91436" tIns="91436" rIns="91436" bIns="91436" numCol="1" anchor="ctr">
            <a:noAutofit/>
          </a:bodyPr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sz="28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sp>
        <p:nvSpPr>
          <p:cNvPr id="20" name="Marc Isaac…">
            <a:extLst>
              <a:ext uri="{FF2B5EF4-FFF2-40B4-BE49-F238E27FC236}">
                <a16:creationId xmlns:a16="http://schemas.microsoft.com/office/drawing/2014/main" id="{398134C8-5295-C6DA-671C-69564E65D1C9}"/>
              </a:ext>
            </a:extLst>
          </p:cNvPr>
          <p:cNvSpPr txBox="1"/>
          <p:nvPr/>
        </p:nvSpPr>
        <p:spPr>
          <a:xfrm>
            <a:off x="2719243" y="3696356"/>
            <a:ext cx="19556209" cy="124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 your Role</a:t>
            </a:r>
            <a:endParaRPr sz="1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Marc Isaac…">
            <a:extLst>
              <a:ext uri="{FF2B5EF4-FFF2-40B4-BE49-F238E27FC236}">
                <a16:creationId xmlns:a16="http://schemas.microsoft.com/office/drawing/2014/main" id="{9403B083-FF50-1EBB-3EA0-C38152FBBEFA}"/>
              </a:ext>
            </a:extLst>
          </p:cNvPr>
          <p:cNvSpPr txBox="1"/>
          <p:nvPr/>
        </p:nvSpPr>
        <p:spPr>
          <a:xfrm>
            <a:off x="4234294" y="9636654"/>
            <a:ext cx="3524682" cy="140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5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endParaRPr sz="115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Marc Isaac…">
            <a:extLst>
              <a:ext uri="{FF2B5EF4-FFF2-40B4-BE49-F238E27FC236}">
                <a16:creationId xmlns:a16="http://schemas.microsoft.com/office/drawing/2014/main" id="{F14755A9-3003-F6E9-956C-70EBF7BD9AB5}"/>
              </a:ext>
            </a:extLst>
          </p:cNvPr>
          <p:cNvSpPr txBox="1"/>
          <p:nvPr/>
        </p:nvSpPr>
        <p:spPr>
          <a:xfrm>
            <a:off x="10416984" y="9736372"/>
            <a:ext cx="4077985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Expert</a:t>
            </a:r>
            <a:endParaRPr sz="96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Marc Isaac…">
            <a:extLst>
              <a:ext uri="{FF2B5EF4-FFF2-40B4-BE49-F238E27FC236}">
                <a16:creationId xmlns:a16="http://schemas.microsoft.com/office/drawing/2014/main" id="{F9BEC246-E4BB-DDC0-FF8A-4AD5FD7A7F01}"/>
              </a:ext>
            </a:extLst>
          </p:cNvPr>
          <p:cNvSpPr txBox="1"/>
          <p:nvPr/>
        </p:nvSpPr>
        <p:spPr>
          <a:xfrm>
            <a:off x="16817784" y="9755422"/>
            <a:ext cx="4077985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Expert</a:t>
            </a:r>
            <a:endParaRPr sz="96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Prospects  who do not become  IBOS…">
            <a:extLst>
              <a:ext uri="{FF2B5EF4-FFF2-40B4-BE49-F238E27FC236}">
                <a16:creationId xmlns:a16="http://schemas.microsoft.com/office/drawing/2014/main" id="{AC41B4BD-973F-100A-E27C-6FBB3775A465}"/>
              </a:ext>
            </a:extLst>
          </p:cNvPr>
          <p:cNvSpPr txBox="1"/>
          <p:nvPr/>
        </p:nvSpPr>
        <p:spPr>
          <a:xfrm>
            <a:off x="3757696" y="7968566"/>
            <a:ext cx="480686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28">
              <a:defRPr sz="24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>
                <a:latin typeface="+mn-lt"/>
              </a:rPr>
              <a:t>Pique Interest &amp; INVITE</a:t>
            </a:r>
            <a:endParaRPr sz="440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ECA1C-E1A1-AC83-F128-6FB07480F8E2}"/>
              </a:ext>
            </a:extLst>
          </p:cNvPr>
          <p:cNvSpPr txBox="1"/>
          <p:nvPr/>
        </p:nvSpPr>
        <p:spPr>
          <a:xfrm>
            <a:off x="5562282" y="6559924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kern="1200">
                <a:solidFill>
                  <a:srgbClr val="0E2B53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CF964-8D62-E2A5-2294-8B38ED847332}"/>
              </a:ext>
            </a:extLst>
          </p:cNvPr>
          <p:cNvSpPr txBox="1"/>
          <p:nvPr/>
        </p:nvSpPr>
        <p:spPr>
          <a:xfrm>
            <a:off x="11949300" y="6564636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0E2B53"/>
                </a:solidFill>
                <a:latin typeface="Helvetica'"/>
              </a:rPr>
              <a:t>2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3A1550-A1EF-D6FC-9ADF-175D2E9C8EE8}"/>
              </a:ext>
            </a:extLst>
          </p:cNvPr>
          <p:cNvSpPr txBox="1"/>
          <p:nvPr/>
        </p:nvSpPr>
        <p:spPr>
          <a:xfrm>
            <a:off x="18324494" y="6570986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0E2B53"/>
                </a:solidFill>
                <a:latin typeface="Helvetica'"/>
              </a:rPr>
              <a:t>3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19" name="Everyone Else   (Warm Market, especially those you do business with  and referrals)">
            <a:extLst>
              <a:ext uri="{FF2B5EF4-FFF2-40B4-BE49-F238E27FC236}">
                <a16:creationId xmlns:a16="http://schemas.microsoft.com/office/drawing/2014/main" id="{B282D349-A147-969C-183B-AB2DCDB1C9E9}"/>
              </a:ext>
            </a:extLst>
          </p:cNvPr>
          <p:cNvSpPr txBox="1"/>
          <p:nvPr/>
        </p:nvSpPr>
        <p:spPr>
          <a:xfrm>
            <a:off x="10109693" y="7530143"/>
            <a:ext cx="4806868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821528">
              <a:spcBef>
                <a:spcPts val="2200"/>
              </a:spcBef>
              <a:defRPr sz="24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/>
              <a:t>ACN Opportunity Presentation</a:t>
            </a:r>
            <a:br>
              <a:rPr sz="4400">
                <a:latin typeface="+mn-lt"/>
              </a:rPr>
            </a:br>
            <a:endParaRPr sz="4400">
              <a:latin typeface="+mn-lt"/>
            </a:endParaRPr>
          </a:p>
        </p:txBody>
      </p:sp>
      <p:sp>
        <p:nvSpPr>
          <p:cNvPr id="23" name="Everyone Else   (Warm Market, especially those you do business with  and referrals)">
            <a:extLst>
              <a:ext uri="{FF2B5EF4-FFF2-40B4-BE49-F238E27FC236}">
                <a16:creationId xmlns:a16="http://schemas.microsoft.com/office/drawing/2014/main" id="{F51F960E-314A-6544-B636-EF90C8F44CFC}"/>
              </a:ext>
            </a:extLst>
          </p:cNvPr>
          <p:cNvSpPr txBox="1"/>
          <p:nvPr/>
        </p:nvSpPr>
        <p:spPr>
          <a:xfrm>
            <a:off x="16124777" y="8105428"/>
            <a:ext cx="5440566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821528">
              <a:defRPr sz="24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>
                <a:latin typeface="+mn-lt"/>
              </a:rPr>
              <a:t>CORE Basic Training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0883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4F0EF4-4057-FB03-D8BB-D734859AF085}"/>
              </a:ext>
            </a:extLst>
          </p:cNvPr>
          <p:cNvSpPr txBox="1"/>
          <p:nvPr/>
        </p:nvSpPr>
        <p:spPr>
          <a:xfrm>
            <a:off x="1689100" y="3081745"/>
            <a:ext cx="21005800" cy="9207500"/>
          </a:xfrm>
          <a:prstGeom prst="rect">
            <a:avLst/>
          </a:prstGeo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ct val="0"/>
              </a:spcAft>
              <a:buClrTx/>
              <a:buSzPct val="75000"/>
              <a:buFontTx/>
              <a:buChar char="•"/>
              <a:defRPr sz="5200" b="0" i="0" u="none" strike="noStrike" cap="none" spc="-156" baseline="0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US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41159D-61A8-3C3A-11FA-9B7BAEF66574}"/>
              </a:ext>
            </a:extLst>
          </p:cNvPr>
          <p:cNvGrpSpPr/>
          <p:nvPr/>
        </p:nvGrpSpPr>
        <p:grpSpPr>
          <a:xfrm>
            <a:off x="705547" y="3196097"/>
            <a:ext cx="7285654" cy="7261644"/>
            <a:chOff x="352773" y="2078776"/>
            <a:chExt cx="3642827" cy="36308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93370-9D93-7E00-7285-F7D5F2D860C5}"/>
                </a:ext>
              </a:extLst>
            </p:cNvPr>
            <p:cNvSpPr/>
            <p:nvPr/>
          </p:nvSpPr>
          <p:spPr>
            <a:xfrm>
              <a:off x="352773" y="2969202"/>
              <a:ext cx="3642827" cy="2740394"/>
            </a:xfrm>
            <a:prstGeom prst="rect">
              <a:avLst/>
            </a:prstGeom>
            <a:noFill/>
            <a:ln w="38100">
              <a:solidFill>
                <a:srgbClr val="ED333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6102" hangingPunct="1">
                <a:defRPr/>
              </a:pPr>
              <a:endParaRPr lang="en-US" sz="48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75F506FE-9DCD-B6C6-2401-EA5F3BDD6D48}"/>
                </a:ext>
              </a:extLst>
            </p:cNvPr>
            <p:cNvSpPr txBox="1"/>
            <p:nvPr/>
          </p:nvSpPr>
          <p:spPr>
            <a:xfrm>
              <a:off x="653755" y="3129507"/>
              <a:ext cx="3258019" cy="1007541"/>
            </a:xfrm>
            <a:prstGeom prst="rect">
              <a:avLst/>
            </a:prstGeom>
            <a:ln w="38100">
              <a:noFill/>
            </a:ln>
          </p:spPr>
          <p:txBody>
            <a:bodyPr vert="horz" lIns="182654" tIns="91328" rIns="182654" bIns="91328" rtlCol="0" anchor="t">
              <a:noAutofit/>
            </a:bodyPr>
            <a:lstStyle>
              <a:lvl1pPr marL="342891" indent="-342891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29" indent="-285742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68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55" indent="-228593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2" indent="-228593" algn="l" defTabSz="457186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0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17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05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91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02">
                <a:buNone/>
                <a:defRPr/>
              </a:pPr>
              <a:r>
                <a:rPr lang="en-US" sz="7200" b="1">
                  <a:solidFill>
                    <a:srgbClr val="E732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Red Apples</a:t>
              </a:r>
              <a:endParaRPr lang="en-US" sz="5600" b="1">
                <a:solidFill>
                  <a:srgbClr val="E732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11.png">
              <a:extLst>
                <a:ext uri="{FF2B5EF4-FFF2-40B4-BE49-F238E27FC236}">
                  <a16:creationId xmlns:a16="http://schemas.microsoft.com/office/drawing/2014/main" id="{BB6FB91B-67B2-7CB4-66DC-95170807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756" y="2078776"/>
              <a:ext cx="704861" cy="1007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E7E819-6731-F93C-3F20-A2FD545D68B7}"/>
              </a:ext>
            </a:extLst>
          </p:cNvPr>
          <p:cNvGrpSpPr/>
          <p:nvPr/>
        </p:nvGrpSpPr>
        <p:grpSpPr>
          <a:xfrm>
            <a:off x="8507990" y="3248887"/>
            <a:ext cx="7450368" cy="7233716"/>
            <a:chOff x="4253994" y="2105171"/>
            <a:chExt cx="3725184" cy="361685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56F329-FC99-F239-5AE6-D960EE844BED}"/>
                </a:ext>
              </a:extLst>
            </p:cNvPr>
            <p:cNvGrpSpPr/>
            <p:nvPr/>
          </p:nvGrpSpPr>
          <p:grpSpPr>
            <a:xfrm>
              <a:off x="4295173" y="2105171"/>
              <a:ext cx="3642828" cy="3616859"/>
              <a:chOff x="8220384" y="2099645"/>
              <a:chExt cx="3642828" cy="361685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5C028AF-13EE-F33C-4A7E-6AD636108EC0}"/>
                  </a:ext>
                </a:extLst>
              </p:cNvPr>
              <p:cNvSpPr/>
              <p:nvPr/>
            </p:nvSpPr>
            <p:spPr>
              <a:xfrm>
                <a:off x="8220384" y="2976110"/>
                <a:ext cx="3642827" cy="2740394"/>
              </a:xfrm>
              <a:prstGeom prst="rect">
                <a:avLst/>
              </a:prstGeom>
              <a:noFill/>
              <a:ln w="38100">
                <a:solidFill>
                  <a:srgbClr val="90C74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6102" hangingPunct="1">
                  <a:defRPr/>
                </a:pPr>
                <a:endParaRPr lang="en-US" sz="4800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11" name="Rectángulo 2">
                <a:extLst>
                  <a:ext uri="{FF2B5EF4-FFF2-40B4-BE49-F238E27FC236}">
                    <a16:creationId xmlns:a16="http://schemas.microsoft.com/office/drawing/2014/main" id="{2A0C91AD-8630-301B-DE12-A14D83DDBC96}"/>
                  </a:ext>
                </a:extLst>
              </p:cNvPr>
              <p:cNvSpPr/>
              <p:nvPr/>
            </p:nvSpPr>
            <p:spPr>
              <a:xfrm>
                <a:off x="8220385" y="3294882"/>
                <a:ext cx="3642827" cy="287171"/>
              </a:xfrm>
              <a:prstGeom prst="rect">
                <a:avLst/>
              </a:prstGeom>
            </p:spPr>
            <p:txBody>
              <a:bodyPr wrap="square" lIns="243538" tIns="121770" rIns="243538" bIns="121770" anchor="t">
                <a:spAutoFit/>
              </a:bodyPr>
              <a:lstStyle/>
              <a:p>
                <a:pPr algn="l" defTabSz="1216102" hangingPunct="1">
                  <a:defRPr/>
                </a:pPr>
                <a:endParaRPr lang="en-US" sz="2134" b="1" i="1" kern="120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</a:endParaRPr>
              </a:p>
            </p:txBody>
          </p:sp>
          <p:pic>
            <p:nvPicPr>
              <p:cNvPr id="12" name="image11.png">
                <a:extLst>
                  <a:ext uri="{FF2B5EF4-FFF2-40B4-BE49-F238E27FC236}">
                    <a16:creationId xmlns:a16="http://schemas.microsoft.com/office/drawing/2014/main" id="{00285020-FAB7-0FCE-C0C0-3F253BD70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5377" y="2099645"/>
                <a:ext cx="752843" cy="10075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A5D9BD1C-63D9-1532-4EA6-C49198AEB7F5}"/>
                </a:ext>
              </a:extLst>
            </p:cNvPr>
            <p:cNvSpPr txBox="1"/>
            <p:nvPr/>
          </p:nvSpPr>
          <p:spPr>
            <a:xfrm>
              <a:off x="4253994" y="3137212"/>
              <a:ext cx="3725184" cy="992134"/>
            </a:xfrm>
            <a:prstGeom prst="rect">
              <a:avLst/>
            </a:prstGeom>
            <a:ln w="38100">
              <a:noFill/>
            </a:ln>
          </p:spPr>
          <p:txBody>
            <a:bodyPr lIns="243538" tIns="121770" rIns="243538" bIns="121770" anchor="t"/>
            <a:lstStyle>
              <a:lvl1pPr marL="342891" indent="-342891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29" indent="-285742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68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55" indent="-228593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2" indent="-228593" algn="l" defTabSz="457186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0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17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05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91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02">
                <a:buNone/>
                <a:defRPr/>
              </a:pPr>
              <a:r>
                <a:rPr lang="en-US" sz="7200" b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Green Apples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E95473-3D75-1153-4A03-9DCD9E7C747C}"/>
              </a:ext>
            </a:extLst>
          </p:cNvPr>
          <p:cNvGrpSpPr/>
          <p:nvPr/>
        </p:nvGrpSpPr>
        <p:grpSpPr>
          <a:xfrm>
            <a:off x="16557501" y="3270229"/>
            <a:ext cx="7285654" cy="7218328"/>
            <a:chOff x="4274584" y="2100433"/>
            <a:chExt cx="3642827" cy="36091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F54157-855C-2A81-94AA-96C802B19530}"/>
                </a:ext>
              </a:extLst>
            </p:cNvPr>
            <p:cNvSpPr/>
            <p:nvPr/>
          </p:nvSpPr>
          <p:spPr>
            <a:xfrm>
              <a:off x="4274584" y="2969202"/>
              <a:ext cx="3642827" cy="2740394"/>
            </a:xfrm>
            <a:prstGeom prst="rect">
              <a:avLst/>
            </a:prstGeom>
            <a:noFill/>
            <a:ln w="38100">
              <a:solidFill>
                <a:srgbClr val="AB80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6102" hangingPunct="1">
                <a:defRPr/>
              </a:pPr>
              <a:endParaRPr lang="en-US" sz="48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pic>
          <p:nvPicPr>
            <p:cNvPr id="15" name="image11.png">
              <a:extLst>
                <a:ext uri="{FF2B5EF4-FFF2-40B4-BE49-F238E27FC236}">
                  <a16:creationId xmlns:a16="http://schemas.microsoft.com/office/drawing/2014/main" id="{167B0565-0AEB-09FE-52DA-A45E6A2AE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567" y="2100433"/>
              <a:ext cx="704861" cy="999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FAB855-5E14-9F72-1134-BDF4790ABF12}"/>
              </a:ext>
            </a:extLst>
          </p:cNvPr>
          <p:cNvSpPr txBox="1"/>
          <p:nvPr/>
        </p:nvSpPr>
        <p:spPr>
          <a:xfrm>
            <a:off x="16557499" y="5421351"/>
            <a:ext cx="7450368" cy="1984268"/>
          </a:xfrm>
          <a:prstGeom prst="rect">
            <a:avLst/>
          </a:prstGeom>
          <a:ln w="38100">
            <a:noFill/>
          </a:ln>
        </p:spPr>
        <p:txBody>
          <a:bodyPr lIns="243538" tIns="121770" rIns="243538" bIns="121770" anchor="t"/>
          <a:lstStyle>
            <a:lvl1pPr marL="342891" indent="-342891" algn="l" defTabSz="45718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9" indent="-285742" algn="l" defTabSz="45718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8" indent="-228593" algn="l" defTabSz="45718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5" indent="-228593" algn="l" defTabSz="45718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2" indent="-228593" algn="l" defTabSz="45718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0" indent="-228593" algn="l" defTabSz="4571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7" indent="-228593" algn="l" defTabSz="4571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5" indent="-228593" algn="l" defTabSz="4571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1" indent="-228593" algn="l" defTabSz="45718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02">
              <a:buNone/>
              <a:defRPr/>
            </a:pPr>
            <a:r>
              <a:rPr lang="en-US" sz="7200" b="1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Brown Apples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BA408F-BCAF-98FC-E4D3-62C29C6782E7}"/>
              </a:ext>
            </a:extLst>
          </p:cNvPr>
          <p:cNvGrpSpPr/>
          <p:nvPr/>
        </p:nvGrpSpPr>
        <p:grpSpPr>
          <a:xfrm>
            <a:off x="1540250" y="9244201"/>
            <a:ext cx="21492370" cy="988609"/>
            <a:chOff x="1540250" y="9244201"/>
            <a:chExt cx="21492370" cy="9886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323C4-A809-4F72-10E8-A29E3F8A6DED}"/>
                </a:ext>
              </a:extLst>
            </p:cNvPr>
            <p:cNvSpPr txBox="1"/>
            <p:nvPr/>
          </p:nvSpPr>
          <p:spPr>
            <a:xfrm>
              <a:off x="1540250" y="9244201"/>
              <a:ext cx="5640412" cy="954107"/>
            </a:xfrm>
            <a:prstGeom prst="rect">
              <a:avLst/>
            </a:prstGeom>
            <a:solidFill>
              <a:srgbClr val="ED333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828754" hangingPunct="1">
                <a:defRPr/>
              </a:pPr>
              <a:r>
                <a:rPr lang="en-US" sz="5600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80% of your time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842F1D-1CD0-C7CA-E3E5-6EEC93CD35B6}"/>
                </a:ext>
              </a:extLst>
            </p:cNvPr>
            <p:cNvSpPr txBox="1"/>
            <p:nvPr/>
          </p:nvSpPr>
          <p:spPr>
            <a:xfrm>
              <a:off x="9371796" y="9278701"/>
              <a:ext cx="5640416" cy="954107"/>
            </a:xfrm>
            <a:prstGeom prst="rect">
              <a:avLst/>
            </a:prstGeom>
            <a:solidFill>
              <a:srgbClr val="90C74B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828754" hangingPunct="1">
                <a:defRPr/>
              </a:pPr>
              <a:r>
                <a:rPr lang="en-US" sz="5600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20% of your time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69B070-CD3D-6935-D875-65D9AD481A22}"/>
                </a:ext>
              </a:extLst>
            </p:cNvPr>
            <p:cNvSpPr txBox="1"/>
            <p:nvPr/>
          </p:nvSpPr>
          <p:spPr>
            <a:xfrm>
              <a:off x="17392204" y="9278703"/>
              <a:ext cx="5640416" cy="954107"/>
            </a:xfrm>
            <a:prstGeom prst="rect">
              <a:avLst/>
            </a:prstGeom>
            <a:solidFill>
              <a:srgbClr val="AB805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828754" hangingPunct="1">
                <a:defRPr/>
              </a:pPr>
              <a:r>
                <a:rPr lang="en-US" sz="5600" b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0% of your time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5D7B53-2195-BDAA-2D1B-CD452C211B1B}"/>
              </a:ext>
            </a:extLst>
          </p:cNvPr>
          <p:cNvSpPr txBox="1"/>
          <p:nvPr/>
        </p:nvSpPr>
        <p:spPr>
          <a:xfrm>
            <a:off x="3643513" y="1662434"/>
            <a:ext cx="1689473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marR="0" lvl="0" indent="-342891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in the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SELLING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Business!</a:t>
            </a:r>
          </a:p>
          <a:p>
            <a:pPr marL="342891" marR="0" lvl="0" indent="-342891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44CED5-0535-0B3A-8145-8C7F703A7557}"/>
              </a:ext>
            </a:extLst>
          </p:cNvPr>
          <p:cNvSpPr txBox="1"/>
          <p:nvPr/>
        </p:nvSpPr>
        <p:spPr>
          <a:xfrm>
            <a:off x="2976274" y="370773"/>
            <a:ext cx="1822921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891" marR="0" lvl="0" indent="-342891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 </a:t>
            </a:r>
            <a:r>
              <a:rPr kumimoji="0" lang="en-US" altLang="en-US" sz="7200" b="1" i="0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ARE</a:t>
            </a:r>
            <a:r>
              <a:rPr kumimoji="0" lang="en-US" altLang="en-US" sz="72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in the </a:t>
            </a:r>
            <a:r>
              <a:rPr kumimoji="0" lang="en-US" altLang="en-US" sz="7200" b="1" i="0" strike="noStrike" kern="1200" cap="none" spc="0" normalizeH="0" baseline="0" noProof="0">
                <a:ln>
                  <a:noFill/>
                </a:ln>
                <a:solidFill>
                  <a:srgbClr val="72D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SORTING</a:t>
            </a:r>
            <a:r>
              <a:rPr kumimoji="0" lang="en-US" altLang="en-US" sz="7200" b="1" i="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Business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185E12-CECF-D2BC-7BEB-ADACE42A464B}"/>
              </a:ext>
            </a:extLst>
          </p:cNvPr>
          <p:cNvSpPr txBox="1"/>
          <p:nvPr/>
        </p:nvSpPr>
        <p:spPr>
          <a:xfrm>
            <a:off x="41174" y="10972189"/>
            <a:ext cx="243840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782" indent="-685782" defTabSz="1828754" hangingPunct="1">
              <a:lnSpc>
                <a:spcPct val="80000"/>
              </a:lnSpc>
              <a:spcBef>
                <a:spcPts val="2400"/>
              </a:spcBef>
              <a:defRPr/>
            </a:pPr>
            <a:r>
              <a:rPr lang="en-US" altLang="en-US" sz="66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People typically fall into one of three categories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2C9D0F-EA99-E395-40A8-6FEF0425BE35}"/>
              </a:ext>
            </a:extLst>
          </p:cNvPr>
          <p:cNvGrpSpPr/>
          <p:nvPr/>
        </p:nvGrpSpPr>
        <p:grpSpPr>
          <a:xfrm>
            <a:off x="876843" y="6673433"/>
            <a:ext cx="22966310" cy="6429109"/>
            <a:chOff x="876843" y="6673433"/>
            <a:chExt cx="22966310" cy="6429109"/>
          </a:xfrm>
        </p:grpSpPr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2EF73B29-9B26-85ED-F1FB-51A28F96B6BE}"/>
                </a:ext>
              </a:extLst>
            </p:cNvPr>
            <p:cNvSpPr txBox="1"/>
            <p:nvPr/>
          </p:nvSpPr>
          <p:spPr>
            <a:xfrm>
              <a:off x="876843" y="6673433"/>
              <a:ext cx="6516038" cy="2015084"/>
            </a:xfrm>
            <a:prstGeom prst="rect">
              <a:avLst/>
            </a:prstGeom>
            <a:ln w="38100">
              <a:noFill/>
            </a:ln>
          </p:spPr>
          <p:txBody>
            <a:bodyPr vert="horz" lIns="182654" tIns="91328" rIns="182654" bIns="91328" rtlCol="0" anchor="t">
              <a:noAutofit/>
            </a:bodyPr>
            <a:lstStyle>
              <a:lvl1pPr marL="342891" indent="-342891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29" indent="-285742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68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55" indent="-228593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2" indent="-228593" algn="l" defTabSz="457186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0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17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05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91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02">
                <a:buNone/>
                <a:defRPr/>
              </a:pPr>
              <a:r>
                <a:rPr lang="en-US" sz="10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DB3350F0-3C5C-DB91-F4D3-E42613069046}"/>
                </a:ext>
              </a:extLst>
            </p:cNvPr>
            <p:cNvSpPr txBox="1"/>
            <p:nvPr/>
          </p:nvSpPr>
          <p:spPr>
            <a:xfrm>
              <a:off x="8421868" y="6673433"/>
              <a:ext cx="7450368" cy="1984268"/>
            </a:xfrm>
            <a:prstGeom prst="rect">
              <a:avLst/>
            </a:prstGeom>
            <a:ln w="38100">
              <a:noFill/>
            </a:ln>
          </p:spPr>
          <p:txBody>
            <a:bodyPr lIns="243538" tIns="121770" rIns="243538" bIns="121770" anchor="t"/>
            <a:lstStyle>
              <a:lvl1pPr marL="342891" indent="-342891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29" indent="-285742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68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55" indent="-228593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2" indent="-228593" algn="l" defTabSz="457186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0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17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05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91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02">
                <a:buNone/>
                <a:defRPr/>
              </a:pPr>
              <a:r>
                <a:rPr lang="en-US" sz="10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MAYBE</a:t>
              </a: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CB095BFD-17FB-E423-5174-F028C5AB277C}"/>
                </a:ext>
              </a:extLst>
            </p:cNvPr>
            <p:cNvSpPr txBox="1"/>
            <p:nvPr/>
          </p:nvSpPr>
          <p:spPr>
            <a:xfrm>
              <a:off x="16392785" y="6673433"/>
              <a:ext cx="7450368" cy="2884768"/>
            </a:xfrm>
            <a:prstGeom prst="rect">
              <a:avLst/>
            </a:prstGeom>
            <a:ln w="38100">
              <a:noFill/>
            </a:ln>
          </p:spPr>
          <p:txBody>
            <a:bodyPr lIns="243538" tIns="121770" rIns="243538" bIns="121770" anchor="t"/>
            <a:lstStyle>
              <a:lvl1pPr marL="342891" indent="-342891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29" indent="-285742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68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55" indent="-228593" algn="l" defTabSz="457186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2" indent="-228593" algn="l" defTabSz="457186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0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17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05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91" indent="-228593" algn="l" defTabSz="457186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6102">
                <a:buNone/>
                <a:defRPr/>
              </a:pPr>
              <a:r>
                <a:rPr lang="en-US" sz="10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Arial"/>
                  <a:cs typeface="Arial"/>
                </a:rPr>
                <a:t>NO</a:t>
              </a:r>
              <a:endParaRPr lang="en-US" sz="6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endParaRPr>
            </a:p>
            <a:p>
              <a:pPr marL="0" indent="0" algn="ctr" defTabSz="1216102">
                <a:buNone/>
                <a:defRPr/>
              </a:pPr>
              <a:endParaRPr lang="en-US" sz="14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81EB5E-D659-8A42-3FCB-8A284A0CF02B}"/>
                </a:ext>
              </a:extLst>
            </p:cNvPr>
            <p:cNvSpPr txBox="1"/>
            <p:nvPr/>
          </p:nvSpPr>
          <p:spPr>
            <a:xfrm>
              <a:off x="10015666" y="8402376"/>
              <a:ext cx="4546868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782" indent="-685782" algn="l" defTabSz="1828754" hangingPunct="1">
                <a:lnSpc>
                  <a:spcPct val="80000"/>
                </a:lnSpc>
                <a:spcBef>
                  <a:spcPts val="2400"/>
                </a:spcBef>
                <a:defRPr/>
              </a:pPr>
              <a:r>
                <a:rPr lang="en-US" altLang="en-US" sz="7200" i="1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Questions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07DDEA-AC86-DD25-71F8-098F4DE9B100}"/>
                </a:ext>
              </a:extLst>
            </p:cNvPr>
            <p:cNvSpPr txBox="1"/>
            <p:nvPr/>
          </p:nvSpPr>
          <p:spPr>
            <a:xfrm>
              <a:off x="1510918" y="12197679"/>
              <a:ext cx="21444513" cy="904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85782" indent="-685782" defTabSz="1828754" hangingPunct="1">
                <a:lnSpc>
                  <a:spcPct val="80000"/>
                </a:lnSpc>
                <a:spcBef>
                  <a:spcPts val="2400"/>
                </a:spcBef>
                <a:defRPr/>
              </a:pPr>
              <a:r>
                <a:rPr lang="en-US" altLang="en-US" sz="6600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Your </a:t>
              </a:r>
              <a:r>
                <a:rPr lang="en-US" altLang="en-US" sz="6600" b="1" kern="1200" dirty="0">
                  <a:solidFill>
                    <a:srgbClr val="72DD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contact’s response </a:t>
              </a:r>
              <a:r>
                <a:rPr lang="en-US" altLang="en-US" sz="6600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is all about </a:t>
              </a:r>
              <a:r>
                <a:rPr lang="en-US" altLang="en-US" sz="6600" b="1" kern="1200" dirty="0">
                  <a:solidFill>
                    <a:srgbClr val="72DD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timing</a:t>
              </a:r>
              <a:r>
                <a:rPr lang="en-US" altLang="en-US" sz="6600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2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">
            <a:extLst>
              <a:ext uri="{FF2B5EF4-FFF2-40B4-BE49-F238E27FC236}">
                <a16:creationId xmlns:a16="http://schemas.microsoft.com/office/drawing/2014/main" id="{37991FCF-0BE5-4DAA-B53C-455508219C3E}"/>
              </a:ext>
            </a:extLst>
          </p:cNvPr>
          <p:cNvSpPr/>
          <p:nvPr/>
        </p:nvSpPr>
        <p:spPr>
          <a:xfrm>
            <a:off x="4714709" y="4107689"/>
            <a:ext cx="4203846" cy="4203846"/>
          </a:xfrm>
          <a:prstGeom prst="ellipse">
            <a:avLst/>
          </a:prstGeom>
          <a:solidFill>
            <a:srgbClr val="4180CC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600">
                <a:solidFill>
                  <a:srgbClr val="4E7CBA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sp>
        <p:nvSpPr>
          <p:cNvPr id="6" name="You">
            <a:extLst>
              <a:ext uri="{FF2B5EF4-FFF2-40B4-BE49-F238E27FC236}">
                <a16:creationId xmlns:a16="http://schemas.microsoft.com/office/drawing/2014/main" id="{542F6749-30B2-4DFD-B242-B344E2EC0F52}"/>
              </a:ext>
            </a:extLst>
          </p:cNvPr>
          <p:cNvSpPr txBox="1"/>
          <p:nvPr/>
        </p:nvSpPr>
        <p:spPr>
          <a:xfrm>
            <a:off x="4658647" y="5460472"/>
            <a:ext cx="4316182" cy="1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2" tIns="71432" rIns="71432" bIns="71432" anchor="ctr">
            <a:spAutoFit/>
          </a:bodyPr>
          <a:lstStyle>
            <a:lvl1pPr algn="ctr" defTabSz="292100">
              <a:defRPr sz="5600" spc="-16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9741B589-840A-452B-8E10-50134ACBEE7E}"/>
              </a:ext>
            </a:extLst>
          </p:cNvPr>
          <p:cNvSpPr/>
          <p:nvPr/>
        </p:nvSpPr>
        <p:spPr>
          <a:xfrm>
            <a:off x="15103308" y="4107689"/>
            <a:ext cx="4203854" cy="4203846"/>
          </a:xfrm>
          <a:prstGeom prst="ellipse">
            <a:avLst/>
          </a:prstGeom>
          <a:solidFill>
            <a:srgbClr val="70CACB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sp>
        <p:nvSpPr>
          <p:cNvPr id="8" name="Prospect">
            <a:extLst>
              <a:ext uri="{FF2B5EF4-FFF2-40B4-BE49-F238E27FC236}">
                <a16:creationId xmlns:a16="http://schemas.microsoft.com/office/drawing/2014/main" id="{8C9FB206-6544-4D16-A079-55E7D811DD26}"/>
              </a:ext>
            </a:extLst>
          </p:cNvPr>
          <p:cNvSpPr txBox="1"/>
          <p:nvPr/>
        </p:nvSpPr>
        <p:spPr>
          <a:xfrm>
            <a:off x="15047251" y="5502003"/>
            <a:ext cx="4316182" cy="131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7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Prospect</a:t>
            </a: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2C787B91-7F31-4008-8FDF-E32E4C24F442}"/>
              </a:ext>
            </a:extLst>
          </p:cNvPr>
          <p:cNvSpPr/>
          <p:nvPr/>
        </p:nvSpPr>
        <p:spPr>
          <a:xfrm>
            <a:off x="10004133" y="8959087"/>
            <a:ext cx="4203854" cy="4203854"/>
          </a:xfrm>
          <a:prstGeom prst="ellipse">
            <a:avLst/>
          </a:prstGeom>
          <a:solidFill>
            <a:srgbClr val="A6AAA9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sp>
        <p:nvSpPr>
          <p:cNvPr id="10" name="Expert">
            <a:extLst>
              <a:ext uri="{FF2B5EF4-FFF2-40B4-BE49-F238E27FC236}">
                <a16:creationId xmlns:a16="http://schemas.microsoft.com/office/drawing/2014/main" id="{7F9097E2-0694-4DA8-8A75-B94BE2AFD5E8}"/>
              </a:ext>
            </a:extLst>
          </p:cNvPr>
          <p:cNvSpPr txBox="1"/>
          <p:nvPr/>
        </p:nvSpPr>
        <p:spPr>
          <a:xfrm>
            <a:off x="9992639" y="9788598"/>
            <a:ext cx="4316180" cy="226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2" tIns="71432" rIns="71432" bIns="71432" anchor="ctr">
            <a:spAutoFit/>
          </a:bodyPr>
          <a:lstStyle/>
          <a:p>
            <a:pPr>
              <a:defRPr sz="42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8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</a:t>
            </a:r>
          </a:p>
          <a:p>
            <a:pPr>
              <a:defRPr sz="20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54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</a:t>
            </a:r>
            <a:endParaRPr sz="40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55590D9C-39D1-4C41-9DA2-7F4B74BE9261}"/>
              </a:ext>
            </a:extLst>
          </p:cNvPr>
          <p:cNvSpPr/>
          <p:nvPr/>
        </p:nvSpPr>
        <p:spPr>
          <a:xfrm flipH="1">
            <a:off x="9070048" y="6160404"/>
            <a:ext cx="5131233" cy="6822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endParaRPr sz="10000"/>
          </a:p>
        </p:txBody>
      </p:sp>
      <p:sp>
        <p:nvSpPr>
          <p:cNvPr id="12" name="TRUST">
            <a:extLst>
              <a:ext uri="{FF2B5EF4-FFF2-40B4-BE49-F238E27FC236}">
                <a16:creationId xmlns:a16="http://schemas.microsoft.com/office/drawing/2014/main" id="{92CB96B0-EE7B-446B-8CD9-9AECA05867EE}"/>
              </a:ext>
            </a:extLst>
          </p:cNvPr>
          <p:cNvSpPr txBox="1"/>
          <p:nvPr/>
        </p:nvSpPr>
        <p:spPr>
          <a:xfrm>
            <a:off x="8316217" y="4491818"/>
            <a:ext cx="7330031" cy="115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6600">
                <a:solidFill>
                  <a:schemeClr val="bg1"/>
                </a:solidFill>
              </a:rPr>
              <a:t>T</a:t>
            </a:r>
            <a:r>
              <a:rPr lang="en-US" sz="6600">
                <a:solidFill>
                  <a:schemeClr val="bg1"/>
                </a:solidFill>
              </a:rPr>
              <a:t>rust &amp; Rapport</a:t>
            </a:r>
            <a:endParaRPr sz="6600">
              <a:solidFill>
                <a:schemeClr val="bg1"/>
              </a:solidFill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C9CDEB3-100B-4322-9684-73ADED856F29}"/>
              </a:ext>
            </a:extLst>
          </p:cNvPr>
          <p:cNvSpPr/>
          <p:nvPr/>
        </p:nvSpPr>
        <p:spPr>
          <a:xfrm flipH="1">
            <a:off x="14073549" y="8338826"/>
            <a:ext cx="1382200" cy="1654236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endParaRPr sz="10000"/>
          </a:p>
        </p:txBody>
      </p:sp>
      <p:sp>
        <p:nvSpPr>
          <p:cNvPr id="14" name="RESPECT">
            <a:extLst>
              <a:ext uri="{FF2B5EF4-FFF2-40B4-BE49-F238E27FC236}">
                <a16:creationId xmlns:a16="http://schemas.microsoft.com/office/drawing/2014/main" id="{8847FB64-0AB2-450F-8E7C-852C9AF1C7A5}"/>
              </a:ext>
            </a:extLst>
          </p:cNvPr>
          <p:cNvSpPr txBox="1"/>
          <p:nvPr/>
        </p:nvSpPr>
        <p:spPr>
          <a:xfrm>
            <a:off x="14442390" y="8764555"/>
            <a:ext cx="6063468" cy="131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2" tIns="71432" rIns="71432" bIns="71432" anchor="ctr">
            <a:spAutoFit/>
          </a:bodyPr>
          <a:lstStyle>
            <a:lvl1pPr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600">
                <a:solidFill>
                  <a:schemeClr val="bg1"/>
                </a:solidFill>
              </a:rPr>
              <a:t>Respect</a:t>
            </a:r>
            <a:endParaRPr sz="7600">
              <a:solidFill>
                <a:schemeClr val="bg1"/>
              </a:solidFill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474EE868-B3FB-4B4C-9B34-E51BEC417121}"/>
              </a:ext>
            </a:extLst>
          </p:cNvPr>
          <p:cNvSpPr/>
          <p:nvPr/>
        </p:nvSpPr>
        <p:spPr>
          <a:xfrm>
            <a:off x="8405491" y="7838278"/>
            <a:ext cx="1641930" cy="1963470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endParaRPr sz="10000"/>
          </a:p>
        </p:txBody>
      </p:sp>
      <p:sp>
        <p:nvSpPr>
          <p:cNvPr id="16" name="RESPECT">
            <a:extLst>
              <a:ext uri="{FF2B5EF4-FFF2-40B4-BE49-F238E27FC236}">
                <a16:creationId xmlns:a16="http://schemas.microsoft.com/office/drawing/2014/main" id="{52FD91B8-71CE-46CE-A69F-4859B3EA7E59}"/>
              </a:ext>
            </a:extLst>
          </p:cNvPr>
          <p:cNvSpPr txBox="1"/>
          <p:nvPr/>
        </p:nvSpPr>
        <p:spPr>
          <a:xfrm>
            <a:off x="3614048" y="8623284"/>
            <a:ext cx="6155382" cy="131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600">
                <a:solidFill>
                  <a:schemeClr val="bg1"/>
                </a:solidFill>
              </a:rPr>
              <a:t>Introduce</a:t>
            </a:r>
            <a:endParaRPr sz="7600">
              <a:solidFill>
                <a:schemeClr val="bg1"/>
              </a:solidFill>
            </a:endParaRP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B9FC6B30-18E9-3BFE-4C4C-5F2CFF400B2F}"/>
              </a:ext>
            </a:extLst>
          </p:cNvPr>
          <p:cNvSpPr/>
          <p:nvPr/>
        </p:nvSpPr>
        <p:spPr>
          <a:xfrm>
            <a:off x="9355800" y="6145503"/>
            <a:ext cx="5654227" cy="21723"/>
          </a:xfrm>
          <a:prstGeom prst="line">
            <a:avLst/>
          </a:prstGeom>
          <a:ln w="180975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endParaRPr sz="10000"/>
          </a:p>
        </p:txBody>
      </p:sp>
      <p:sp>
        <p:nvSpPr>
          <p:cNvPr id="2" name="How to Build Your Team">
            <a:extLst>
              <a:ext uri="{FF2B5EF4-FFF2-40B4-BE49-F238E27FC236}">
                <a16:creationId xmlns:a16="http://schemas.microsoft.com/office/drawing/2014/main" id="{2ED92698-197A-76A4-D526-F754E545BA2B}"/>
              </a:ext>
            </a:extLst>
          </p:cNvPr>
          <p:cNvSpPr txBox="1"/>
          <p:nvPr/>
        </p:nvSpPr>
        <p:spPr>
          <a:xfrm>
            <a:off x="2512120" y="2122777"/>
            <a:ext cx="19502255" cy="137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>
              <a:defRPr sz="12300" spc="-368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8000"/>
              <a:t>The </a:t>
            </a:r>
            <a:r>
              <a:rPr lang="en-US" sz="8000" b="1"/>
              <a:t>Importance</a:t>
            </a:r>
            <a:r>
              <a:rPr lang="en-US" sz="8000"/>
              <a:t> of using an </a:t>
            </a:r>
            <a:r>
              <a:rPr lang="en-US" sz="8000" b="1"/>
              <a:t>Expert Presenter</a:t>
            </a:r>
            <a:endParaRPr sz="8000" b="1"/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1EA4094B-A3EA-4391-AFCF-4E75BF6085E8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7" name="Compensation Plan – Personal Residual Income">
            <a:extLst>
              <a:ext uri="{FF2B5EF4-FFF2-40B4-BE49-F238E27FC236}">
                <a16:creationId xmlns:a16="http://schemas.microsoft.com/office/drawing/2014/main" id="{4F7B4733-EDA2-2994-05F7-397E86F0DEC7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Using an Expert Presenter</a:t>
            </a:r>
            <a:endParaRPr b="1"/>
          </a:p>
        </p:txBody>
      </p:sp>
      <p:sp>
        <p:nvSpPr>
          <p:cNvPr id="22" name="RESPECT">
            <a:extLst>
              <a:ext uri="{FF2B5EF4-FFF2-40B4-BE49-F238E27FC236}">
                <a16:creationId xmlns:a16="http://schemas.microsoft.com/office/drawing/2014/main" id="{ED1E5A11-668F-81B4-FACF-6299907513E8}"/>
              </a:ext>
            </a:extLst>
          </p:cNvPr>
          <p:cNvSpPr txBox="1"/>
          <p:nvPr/>
        </p:nvSpPr>
        <p:spPr>
          <a:xfrm>
            <a:off x="14264252" y="9801748"/>
            <a:ext cx="7967308" cy="97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5400" i="1">
                <a:solidFill>
                  <a:schemeClr val="bg1"/>
                </a:solidFill>
              </a:rPr>
              <a:t>Effective Presentation</a:t>
            </a:r>
            <a:endParaRPr sz="7200" i="1">
              <a:solidFill>
                <a:schemeClr val="bg1"/>
              </a:solidFill>
            </a:endParaRPr>
          </a:p>
        </p:txBody>
      </p:sp>
      <p:sp>
        <p:nvSpPr>
          <p:cNvPr id="23" name="RESPECT">
            <a:extLst>
              <a:ext uri="{FF2B5EF4-FFF2-40B4-BE49-F238E27FC236}">
                <a16:creationId xmlns:a16="http://schemas.microsoft.com/office/drawing/2014/main" id="{AABE8320-A15F-3B77-3B7C-E88CFA767C27}"/>
              </a:ext>
            </a:extLst>
          </p:cNvPr>
          <p:cNvSpPr txBox="1"/>
          <p:nvPr/>
        </p:nvSpPr>
        <p:spPr>
          <a:xfrm>
            <a:off x="2512121" y="9842380"/>
            <a:ext cx="7096086" cy="97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5400" i="1">
                <a:solidFill>
                  <a:schemeClr val="bg1"/>
                </a:solidFill>
              </a:rPr>
              <a:t>Promote the Presenter</a:t>
            </a:r>
            <a:endParaRPr sz="7200" i="1">
              <a:solidFill>
                <a:schemeClr val="bg1"/>
              </a:solidFill>
            </a:endParaRPr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B126A712-1F21-5C5E-EAD1-09FCD2DC9B04}"/>
              </a:ext>
            </a:extLst>
          </p:cNvPr>
          <p:cNvSpPr/>
          <p:nvPr/>
        </p:nvSpPr>
        <p:spPr>
          <a:xfrm flipV="1">
            <a:off x="15381298" y="7904412"/>
            <a:ext cx="396896" cy="528995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endParaRPr sz="10000"/>
          </a:p>
        </p:txBody>
      </p:sp>
    </p:spTree>
    <p:extLst>
      <p:ext uri="{BB962C8B-B14F-4D97-AF65-F5344CB8AC3E}">
        <p14:creationId xmlns:p14="http://schemas.microsoft.com/office/powerpoint/2010/main" val="4277108377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>
            <a:extLst>
              <a:ext uri="{FF2B5EF4-FFF2-40B4-BE49-F238E27FC236}">
                <a16:creationId xmlns:a16="http://schemas.microsoft.com/office/drawing/2014/main" id="{F5344CEB-9BA8-3039-F3C3-89C6C5CCF782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3" name="Compensation Plan – Personal Residual Income">
            <a:extLst>
              <a:ext uri="{FF2B5EF4-FFF2-40B4-BE49-F238E27FC236}">
                <a16:creationId xmlns:a16="http://schemas.microsoft.com/office/drawing/2014/main" id="{8ECB018D-3831-195E-C2E6-D92AF7F7F921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Types of ACN Opportunity Presentations</a:t>
            </a:r>
            <a:endParaRPr b="1"/>
          </a:p>
        </p:txBody>
      </p:sp>
      <p:sp>
        <p:nvSpPr>
          <p:cNvPr id="4" name="Group">
            <a:extLst>
              <a:ext uri="{FF2B5EF4-FFF2-40B4-BE49-F238E27FC236}">
                <a16:creationId xmlns:a16="http://schemas.microsoft.com/office/drawing/2014/main" id="{F6FDF93C-D237-7C7E-8282-257CE97210C0}"/>
              </a:ext>
            </a:extLst>
          </p:cNvPr>
          <p:cNvSpPr/>
          <p:nvPr/>
        </p:nvSpPr>
        <p:spPr>
          <a:xfrm>
            <a:off x="3116442" y="7557501"/>
            <a:ext cx="5417568" cy="541756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67C8C6"/>
            </a:solidFill>
            <a:miter lim="400000"/>
          </a:ln>
          <a:effectLst>
            <a:glow rad="838200">
              <a:srgbClr val="67C8C6">
                <a:alpha val="60000"/>
              </a:srgbClr>
            </a:glow>
          </a:effectLst>
        </p:spPr>
        <p:txBody>
          <a:bodyPr lIns="91436" tIns="91436" rIns="91436" bIns="91436" anchor="ctr"/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sz="28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sp>
        <p:nvSpPr>
          <p:cNvPr id="9" name="Group">
            <a:extLst>
              <a:ext uri="{FF2B5EF4-FFF2-40B4-BE49-F238E27FC236}">
                <a16:creationId xmlns:a16="http://schemas.microsoft.com/office/drawing/2014/main" id="{3E0DB901-4FF6-35FF-A27F-F203E3C16003}"/>
              </a:ext>
            </a:extLst>
          </p:cNvPr>
          <p:cNvSpPr/>
          <p:nvPr/>
        </p:nvSpPr>
        <p:spPr>
          <a:xfrm>
            <a:off x="15788877" y="7608072"/>
            <a:ext cx="5417568" cy="5417570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02519A"/>
            </a:solidFill>
            <a:prstDash val="solid"/>
            <a:miter lim="400000"/>
          </a:ln>
          <a:effectLst/>
        </p:spPr>
        <p:txBody>
          <a:bodyPr wrap="square" lIns="91436" tIns="91436" rIns="91436" bIns="91436" numCol="1" anchor="ctr">
            <a:noAutofit/>
          </a:bodyPr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sz="28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sp>
        <p:nvSpPr>
          <p:cNvPr id="12" name="Group">
            <a:extLst>
              <a:ext uri="{FF2B5EF4-FFF2-40B4-BE49-F238E27FC236}">
                <a16:creationId xmlns:a16="http://schemas.microsoft.com/office/drawing/2014/main" id="{14C2B2FD-7599-0B43-B5AE-F63981EAEC6D}"/>
              </a:ext>
            </a:extLst>
          </p:cNvPr>
          <p:cNvSpPr/>
          <p:nvPr/>
        </p:nvSpPr>
        <p:spPr>
          <a:xfrm>
            <a:off x="9452661" y="7645649"/>
            <a:ext cx="5417570" cy="5417570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02519A"/>
            </a:solidFill>
            <a:prstDash val="solid"/>
            <a:miter lim="400000"/>
          </a:ln>
          <a:effectLst/>
        </p:spPr>
        <p:txBody>
          <a:bodyPr wrap="square" lIns="91436" tIns="91436" rIns="91436" bIns="91436" numCol="1" anchor="ctr">
            <a:noAutofit/>
          </a:bodyPr>
          <a:lstStyle/>
          <a:p>
            <a:pPr defTabSz="821528">
              <a:lnSpc>
                <a:spcPct val="80000"/>
              </a:lnSpc>
              <a:spcBef>
                <a:spcPts val="2200"/>
              </a:spcBef>
              <a:defRPr sz="28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5600"/>
          </a:p>
        </p:txBody>
      </p:sp>
      <p:sp>
        <p:nvSpPr>
          <p:cNvPr id="21" name="Marc Isaac…">
            <a:extLst>
              <a:ext uri="{FF2B5EF4-FFF2-40B4-BE49-F238E27FC236}">
                <a16:creationId xmlns:a16="http://schemas.microsoft.com/office/drawing/2014/main" id="{9403B083-FF50-1EBB-3EA0-C38152FBBEFA}"/>
              </a:ext>
            </a:extLst>
          </p:cNvPr>
          <p:cNvSpPr txBox="1"/>
          <p:nvPr/>
        </p:nvSpPr>
        <p:spPr>
          <a:xfrm>
            <a:off x="3898392" y="11020405"/>
            <a:ext cx="3524682" cy="140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15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endParaRPr sz="115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Marc Isaac…">
            <a:extLst>
              <a:ext uri="{FF2B5EF4-FFF2-40B4-BE49-F238E27FC236}">
                <a16:creationId xmlns:a16="http://schemas.microsoft.com/office/drawing/2014/main" id="{F14755A9-3003-F6E9-956C-70EBF7BD9AB5}"/>
              </a:ext>
            </a:extLst>
          </p:cNvPr>
          <p:cNvSpPr txBox="1"/>
          <p:nvPr/>
        </p:nvSpPr>
        <p:spPr>
          <a:xfrm>
            <a:off x="10081082" y="11120123"/>
            <a:ext cx="4077985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Expert</a:t>
            </a:r>
            <a:endParaRPr sz="96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Marc Isaac…">
            <a:extLst>
              <a:ext uri="{FF2B5EF4-FFF2-40B4-BE49-F238E27FC236}">
                <a16:creationId xmlns:a16="http://schemas.microsoft.com/office/drawing/2014/main" id="{F9BEC246-E4BB-DDC0-FF8A-4AD5FD7A7F01}"/>
              </a:ext>
            </a:extLst>
          </p:cNvPr>
          <p:cNvSpPr txBox="1"/>
          <p:nvPr/>
        </p:nvSpPr>
        <p:spPr>
          <a:xfrm>
            <a:off x="16481882" y="11139173"/>
            <a:ext cx="4077985" cy="120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96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Expert</a:t>
            </a:r>
            <a:endParaRPr sz="96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Prospects  who do not become  IBOS…">
            <a:extLst>
              <a:ext uri="{FF2B5EF4-FFF2-40B4-BE49-F238E27FC236}">
                <a16:creationId xmlns:a16="http://schemas.microsoft.com/office/drawing/2014/main" id="{AC41B4BD-973F-100A-E27C-6FBB3775A465}"/>
              </a:ext>
            </a:extLst>
          </p:cNvPr>
          <p:cNvSpPr txBox="1"/>
          <p:nvPr/>
        </p:nvSpPr>
        <p:spPr>
          <a:xfrm>
            <a:off x="3421794" y="9352317"/>
            <a:ext cx="480686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28">
              <a:defRPr sz="24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>
                <a:latin typeface="+mn-lt"/>
              </a:rPr>
              <a:t>Pique Interest &amp; INVITE</a:t>
            </a:r>
            <a:endParaRPr sz="440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ECA1C-E1A1-AC83-F128-6FB07480F8E2}"/>
              </a:ext>
            </a:extLst>
          </p:cNvPr>
          <p:cNvSpPr txBox="1"/>
          <p:nvPr/>
        </p:nvSpPr>
        <p:spPr>
          <a:xfrm>
            <a:off x="5226380" y="7943675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kern="1200">
                <a:solidFill>
                  <a:srgbClr val="0E2B53"/>
                </a:solidFill>
                <a:latin typeface="Helvetica'"/>
                <a:ea typeface="+mn-ea"/>
                <a:cs typeface="Helvetica'"/>
              </a:rPr>
              <a:t>1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CF964-8D62-E2A5-2294-8B38ED847332}"/>
              </a:ext>
            </a:extLst>
          </p:cNvPr>
          <p:cNvSpPr txBox="1"/>
          <p:nvPr/>
        </p:nvSpPr>
        <p:spPr>
          <a:xfrm>
            <a:off x="11613398" y="7948387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0E2B53"/>
                </a:solidFill>
                <a:latin typeface="Helvetica'"/>
              </a:rPr>
              <a:t>2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3A1550-A1EF-D6FC-9ADF-175D2E9C8EE8}"/>
              </a:ext>
            </a:extLst>
          </p:cNvPr>
          <p:cNvSpPr txBox="1"/>
          <p:nvPr/>
        </p:nvSpPr>
        <p:spPr>
          <a:xfrm>
            <a:off x="17988592" y="7954737"/>
            <a:ext cx="11976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0E2B53"/>
                </a:solidFill>
                <a:latin typeface="Helvetica'"/>
              </a:rPr>
              <a:t>3</a:t>
            </a:r>
            <a:endParaRPr lang="en-US" sz="6600">
              <a:solidFill>
                <a:srgbClr val="0E2B53"/>
              </a:solidFill>
            </a:endParaRPr>
          </a:p>
        </p:txBody>
      </p:sp>
      <p:sp>
        <p:nvSpPr>
          <p:cNvPr id="19" name="Everyone Else   (Warm Market, especially those you do business with  and referrals)">
            <a:extLst>
              <a:ext uri="{FF2B5EF4-FFF2-40B4-BE49-F238E27FC236}">
                <a16:creationId xmlns:a16="http://schemas.microsoft.com/office/drawing/2014/main" id="{B282D349-A147-969C-183B-AB2DCDB1C9E9}"/>
              </a:ext>
            </a:extLst>
          </p:cNvPr>
          <p:cNvSpPr txBox="1"/>
          <p:nvPr/>
        </p:nvSpPr>
        <p:spPr>
          <a:xfrm>
            <a:off x="9773791" y="8913894"/>
            <a:ext cx="4806868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821528">
              <a:spcBef>
                <a:spcPts val="2200"/>
              </a:spcBef>
              <a:defRPr sz="24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/>
              <a:t>ACN Opportunity Presentation</a:t>
            </a:r>
            <a:br>
              <a:rPr sz="4400">
                <a:latin typeface="+mn-lt"/>
              </a:rPr>
            </a:br>
            <a:endParaRPr sz="4400">
              <a:latin typeface="+mn-lt"/>
            </a:endParaRPr>
          </a:p>
        </p:txBody>
      </p:sp>
      <p:sp>
        <p:nvSpPr>
          <p:cNvPr id="23" name="Everyone Else   (Warm Market, especially those you do business with  and referrals)">
            <a:extLst>
              <a:ext uri="{FF2B5EF4-FFF2-40B4-BE49-F238E27FC236}">
                <a16:creationId xmlns:a16="http://schemas.microsoft.com/office/drawing/2014/main" id="{F51F960E-314A-6544-B636-EF90C8F44CFC}"/>
              </a:ext>
            </a:extLst>
          </p:cNvPr>
          <p:cNvSpPr txBox="1"/>
          <p:nvPr/>
        </p:nvSpPr>
        <p:spPr>
          <a:xfrm>
            <a:off x="15788875" y="9489179"/>
            <a:ext cx="5440566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defTabSz="821528">
              <a:defRPr sz="2400" b="1" cap="all">
                <a:solidFill>
                  <a:srgbClr val="0E2B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>
                <a:latin typeface="+mn-lt"/>
              </a:rPr>
              <a:t>CORE Basic Training</a:t>
            </a:r>
            <a:endParaRPr sz="4400"/>
          </a:p>
        </p:txBody>
      </p:sp>
      <p:sp>
        <p:nvSpPr>
          <p:cNvPr id="7" name="TRUST">
            <a:extLst>
              <a:ext uri="{FF2B5EF4-FFF2-40B4-BE49-F238E27FC236}">
                <a16:creationId xmlns:a16="http://schemas.microsoft.com/office/drawing/2014/main" id="{D3E7E0D3-DBCD-C741-235D-EA82E357A0CB}"/>
              </a:ext>
            </a:extLst>
          </p:cNvPr>
          <p:cNvSpPr txBox="1"/>
          <p:nvPr/>
        </p:nvSpPr>
        <p:spPr>
          <a:xfrm>
            <a:off x="11935424" y="1754647"/>
            <a:ext cx="10839047" cy="115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en-US" sz="6600" b="1">
                <a:solidFill>
                  <a:srgbClr val="00B0F0"/>
                </a:solidFill>
              </a:rPr>
              <a:t>PBR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5400" i="1">
                <a:solidFill>
                  <a:schemeClr val="bg1"/>
                </a:solidFill>
              </a:rPr>
              <a:t>Private Business Reception  </a:t>
            </a:r>
            <a:endParaRPr sz="6600">
              <a:solidFill>
                <a:schemeClr val="bg1"/>
              </a:solidFill>
            </a:endParaRPr>
          </a:p>
        </p:txBody>
      </p:sp>
      <p:sp>
        <p:nvSpPr>
          <p:cNvPr id="8" name="TRUST">
            <a:extLst>
              <a:ext uri="{FF2B5EF4-FFF2-40B4-BE49-F238E27FC236}">
                <a16:creationId xmlns:a16="http://schemas.microsoft.com/office/drawing/2014/main" id="{813125DF-FEF7-FB1E-7C2C-1D4C0FEEE91A}"/>
              </a:ext>
            </a:extLst>
          </p:cNvPr>
          <p:cNvSpPr txBox="1"/>
          <p:nvPr/>
        </p:nvSpPr>
        <p:spPr>
          <a:xfrm>
            <a:off x="11959916" y="2942666"/>
            <a:ext cx="9883499" cy="115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en-US" sz="6600" b="1">
                <a:solidFill>
                  <a:srgbClr val="00B0F0"/>
                </a:solidFill>
              </a:rPr>
              <a:t>PBZ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5400" i="1">
                <a:solidFill>
                  <a:schemeClr val="bg1"/>
                </a:solidFill>
              </a:rPr>
              <a:t>Private Business </a:t>
            </a:r>
            <a:r>
              <a:rPr lang="en-US"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ZOOM</a:t>
            </a:r>
            <a:r>
              <a:rPr lang="en-US" sz="5400" i="1">
                <a:solidFill>
                  <a:schemeClr val="bg1"/>
                </a:solidFill>
              </a:rPr>
              <a:t>  </a:t>
            </a:r>
            <a:endParaRPr sz="66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E7A05-D962-DA73-8C0A-DE38AAB12A93}"/>
              </a:ext>
            </a:extLst>
          </p:cNvPr>
          <p:cNvSpPr txBox="1"/>
          <p:nvPr/>
        </p:nvSpPr>
        <p:spPr>
          <a:xfrm>
            <a:off x="716710" y="1905862"/>
            <a:ext cx="1134466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In-person Private</a:t>
            </a:r>
            <a:r>
              <a:rPr lang="en-US" sz="5400" i="1">
                <a:solidFill>
                  <a:schemeClr val="bg1"/>
                </a:solidFill>
              </a:rPr>
              <a:t> </a:t>
            </a:r>
            <a:r>
              <a:rPr lang="en-US" sz="5400">
                <a:solidFill>
                  <a:schemeClr val="bg1"/>
                </a:solidFill>
              </a:rPr>
              <a:t>Presentations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1B3D4D-9BE9-C68D-DCB3-8A3A27917766}"/>
              </a:ext>
            </a:extLst>
          </p:cNvPr>
          <p:cNvSpPr/>
          <p:nvPr/>
        </p:nvSpPr>
        <p:spPr>
          <a:xfrm>
            <a:off x="18907077" y="3023581"/>
            <a:ext cx="3401866" cy="11009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14" name="Picture 4" descr="Picture 4">
            <a:extLst>
              <a:ext uri="{FF2B5EF4-FFF2-40B4-BE49-F238E27FC236}">
                <a16:creationId xmlns:a16="http://schemas.microsoft.com/office/drawing/2014/main" id="{9C88DF88-99CA-3215-A545-DBC8D8E0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47" y="3056385"/>
            <a:ext cx="2580318" cy="103212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381DC2-2729-EE4D-9E97-F72E7EF49A48}"/>
              </a:ext>
            </a:extLst>
          </p:cNvPr>
          <p:cNvSpPr txBox="1"/>
          <p:nvPr/>
        </p:nvSpPr>
        <p:spPr>
          <a:xfrm>
            <a:off x="1118059" y="3072404"/>
            <a:ext cx="949589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Virtual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 b="1">
                <a:solidFill>
                  <a:schemeClr val="bg1"/>
                </a:solidFill>
              </a:rPr>
              <a:t>Private</a:t>
            </a:r>
            <a:r>
              <a:rPr lang="en-US" sz="5400">
                <a:solidFill>
                  <a:schemeClr val="bg1"/>
                </a:solidFill>
              </a:rPr>
              <a:t> Presentations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792B07-0AAE-270D-7F24-1497058D7E28}"/>
              </a:ext>
            </a:extLst>
          </p:cNvPr>
          <p:cNvSpPr txBox="1"/>
          <p:nvPr/>
        </p:nvSpPr>
        <p:spPr>
          <a:xfrm>
            <a:off x="567422" y="4221596"/>
            <a:ext cx="1134466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In-person TEAM</a:t>
            </a:r>
            <a:r>
              <a:rPr lang="en-US" sz="5400" i="1">
                <a:solidFill>
                  <a:schemeClr val="bg1"/>
                </a:solidFill>
              </a:rPr>
              <a:t> </a:t>
            </a:r>
            <a:r>
              <a:rPr lang="en-US" sz="5400">
                <a:solidFill>
                  <a:schemeClr val="bg1"/>
                </a:solidFill>
              </a:rPr>
              <a:t>Presentations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D0F8AB-1A69-B1AA-D11A-A181FB8942F1}"/>
              </a:ext>
            </a:extLst>
          </p:cNvPr>
          <p:cNvSpPr txBox="1"/>
          <p:nvPr/>
        </p:nvSpPr>
        <p:spPr>
          <a:xfrm>
            <a:off x="1024754" y="5402949"/>
            <a:ext cx="949589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Virtual</a:t>
            </a:r>
            <a:r>
              <a:rPr lang="en-US" sz="5400">
                <a:solidFill>
                  <a:schemeClr val="bg1"/>
                </a:solidFill>
              </a:rPr>
              <a:t> </a:t>
            </a:r>
            <a:r>
              <a:rPr lang="en-US" sz="5400" b="1">
                <a:solidFill>
                  <a:schemeClr val="bg1"/>
                </a:solidFill>
              </a:rPr>
              <a:t>TEAM</a:t>
            </a:r>
            <a:r>
              <a:rPr lang="en-US" sz="5400">
                <a:solidFill>
                  <a:schemeClr val="bg1"/>
                </a:solidFill>
              </a:rPr>
              <a:t> Presentations</a:t>
            </a:r>
            <a:endParaRPr lang="en-US"/>
          </a:p>
        </p:txBody>
      </p:sp>
      <p:sp>
        <p:nvSpPr>
          <p:cNvPr id="26" name="TRUST">
            <a:extLst>
              <a:ext uri="{FF2B5EF4-FFF2-40B4-BE49-F238E27FC236}">
                <a16:creationId xmlns:a16="http://schemas.microsoft.com/office/drawing/2014/main" id="{FE179C65-0972-6853-DF22-E0BE55CAF0ED}"/>
              </a:ext>
            </a:extLst>
          </p:cNvPr>
          <p:cNvSpPr txBox="1"/>
          <p:nvPr/>
        </p:nvSpPr>
        <p:spPr>
          <a:xfrm>
            <a:off x="11938536" y="4127734"/>
            <a:ext cx="11344663" cy="115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en-US" sz="6600" b="1">
                <a:solidFill>
                  <a:srgbClr val="00B0F0"/>
                </a:solidFill>
              </a:rPr>
              <a:t>BOM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5400" i="1">
                <a:solidFill>
                  <a:schemeClr val="bg1"/>
                </a:solidFill>
              </a:rPr>
              <a:t>Business Opportunity Meeting</a:t>
            </a:r>
            <a:endParaRPr sz="6600">
              <a:solidFill>
                <a:schemeClr val="bg1"/>
              </a:solidFill>
            </a:endParaRPr>
          </a:p>
        </p:txBody>
      </p:sp>
      <p:sp>
        <p:nvSpPr>
          <p:cNvPr id="27" name="TRUST">
            <a:extLst>
              <a:ext uri="{FF2B5EF4-FFF2-40B4-BE49-F238E27FC236}">
                <a16:creationId xmlns:a16="http://schemas.microsoft.com/office/drawing/2014/main" id="{1D62FE7E-30E8-AF4F-E654-5A27D90F4BD6}"/>
              </a:ext>
            </a:extLst>
          </p:cNvPr>
          <p:cNvSpPr txBox="1"/>
          <p:nvPr/>
        </p:nvSpPr>
        <p:spPr>
          <a:xfrm>
            <a:off x="11941648" y="5306496"/>
            <a:ext cx="11344663" cy="115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en-US" sz="6600" b="1">
                <a:solidFill>
                  <a:srgbClr val="00B0F0"/>
                </a:solidFill>
              </a:rPr>
              <a:t>BOM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5400" i="1">
                <a:solidFill>
                  <a:schemeClr val="bg1"/>
                </a:solidFill>
              </a:rPr>
              <a:t>Business Opportunity </a:t>
            </a:r>
            <a:endParaRPr sz="660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9FCA65-01E2-58CD-FFE9-DC241E9101E7}"/>
              </a:ext>
            </a:extLst>
          </p:cNvPr>
          <p:cNvSpPr/>
          <p:nvPr/>
        </p:nvSpPr>
        <p:spPr>
          <a:xfrm>
            <a:off x="20565832" y="5489223"/>
            <a:ext cx="3401866" cy="11009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29" name="Picture 4" descr="Picture 4">
            <a:extLst>
              <a:ext uri="{FF2B5EF4-FFF2-40B4-BE49-F238E27FC236}">
                <a16:creationId xmlns:a16="http://schemas.microsoft.com/office/drawing/2014/main" id="{8919A3E6-4103-CE1D-8FE7-91F11B1E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801" y="5522027"/>
            <a:ext cx="2580318" cy="103212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A6201A-05D2-010C-2B25-E7D5A33DF70E}"/>
              </a:ext>
            </a:extLst>
          </p:cNvPr>
          <p:cNvCxnSpPr/>
          <p:nvPr/>
        </p:nvCxnSpPr>
        <p:spPr>
          <a:xfrm>
            <a:off x="11602969" y="2160289"/>
            <a:ext cx="44007" cy="4122614"/>
          </a:xfrm>
          <a:prstGeom prst="line">
            <a:avLst/>
          </a:prstGeom>
          <a:noFill/>
          <a:ln w="762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933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04DBBE8F-D8EB-6EE5-8104-639B49CCB76C}"/>
              </a:ext>
            </a:extLst>
          </p:cNvPr>
          <p:cNvSpPr/>
          <p:nvPr/>
        </p:nvSpPr>
        <p:spPr>
          <a:xfrm>
            <a:off x="-1" y="6858002"/>
            <a:ext cx="24384002" cy="6873500"/>
          </a:xfrm>
          <a:prstGeom prst="rect">
            <a:avLst/>
          </a:prstGeom>
          <a:gradFill>
            <a:gsLst>
              <a:gs pos="0">
                <a:schemeClr val="tx1">
                  <a:alpha val="65000"/>
                </a:schemeClr>
              </a:gs>
              <a:gs pos="99000">
                <a:srgbClr val="004281"/>
              </a:gs>
            </a:gsLst>
            <a:lin ang="1373318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 defTabSz="821528">
              <a:lnSpc>
                <a:spcPct val="90000"/>
              </a:lnSpc>
              <a:spcBef>
                <a:spcPts val="2200"/>
              </a:spcBef>
              <a:defRPr sz="5400" b="1" cap="all">
                <a:solidFill>
                  <a:srgbClr val="3372B9"/>
                </a:solidFill>
              </a:defRPr>
            </a:pPr>
            <a:endParaRPr sz="10800"/>
          </a:p>
        </p:txBody>
      </p:sp>
      <p:sp>
        <p:nvSpPr>
          <p:cNvPr id="4" name="Getting Started &amp;…">
            <a:extLst>
              <a:ext uri="{FF2B5EF4-FFF2-40B4-BE49-F238E27FC236}">
                <a16:creationId xmlns:a16="http://schemas.microsoft.com/office/drawing/2014/main" id="{5FEFB871-35CA-24EB-18F1-66BCCF79F486}"/>
              </a:ext>
            </a:extLst>
          </p:cNvPr>
          <p:cNvSpPr txBox="1"/>
          <p:nvPr/>
        </p:nvSpPr>
        <p:spPr>
          <a:xfrm>
            <a:off x="2995155" y="4229824"/>
            <a:ext cx="23274795" cy="1681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algn="l" defTabSz="825500">
              <a:lnSpc>
                <a:spcPct val="90000"/>
              </a:lnSpc>
              <a:defRPr sz="4000" spc="-241">
                <a:solidFill>
                  <a:srgbClr val="66C5C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6600" b="1">
                <a:solidFill>
                  <a:srgbClr val="00B0F0"/>
                </a:solidFill>
                <a:latin typeface="+mn-lt"/>
              </a:rPr>
              <a:t>#</a:t>
            </a:r>
            <a:r>
              <a:rPr lang="en-US" sz="6600" b="1">
                <a:solidFill>
                  <a:schemeClr val="bg1"/>
                </a:solidFill>
                <a:latin typeface="+mn-lt"/>
              </a:rPr>
              <a:t> </a:t>
            </a:r>
            <a:r>
              <a:rPr sz="6600" b="1">
                <a:solidFill>
                  <a:schemeClr val="bg1"/>
                </a:solidFill>
                <a:latin typeface="+mn-lt"/>
              </a:rPr>
              <a:t>1</a:t>
            </a:r>
            <a:r>
              <a:rPr lang="en-US" sz="11100" b="1">
                <a:solidFill>
                  <a:schemeClr val="bg1"/>
                </a:solidFill>
              </a:rPr>
              <a:t> </a:t>
            </a:r>
            <a:r>
              <a:rPr lang="en-US" sz="6600">
                <a:solidFill>
                  <a:schemeClr val="bg1"/>
                </a:solidFill>
              </a:rPr>
              <a:t>Get with your EXPERT &amp; Schedule your </a:t>
            </a:r>
            <a:r>
              <a:rPr lang="en-US" sz="8000" b="1">
                <a:solidFill>
                  <a:srgbClr val="00B0F0"/>
                </a:solidFill>
              </a:rPr>
              <a:t>1</a:t>
            </a:r>
            <a:r>
              <a:rPr lang="en-US" sz="8000" b="1" baseline="30000">
                <a:solidFill>
                  <a:srgbClr val="00B0F0"/>
                </a:solidFill>
              </a:rPr>
              <a:t>st</a:t>
            </a:r>
            <a:r>
              <a:rPr lang="en-US" sz="6600">
                <a:solidFill>
                  <a:schemeClr val="bg1"/>
                </a:solidFill>
              </a:rPr>
              <a:t> </a:t>
            </a:r>
            <a:r>
              <a:rPr lang="en-US" sz="6600" b="1">
                <a:solidFill>
                  <a:srgbClr val="00B0F0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Presentation</a:t>
            </a:r>
            <a:endParaRPr sz="6600" b="1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7DFFB-845C-7E90-F6BF-A4D709D043D4}"/>
              </a:ext>
            </a:extLst>
          </p:cNvPr>
          <p:cNvSpPr txBox="1"/>
          <p:nvPr/>
        </p:nvSpPr>
        <p:spPr>
          <a:xfrm>
            <a:off x="2995154" y="6154278"/>
            <a:ext cx="10320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828754" hangingPunct="1">
              <a:spcBef>
                <a:spcPts val="1000"/>
              </a:spcBef>
              <a:defRPr/>
            </a:pPr>
            <a:r>
              <a:rPr lang="en-US" altLang="en-US" sz="72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Date / Time                :</a:t>
            </a:r>
            <a:endParaRPr lang="en-US" altLang="en-US" sz="7200" b="1" kern="12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2AE22-B929-F1F0-A910-F103F83FA369}"/>
              </a:ext>
            </a:extLst>
          </p:cNvPr>
          <p:cNvSpPr/>
          <p:nvPr/>
        </p:nvSpPr>
        <p:spPr>
          <a:xfrm>
            <a:off x="1024094" y="4921394"/>
            <a:ext cx="990600" cy="8744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71E141-2773-5812-7FD6-BB153D325149}"/>
              </a:ext>
            </a:extLst>
          </p:cNvPr>
          <p:cNvCxnSpPr/>
          <p:nvPr/>
        </p:nvCxnSpPr>
        <p:spPr>
          <a:xfrm>
            <a:off x="12687300" y="7354607"/>
            <a:ext cx="1005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tting Started &amp;…">
            <a:extLst>
              <a:ext uri="{FF2B5EF4-FFF2-40B4-BE49-F238E27FC236}">
                <a16:creationId xmlns:a16="http://schemas.microsoft.com/office/drawing/2014/main" id="{7986EEC6-65AA-1769-BD6E-7DD5599E1701}"/>
              </a:ext>
            </a:extLst>
          </p:cNvPr>
          <p:cNvSpPr txBox="1"/>
          <p:nvPr/>
        </p:nvSpPr>
        <p:spPr>
          <a:xfrm>
            <a:off x="2995155" y="8992946"/>
            <a:ext cx="12245182" cy="236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algn="l" defTabSz="825500">
              <a:lnSpc>
                <a:spcPct val="90000"/>
              </a:lnSpc>
              <a:defRPr sz="4000" spc="-241">
                <a:solidFill>
                  <a:srgbClr val="66C5C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8000" b="1">
                <a:solidFill>
                  <a:srgbClr val="00B0F0"/>
                </a:solidFill>
                <a:latin typeface="+mn-lt"/>
              </a:rPr>
              <a:t>#</a:t>
            </a:r>
            <a:r>
              <a:rPr lang="en-US" sz="8000" b="1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0" b="1">
                <a:solidFill>
                  <a:schemeClr val="bg1"/>
                </a:solidFill>
              </a:rPr>
              <a:t>2</a:t>
            </a:r>
            <a:r>
              <a:rPr lang="en-US" sz="16000" b="1">
                <a:solidFill>
                  <a:schemeClr val="bg1"/>
                </a:solidFill>
              </a:rPr>
              <a:t> </a:t>
            </a:r>
            <a:r>
              <a:rPr lang="en-US" sz="8000">
                <a:solidFill>
                  <a:schemeClr val="bg1"/>
                </a:solidFill>
              </a:rPr>
              <a:t>Start </a:t>
            </a:r>
            <a:r>
              <a:rPr lang="en-US" sz="8000" b="1">
                <a:solidFill>
                  <a:srgbClr val="00B0F0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Inviting</a:t>
            </a:r>
            <a:endParaRPr sz="8000" b="1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EC903-929D-2DB8-B31C-518DFD9486A9}"/>
              </a:ext>
            </a:extLst>
          </p:cNvPr>
          <p:cNvSpPr/>
          <p:nvPr/>
        </p:nvSpPr>
        <p:spPr>
          <a:xfrm>
            <a:off x="995523" y="9969715"/>
            <a:ext cx="990600" cy="8744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BDDBF9F6-151B-5B33-B8A3-33957007A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094" y="4390811"/>
            <a:ext cx="1503556" cy="1503556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C9FAACD1-8C77-5878-E3EE-148B05E1C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600" y="9461427"/>
            <a:ext cx="1503556" cy="1503556"/>
          </a:xfrm>
          <a:prstGeom prst="rect">
            <a:avLst/>
          </a:prstGeom>
        </p:spPr>
      </p:pic>
      <p:sp>
        <p:nvSpPr>
          <p:cNvPr id="22" name="Rounded Rectangle">
            <a:extLst>
              <a:ext uri="{FF2B5EF4-FFF2-40B4-BE49-F238E27FC236}">
                <a16:creationId xmlns:a16="http://schemas.microsoft.com/office/drawing/2014/main" id="{B78679DD-B5AE-ED84-A593-238C4F0C547C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23" name="Compensation Plan – Personal Residual Income">
            <a:extLst>
              <a:ext uri="{FF2B5EF4-FFF2-40B4-BE49-F238E27FC236}">
                <a16:creationId xmlns:a16="http://schemas.microsoft.com/office/drawing/2014/main" id="{7144B90A-4A45-064E-A57C-AF69C3EA9A94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Schedule your first Presentation &amp; Start Inviting</a:t>
            </a:r>
            <a:endParaRPr b="1"/>
          </a:p>
        </p:txBody>
      </p:sp>
      <p:sp>
        <p:nvSpPr>
          <p:cNvPr id="24" name="How to Build Your Team">
            <a:extLst>
              <a:ext uri="{FF2B5EF4-FFF2-40B4-BE49-F238E27FC236}">
                <a16:creationId xmlns:a16="http://schemas.microsoft.com/office/drawing/2014/main" id="{42504BB1-8AC0-53C6-1DD7-E68BAE481A88}"/>
              </a:ext>
            </a:extLst>
          </p:cNvPr>
          <p:cNvSpPr txBox="1"/>
          <p:nvPr/>
        </p:nvSpPr>
        <p:spPr>
          <a:xfrm>
            <a:off x="5285048" y="2323799"/>
            <a:ext cx="14003313" cy="1498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3" tIns="71433" rIns="71433" bIns="71433" anchor="ctr">
            <a:spAutoFit/>
          </a:bodyPr>
          <a:lstStyle>
            <a:lvl1pPr>
              <a:defRPr sz="12300" spc="-368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8800" b="1"/>
              <a:t>Host your First Presentation</a:t>
            </a:r>
            <a:endParaRPr sz="880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949567-0267-E6EB-7D9C-069244E707AB}"/>
              </a:ext>
            </a:extLst>
          </p:cNvPr>
          <p:cNvSpPr/>
          <p:nvPr/>
        </p:nvSpPr>
        <p:spPr>
          <a:xfrm>
            <a:off x="7958957" y="6153099"/>
            <a:ext cx="3819055" cy="1335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26" name="Picture 4" descr="Picture 4">
            <a:extLst>
              <a:ext uri="{FF2B5EF4-FFF2-40B4-BE49-F238E27FC236}">
                <a16:creationId xmlns:a16="http://schemas.microsoft.com/office/drawing/2014/main" id="{8DE0B17F-F0B5-AA0A-8418-0F230FF8E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978" y="6200583"/>
            <a:ext cx="3193369" cy="1252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">
            <a:extLst>
              <a:ext uri="{FF2B5EF4-FFF2-40B4-BE49-F238E27FC236}">
                <a16:creationId xmlns:a16="http://schemas.microsoft.com/office/drawing/2014/main" id="{37991FCF-0BE5-4DAA-B53C-455508219C3E}"/>
              </a:ext>
            </a:extLst>
          </p:cNvPr>
          <p:cNvSpPr/>
          <p:nvPr/>
        </p:nvSpPr>
        <p:spPr>
          <a:xfrm>
            <a:off x="8522146" y="6059647"/>
            <a:ext cx="3402857" cy="3176261"/>
          </a:xfrm>
          <a:prstGeom prst="ellipse">
            <a:avLst/>
          </a:prstGeom>
          <a:solidFill>
            <a:srgbClr val="4180CC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rgbClr val="4E7CBA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4E7CBA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" name="You">
            <a:extLst>
              <a:ext uri="{FF2B5EF4-FFF2-40B4-BE49-F238E27FC236}">
                <a16:creationId xmlns:a16="http://schemas.microsoft.com/office/drawing/2014/main" id="{542F6749-30B2-4DFD-B242-B344E2EC0F52}"/>
              </a:ext>
            </a:extLst>
          </p:cNvPr>
          <p:cNvSpPr txBox="1"/>
          <p:nvPr/>
        </p:nvSpPr>
        <p:spPr>
          <a:xfrm>
            <a:off x="8258507" y="6863709"/>
            <a:ext cx="3936674" cy="1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5600" spc="-16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921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8800" b="0" i="0" u="none" strike="noStrike" kern="0" cap="none" spc="-168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You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9741B589-840A-452B-8E10-50134ACBEE7E}"/>
              </a:ext>
            </a:extLst>
          </p:cNvPr>
          <p:cNvSpPr/>
          <p:nvPr/>
        </p:nvSpPr>
        <p:spPr>
          <a:xfrm>
            <a:off x="15279063" y="6046501"/>
            <a:ext cx="3437433" cy="3176261"/>
          </a:xfrm>
          <a:prstGeom prst="ellipse">
            <a:avLst/>
          </a:prstGeom>
          <a:solidFill>
            <a:srgbClr val="70CACB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2C787B91-7F31-4008-8FDF-E32E4C24F442}"/>
              </a:ext>
            </a:extLst>
          </p:cNvPr>
          <p:cNvSpPr/>
          <p:nvPr/>
        </p:nvSpPr>
        <p:spPr>
          <a:xfrm>
            <a:off x="15279064" y="2622855"/>
            <a:ext cx="3437433" cy="3181924"/>
          </a:xfrm>
          <a:prstGeom prst="ellipse">
            <a:avLst/>
          </a:prstGeom>
          <a:solidFill>
            <a:srgbClr val="A6AAA9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0" name="Expert">
            <a:extLst>
              <a:ext uri="{FF2B5EF4-FFF2-40B4-BE49-F238E27FC236}">
                <a16:creationId xmlns:a16="http://schemas.microsoft.com/office/drawing/2014/main" id="{7F9097E2-0694-4DA8-8A75-B94BE2AFD5E8}"/>
              </a:ext>
            </a:extLst>
          </p:cNvPr>
          <p:cNvSpPr txBox="1"/>
          <p:nvPr/>
        </p:nvSpPr>
        <p:spPr>
          <a:xfrm>
            <a:off x="14569091" y="7122292"/>
            <a:ext cx="4857375" cy="97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5400" b="0" i="0" u="none" strike="noStrike" kern="0" cap="none" spc="-126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Your</a:t>
            </a:r>
            <a:r>
              <a:rPr kumimoji="0" sz="4000" b="0" i="0" u="none" strike="noStrike" kern="0" cap="none" spc="-126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 </a:t>
            </a:r>
            <a:r>
              <a:rPr kumimoji="0" lang="en-US" sz="4800" b="1" i="0" u="none" strike="noStrike" kern="0" cap="none" spc="-126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Peers</a:t>
            </a:r>
            <a:endParaRPr kumimoji="0" sz="4800" b="1" i="0" u="none" strike="noStrike" kern="0" cap="none" spc="-126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sym typeface="Helvetica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C9CDEB3-100B-4322-9684-73ADED856F29}"/>
              </a:ext>
            </a:extLst>
          </p:cNvPr>
          <p:cNvSpPr/>
          <p:nvPr/>
        </p:nvSpPr>
        <p:spPr>
          <a:xfrm>
            <a:off x="12634976" y="7634631"/>
            <a:ext cx="2347304" cy="6822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0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474EE868-B3FB-4B4C-9B34-E51BEC417121}"/>
              </a:ext>
            </a:extLst>
          </p:cNvPr>
          <p:cNvSpPr/>
          <p:nvPr/>
        </p:nvSpPr>
        <p:spPr>
          <a:xfrm rot="10800000">
            <a:off x="12095191" y="8465364"/>
            <a:ext cx="2913693" cy="1654236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0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How to Build Your Team">
            <a:extLst>
              <a:ext uri="{FF2B5EF4-FFF2-40B4-BE49-F238E27FC236}">
                <a16:creationId xmlns:a16="http://schemas.microsoft.com/office/drawing/2014/main" id="{2ED92698-197A-76A4-D526-F754E545BA2B}"/>
              </a:ext>
            </a:extLst>
          </p:cNvPr>
          <p:cNvSpPr txBox="1"/>
          <p:nvPr/>
        </p:nvSpPr>
        <p:spPr>
          <a:xfrm>
            <a:off x="655297" y="2900123"/>
            <a:ext cx="8261091" cy="239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3" tIns="71433" rIns="71433" bIns="71433" anchor="ctr">
            <a:spAutoFit/>
          </a:bodyPr>
          <a:lstStyle>
            <a:lvl1pPr>
              <a:defRPr sz="12300" spc="-368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-368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sym typeface="Helvetica"/>
              </a:rPr>
              <a:t>Effective WORDS when INVITING</a:t>
            </a:r>
            <a:r>
              <a:rPr kumimoji="0" lang="en-US" sz="8000" b="1" i="0" u="none" strike="noStrike" kern="0" cap="none" spc="-368" normalizeH="0" baseline="0" noProof="0">
                <a:ln>
                  <a:noFill/>
                </a:ln>
                <a:solidFill>
                  <a:srgbClr val="72DDDC"/>
                </a:solidFill>
                <a:effectLst/>
                <a:uLnTx/>
                <a:uFillTx/>
                <a:latin typeface="Helvetica"/>
                <a:sym typeface="Helvetica"/>
              </a:rPr>
              <a:t>:</a:t>
            </a:r>
            <a:endParaRPr kumimoji="0" sz="6600" b="1" i="0" u="none" strike="noStrike" kern="0" cap="none" spc="-368" normalizeH="0" baseline="0" noProof="0">
              <a:ln>
                <a:noFill/>
              </a:ln>
              <a:solidFill>
                <a:srgbClr val="72DDDC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1EA4094B-A3EA-4391-AFCF-4E75BF6085E8}"/>
              </a:ext>
            </a:extLst>
          </p:cNvPr>
          <p:cNvSpPr/>
          <p:nvPr/>
        </p:nvSpPr>
        <p:spPr>
          <a:xfrm>
            <a:off x="-885131" y="-177800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Compensation Plan – Personal Residual Income">
            <a:extLst>
              <a:ext uri="{FF2B5EF4-FFF2-40B4-BE49-F238E27FC236}">
                <a16:creationId xmlns:a16="http://schemas.microsoft.com/office/drawing/2014/main" id="{4F7B4733-EDA2-2994-05F7-397E86F0DEC7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5000" b="0" i="0" u="none" strike="noStrike" kern="0" cap="all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Team building </a:t>
            </a:r>
            <a:r>
              <a:rPr kumimoji="0" sz="5000" b="0" i="0" u="none" strike="noStrike" kern="0" cap="all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– </a:t>
            </a:r>
            <a:r>
              <a:rPr kumimoji="0" lang="en-US" sz="5000" b="1" i="0" u="none" strike="noStrike" kern="0" cap="all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INVITING</a:t>
            </a:r>
            <a:endParaRPr kumimoji="0" sz="5000" b="1" i="0" u="none" strike="noStrike" kern="0" cap="all" spc="-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CFD1B2E1-9390-6E1D-B360-946DC0D3D3F8}"/>
              </a:ext>
            </a:extLst>
          </p:cNvPr>
          <p:cNvSpPr/>
          <p:nvPr/>
        </p:nvSpPr>
        <p:spPr>
          <a:xfrm>
            <a:off x="15279064" y="9447099"/>
            <a:ext cx="3437433" cy="3181924"/>
          </a:xfrm>
          <a:prstGeom prst="ellipse">
            <a:avLst/>
          </a:prstGeom>
          <a:solidFill>
            <a:srgbClr val="FFC000">
              <a:alpha val="50000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91436" tIns="91436" rIns="91436" bIns="91436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F9D0D3CB-F2AE-230A-BC6A-E1687EE878B3}"/>
              </a:ext>
            </a:extLst>
          </p:cNvPr>
          <p:cNvSpPr/>
          <p:nvPr/>
        </p:nvSpPr>
        <p:spPr>
          <a:xfrm flipV="1">
            <a:off x="12095191" y="5077046"/>
            <a:ext cx="2913693" cy="1654236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0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Expert">
            <a:extLst>
              <a:ext uri="{FF2B5EF4-FFF2-40B4-BE49-F238E27FC236}">
                <a16:creationId xmlns:a16="http://schemas.microsoft.com/office/drawing/2014/main" id="{D8B01C52-269A-799E-CD93-6F533C560D47}"/>
              </a:ext>
            </a:extLst>
          </p:cNvPr>
          <p:cNvSpPr txBox="1"/>
          <p:nvPr/>
        </p:nvSpPr>
        <p:spPr>
          <a:xfrm>
            <a:off x="15011254" y="3035065"/>
            <a:ext cx="3973047" cy="1713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5400" b="0" i="0" u="none" strike="noStrike" kern="0" cap="none" spc="-126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You</a:t>
            </a:r>
            <a:r>
              <a:rPr kumimoji="0" sz="4400" b="1" i="0" u="none" strike="noStrike" kern="0" cap="none" spc="-126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 </a:t>
            </a:r>
            <a:endParaRPr kumimoji="0" lang="en-US" sz="4400" b="1" i="0" u="none" strike="noStrike" kern="0" cap="none" spc="-126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sym typeface="Helvetica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4800" b="1" i="0" u="none" strike="noStrike" kern="0" cap="none" spc="-126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Look up to</a:t>
            </a:r>
            <a:endParaRPr kumimoji="0" sz="4800" b="1" i="0" u="none" strike="noStrike" kern="0" cap="none" spc="-126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sym typeface="Helvetica"/>
            </a:endParaRPr>
          </a:p>
        </p:txBody>
      </p:sp>
      <p:sp>
        <p:nvSpPr>
          <p:cNvPr id="21" name="Expert">
            <a:extLst>
              <a:ext uri="{FF2B5EF4-FFF2-40B4-BE49-F238E27FC236}">
                <a16:creationId xmlns:a16="http://schemas.microsoft.com/office/drawing/2014/main" id="{7D8E637B-B1E4-9994-49ED-E2440DE7694E}"/>
              </a:ext>
            </a:extLst>
          </p:cNvPr>
          <p:cNvSpPr txBox="1"/>
          <p:nvPr/>
        </p:nvSpPr>
        <p:spPr>
          <a:xfrm>
            <a:off x="15011254" y="10340349"/>
            <a:ext cx="3973047" cy="1621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sz="4400" b="1" i="0" u="none" strike="noStrike" kern="0" cap="none" spc="-126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 </a:t>
            </a:r>
            <a:r>
              <a:rPr kumimoji="0" lang="en-US" sz="4800" b="1" i="0" u="none" strike="noStrike" kern="0" cap="none" spc="-126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Look up to</a:t>
            </a: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spc="-126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kumimoji="0" lang="en-US" sz="4800" b="0" i="0" u="none" strike="noStrike" kern="0" cap="none" spc="-126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sym typeface="Helvetica"/>
              </a:rPr>
              <a:t>You</a:t>
            </a:r>
            <a:endParaRPr kumimoji="0" sz="4800" b="1" i="0" u="none" strike="noStrike" kern="0" cap="none" spc="-126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sym typeface="Helvetica"/>
            </a:endParaRPr>
          </a:p>
        </p:txBody>
      </p:sp>
      <p:sp>
        <p:nvSpPr>
          <p:cNvPr id="25" name="TRUST">
            <a:extLst>
              <a:ext uri="{FF2B5EF4-FFF2-40B4-BE49-F238E27FC236}">
                <a16:creationId xmlns:a16="http://schemas.microsoft.com/office/drawing/2014/main" id="{05556673-FB0D-DD13-BF96-4DE1FECA7913}"/>
              </a:ext>
            </a:extLst>
          </p:cNvPr>
          <p:cNvSpPr txBox="1"/>
          <p:nvPr/>
        </p:nvSpPr>
        <p:spPr>
          <a:xfrm>
            <a:off x="1294386" y="6129953"/>
            <a:ext cx="7330031" cy="5453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algn="ctr"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1143000" marR="0" lvl="0" indent="-1143000" algn="l" defTabSz="2921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00" b="1" i="0" u="none" strike="noStrike" kern="0" cap="none" spc="-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Favour</a:t>
            </a:r>
            <a:endParaRPr kumimoji="0" lang="en-US" sz="11500" b="1" i="0" u="none" strike="noStrike" kern="0" cap="none" spc="-11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sym typeface="Helvetica"/>
            </a:endParaRPr>
          </a:p>
          <a:p>
            <a:pPr marL="1143000" marR="0" lvl="0" indent="-1143000" algn="l" defTabSz="2921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Opinion</a:t>
            </a:r>
          </a:p>
          <a:p>
            <a:pPr marL="1143000" marR="0" lvl="0" indent="-1143000" algn="l" defTabSz="2921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15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Respect</a:t>
            </a:r>
          </a:p>
        </p:txBody>
      </p:sp>
      <p:sp>
        <p:nvSpPr>
          <p:cNvPr id="26" name="RESPECT">
            <a:extLst>
              <a:ext uri="{FF2B5EF4-FFF2-40B4-BE49-F238E27FC236}">
                <a16:creationId xmlns:a16="http://schemas.microsoft.com/office/drawing/2014/main" id="{AA16C0F9-ABAC-30B8-A397-D57C8032638A}"/>
              </a:ext>
            </a:extLst>
          </p:cNvPr>
          <p:cNvSpPr txBox="1"/>
          <p:nvPr/>
        </p:nvSpPr>
        <p:spPr>
          <a:xfrm>
            <a:off x="18343273" y="10587087"/>
            <a:ext cx="5360546" cy="975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</a:ext>
          </a:extLst>
        </p:spPr>
        <p:txBody>
          <a:bodyPr wrap="square" lIns="71432" tIns="71432" rIns="71432" bIns="71432" anchor="ctr">
            <a:spAutoFit/>
          </a:bodyPr>
          <a:lstStyle>
            <a:lvl1pPr defTabSz="292100">
              <a:defRPr sz="3800" spc="-114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ctr" defTabSz="2921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Simple &amp; Easy</a:t>
            </a:r>
            <a:endParaRPr kumimoji="0" sz="7200" b="0" i="1" u="none" strike="noStrike" kern="0" cap="none" spc="-11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CC8883-6E94-FDD9-BDEB-26FA307ABCC0}"/>
              </a:ext>
            </a:extLst>
          </p:cNvPr>
          <p:cNvGrpSpPr/>
          <p:nvPr/>
        </p:nvGrpSpPr>
        <p:grpSpPr>
          <a:xfrm>
            <a:off x="18365045" y="3632682"/>
            <a:ext cx="5363657" cy="4536435"/>
            <a:chOff x="18365045" y="3632682"/>
            <a:chExt cx="5363657" cy="4536435"/>
          </a:xfrm>
        </p:grpSpPr>
        <p:sp>
          <p:nvSpPr>
            <p:cNvPr id="27" name="RESPECT">
              <a:extLst>
                <a:ext uri="{FF2B5EF4-FFF2-40B4-BE49-F238E27FC236}">
                  <a16:creationId xmlns:a16="http://schemas.microsoft.com/office/drawing/2014/main" id="{F4FE28C5-4589-C948-2C35-A435CFDB59AB}"/>
                </a:ext>
              </a:extLst>
            </p:cNvPr>
            <p:cNvSpPr txBox="1"/>
            <p:nvPr/>
          </p:nvSpPr>
          <p:spPr>
            <a:xfrm>
              <a:off x="18365045" y="7193861"/>
              <a:ext cx="5360546" cy="975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71432" tIns="71432" rIns="71432" bIns="71432" anchor="ctr">
              <a:spAutoFit/>
            </a:bodyPr>
            <a:lstStyle>
              <a:lvl1pPr defTabSz="292100">
                <a:defRPr sz="3800" spc="-114">
                  <a:solidFill>
                    <a:srgbClr val="67C8C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ctr" defTabSz="2921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1" u="none" strike="noStrike" kern="0" cap="none" spc="-1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rPr>
                <a:t>Show Respect</a:t>
              </a:r>
              <a:endParaRPr kumimoji="0" sz="7200" b="0" i="1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  <p:sp>
          <p:nvSpPr>
            <p:cNvPr id="28" name="RESPECT">
              <a:extLst>
                <a:ext uri="{FF2B5EF4-FFF2-40B4-BE49-F238E27FC236}">
                  <a16:creationId xmlns:a16="http://schemas.microsoft.com/office/drawing/2014/main" id="{B2DA38EE-37DC-5B96-8B9D-7B6EA3A0D600}"/>
                </a:ext>
              </a:extLst>
            </p:cNvPr>
            <p:cNvSpPr txBox="1"/>
            <p:nvPr/>
          </p:nvSpPr>
          <p:spPr>
            <a:xfrm>
              <a:off x="18368156" y="3632682"/>
              <a:ext cx="5360546" cy="975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val="1"/>
              </a:ext>
            </a:extLst>
          </p:spPr>
          <p:txBody>
            <a:bodyPr wrap="square" lIns="71432" tIns="71432" rIns="71432" bIns="71432" anchor="ctr">
              <a:spAutoFit/>
            </a:bodyPr>
            <a:lstStyle>
              <a:lvl1pPr defTabSz="292100">
                <a:defRPr sz="3800" spc="-114">
                  <a:solidFill>
                    <a:srgbClr val="67C8C6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ctr" defTabSz="292100" rtl="0" eaLnBrk="1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1" u="none" strike="noStrike" kern="0" cap="none" spc="-11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sym typeface="Helvetica"/>
                </a:rPr>
                <a:t>Show Respect</a:t>
              </a:r>
              <a:endParaRPr kumimoji="0" sz="7200" b="0" i="1" u="none" strike="noStrike" kern="0" cap="none" spc="-11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endParaRPr>
            </a:p>
          </p:txBody>
        </p:sp>
      </p:grpSp>
      <p:sp>
        <p:nvSpPr>
          <p:cNvPr id="29" name="Line">
            <a:extLst>
              <a:ext uri="{FF2B5EF4-FFF2-40B4-BE49-F238E27FC236}">
                <a16:creationId xmlns:a16="http://schemas.microsoft.com/office/drawing/2014/main" id="{CAE5143B-D574-C373-3E74-AA6091B7B1B6}"/>
              </a:ext>
            </a:extLst>
          </p:cNvPr>
          <p:cNvSpPr/>
          <p:nvPr/>
        </p:nvSpPr>
        <p:spPr>
          <a:xfrm flipH="1">
            <a:off x="12152341" y="7631215"/>
            <a:ext cx="685867" cy="0"/>
          </a:xfrm>
          <a:prstGeom prst="line">
            <a:avLst/>
          </a:prstGeom>
          <a:ln w="177800">
            <a:solidFill>
              <a:srgbClr val="FFFFFF"/>
            </a:solidFill>
            <a:miter lim="400000"/>
            <a:tailEnd type="triangle"/>
          </a:ln>
        </p:spPr>
        <p:txBody>
          <a:bodyPr lIns="91436" tIns="91436" rIns="91436" bIns="91436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0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842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04DBBE8F-D8EB-6EE5-8104-639B49CCB76C}"/>
              </a:ext>
            </a:extLst>
          </p:cNvPr>
          <p:cNvSpPr/>
          <p:nvPr/>
        </p:nvSpPr>
        <p:spPr>
          <a:xfrm>
            <a:off x="-1" y="6858002"/>
            <a:ext cx="24384002" cy="6873500"/>
          </a:xfrm>
          <a:prstGeom prst="rect">
            <a:avLst/>
          </a:prstGeom>
          <a:gradFill>
            <a:gsLst>
              <a:gs pos="0">
                <a:schemeClr val="tx1">
                  <a:alpha val="65000"/>
                </a:schemeClr>
              </a:gs>
              <a:gs pos="99000">
                <a:srgbClr val="004281"/>
              </a:gs>
            </a:gsLst>
            <a:lin ang="1373318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 defTabSz="821528">
              <a:lnSpc>
                <a:spcPct val="90000"/>
              </a:lnSpc>
              <a:spcBef>
                <a:spcPts val="2200"/>
              </a:spcBef>
              <a:defRPr sz="5400" b="1" cap="all">
                <a:solidFill>
                  <a:srgbClr val="3372B9"/>
                </a:solidFill>
              </a:defRPr>
            </a:pPr>
            <a:endParaRPr sz="10800"/>
          </a:p>
        </p:txBody>
      </p:sp>
      <p:sp>
        <p:nvSpPr>
          <p:cNvPr id="8" name="Getting Started &amp;…">
            <a:extLst>
              <a:ext uri="{FF2B5EF4-FFF2-40B4-BE49-F238E27FC236}">
                <a16:creationId xmlns:a16="http://schemas.microsoft.com/office/drawing/2014/main" id="{7986EEC6-65AA-1769-BD6E-7DD5599E1701}"/>
              </a:ext>
            </a:extLst>
          </p:cNvPr>
          <p:cNvSpPr txBox="1"/>
          <p:nvPr/>
        </p:nvSpPr>
        <p:spPr>
          <a:xfrm>
            <a:off x="10636050" y="2118782"/>
            <a:ext cx="12245182" cy="1473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algn="l" defTabSz="825500">
              <a:lnSpc>
                <a:spcPct val="90000"/>
              </a:lnSpc>
              <a:defRPr sz="4000" spc="-241">
                <a:solidFill>
                  <a:srgbClr val="66C5C6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9600">
                <a:solidFill>
                  <a:schemeClr val="bg1"/>
                </a:solidFill>
              </a:rPr>
              <a:t> </a:t>
            </a:r>
            <a:r>
              <a:rPr lang="en-US" sz="9600" b="1">
                <a:solidFill>
                  <a:srgbClr val="00B0F0"/>
                </a:solidFill>
                <a:latin typeface="Helvetica" panose="020B0604020202030204" pitchFamily="34" charset="0"/>
                <a:cs typeface="Helvetica" panose="020B0604020202020204" pitchFamily="34" charset="0"/>
              </a:rPr>
              <a:t>Inviting</a:t>
            </a:r>
            <a:endParaRPr sz="9600" b="1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CEC903-929D-2DB8-B31C-518DFD9486A9}"/>
              </a:ext>
            </a:extLst>
          </p:cNvPr>
          <p:cNvSpPr/>
          <p:nvPr/>
        </p:nvSpPr>
        <p:spPr>
          <a:xfrm>
            <a:off x="9188417" y="2418496"/>
            <a:ext cx="990600" cy="8744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C9FAACD1-8C77-5878-E3EE-148B05E1C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2494" y="1910208"/>
            <a:ext cx="1503556" cy="1503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109C9-521B-CF5D-A43D-35052D621A91}"/>
              </a:ext>
            </a:extLst>
          </p:cNvPr>
          <p:cNvSpPr txBox="1"/>
          <p:nvPr/>
        </p:nvSpPr>
        <p:spPr>
          <a:xfrm>
            <a:off x="1056729" y="5936809"/>
            <a:ext cx="22993350" cy="590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l" defTabSz="1828754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Excitement </a:t>
            </a:r>
            <a:r>
              <a:rPr lang="en-US" altLang="en-US" sz="5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&amp;</a:t>
            </a: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Urgency </a:t>
            </a:r>
            <a:r>
              <a:rPr lang="en-US" altLang="en-US" sz="5600" i="1" kern="1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(Enthusiasm is Contagious)</a:t>
            </a:r>
          </a:p>
          <a:p>
            <a:pPr marL="685800" indent="-685800" algn="l" defTabSz="1828754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5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Follow the </a:t>
            </a: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lang="en-US" altLang="en-US" sz="5600" b="1" i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WORDS that WORK” </a:t>
            </a:r>
            <a:r>
              <a:rPr lang="en-US" altLang="en-US" sz="5600" i="1" kern="1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(BE YOURSELF)</a:t>
            </a:r>
          </a:p>
          <a:p>
            <a:pPr marL="685800" indent="-685800" algn="l" defTabSz="1828754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FOCUS</a:t>
            </a:r>
            <a:r>
              <a:rPr lang="en-US" altLang="en-US" sz="5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on </a:t>
            </a: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INVITING</a:t>
            </a:r>
            <a:r>
              <a:rPr lang="en-US" altLang="en-US" sz="5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not EXPLAINING </a:t>
            </a:r>
            <a:r>
              <a:rPr lang="en-US" altLang="en-US" sz="5600" i="1" kern="1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(Creates CURIOUSITY)</a:t>
            </a:r>
            <a:endParaRPr lang="en-US" altLang="en-US" sz="5600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anose="020B0600070205080204" pitchFamily="34" charset="-128"/>
              <a:cs typeface="+mn-cs"/>
            </a:endParaRPr>
          </a:p>
          <a:p>
            <a:pPr marL="685800" indent="-685800" algn="l" defTabSz="1828754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5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anose="020B0600070205080204" pitchFamily="34" charset="-128"/>
                <a:cs typeface="+mn-cs"/>
              </a:rPr>
              <a:t>If you get </a:t>
            </a: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Questions: </a:t>
            </a:r>
            <a:r>
              <a:rPr lang="en-US" altLang="en-US" sz="5600" kern="1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(Promote the PRESENTER not the Business)</a:t>
            </a:r>
            <a:endParaRPr lang="en-US" altLang="en-US" sz="5600" i="1" kern="12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anose="020B0600070205080204" pitchFamily="34" charset="-128"/>
              <a:cs typeface="+mn-cs"/>
            </a:endParaRPr>
          </a:p>
          <a:p>
            <a:pPr marL="685800" indent="-685800" algn="l" defTabSz="1828754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5600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Typically</a:t>
            </a: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Approx 50% Show-up </a:t>
            </a:r>
            <a:r>
              <a:rPr lang="en-US" altLang="en-US" sz="5600" i="1" kern="12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(This is Normal)</a:t>
            </a:r>
            <a:endParaRPr lang="en-US" altLang="en-US" sz="56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anose="020B0600070205080204" pitchFamily="34" charset="-128"/>
              <a:cs typeface="+mn-cs"/>
            </a:endParaRPr>
          </a:p>
          <a:p>
            <a:pPr marL="685800" indent="-685800" algn="l" defTabSz="1828754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56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anose="020B0600070205080204" pitchFamily="34" charset="-128"/>
                <a:cs typeface="+mn-cs"/>
              </a:rPr>
              <a:t>HAVE FUN </a:t>
            </a:r>
          </a:p>
        </p:txBody>
      </p:sp>
      <p:sp>
        <p:nvSpPr>
          <p:cNvPr id="9" name="Marc Isaac…">
            <a:extLst>
              <a:ext uri="{FF2B5EF4-FFF2-40B4-BE49-F238E27FC236}">
                <a16:creationId xmlns:a16="http://schemas.microsoft.com/office/drawing/2014/main" id="{19AF14AA-31F5-4194-AC8A-1EC69EA8E3B9}"/>
              </a:ext>
            </a:extLst>
          </p:cNvPr>
          <p:cNvSpPr txBox="1"/>
          <p:nvPr/>
        </p:nvSpPr>
        <p:spPr>
          <a:xfrm>
            <a:off x="5111728" y="4238319"/>
            <a:ext cx="19126200" cy="140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>
            <a:spAutoFit/>
          </a:bodyPr>
          <a:lstStyle/>
          <a:p>
            <a:pPr algn="l" defTabSz="821528">
              <a:lnSpc>
                <a:spcPct val="70000"/>
              </a:lnSpc>
              <a:spcBef>
                <a:spcPts val="2200"/>
              </a:spcBef>
              <a:defRPr sz="3200" b="1" i="1">
                <a:solidFill>
                  <a:srgbClr val="66C5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1500">
                <a:solidFill>
                  <a:schemeClr val="bg1"/>
                </a:solidFill>
                <a:latin typeface="+mn-lt"/>
              </a:rPr>
              <a:t>T</a:t>
            </a:r>
            <a:r>
              <a:rPr lang="en-US" sz="11500">
                <a:solidFill>
                  <a:schemeClr val="bg1"/>
                </a:solidFill>
                <a:latin typeface="+mn-lt"/>
              </a:rPr>
              <a:t>ips &amp; Expectations</a:t>
            </a:r>
          </a:p>
        </p:txBody>
      </p:sp>
      <p:sp>
        <p:nvSpPr>
          <p:cNvPr id="4" name="Rounded Rectangle">
            <a:extLst>
              <a:ext uri="{FF2B5EF4-FFF2-40B4-BE49-F238E27FC236}">
                <a16:creationId xmlns:a16="http://schemas.microsoft.com/office/drawing/2014/main" id="{EC5D1C60-5FF8-C197-E5EB-0A1B07918B6F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5" name="Compensation Plan – Personal Residual Income">
            <a:extLst>
              <a:ext uri="{FF2B5EF4-FFF2-40B4-BE49-F238E27FC236}">
                <a16:creationId xmlns:a16="http://schemas.microsoft.com/office/drawing/2014/main" id="{FA8787F9-96F7-AE1A-F00F-13D31EEDB892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Tips &amp; Expectations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0268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AMPLE INVITING SCRIPTS…"/>
          <p:cNvSpPr txBox="1"/>
          <p:nvPr/>
        </p:nvSpPr>
        <p:spPr>
          <a:xfrm>
            <a:off x="4088113" y="864562"/>
            <a:ext cx="17000641" cy="2675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/>
          <a:p>
            <a:pPr algn="l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br>
              <a:rPr>
                <a:solidFill>
                  <a:schemeClr val="bg1"/>
                </a:solidFill>
              </a:rPr>
            </a:br>
            <a:br>
              <a:rPr>
                <a:solidFill>
                  <a:schemeClr val="bg1"/>
                </a:solidFill>
              </a:rPr>
            </a:br>
            <a:endParaRPr sz="1800" spc="-52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>
              <a:lnSpc>
                <a:spcPct val="70000"/>
              </a:lnSpc>
              <a:defRPr sz="9500" b="1" spc="-285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>
                <a:solidFill>
                  <a:schemeClr val="bg1"/>
                </a:solidFill>
              </a:rPr>
              <a:t>"</a:t>
            </a:r>
            <a:r>
              <a:rPr>
                <a:solidFill>
                  <a:schemeClr val="bg1"/>
                </a:solidFill>
              </a:rPr>
              <a:t>Piquing Interest</a:t>
            </a:r>
            <a:r>
              <a:rPr lang="en-US">
                <a:solidFill>
                  <a:schemeClr val="bg1"/>
                </a:solidFill>
              </a:rPr>
              <a:t>"</a:t>
            </a:r>
            <a:r>
              <a:rPr>
                <a:solidFill>
                  <a:schemeClr val="bg1"/>
                </a:solidFill>
              </a:rPr>
              <a:t> Examples</a:t>
            </a:r>
          </a:p>
        </p:txBody>
      </p:sp>
      <p:sp>
        <p:nvSpPr>
          <p:cNvPr id="877" name="Are you looking at something outside of what you are currently doing?…"/>
          <p:cNvSpPr txBox="1"/>
          <p:nvPr/>
        </p:nvSpPr>
        <p:spPr>
          <a:xfrm>
            <a:off x="1066800" y="4672646"/>
            <a:ext cx="16783048" cy="4648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marL="1020762" indent="-1020762" algn="l">
              <a:spcBef>
                <a:spcPts val="4600"/>
              </a:spcBef>
              <a:buClr>
                <a:srgbClr val="FFFFFF"/>
              </a:buClr>
              <a:buSzTx/>
              <a:buFontTx/>
              <a:buAutoNum type="arabicPeriod"/>
              <a:defRPr sz="5300" spc="-1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/>
              <a:t>Do you look at other ways of making money?</a:t>
            </a:r>
            <a:endParaRPr lang="en-US" sz="5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1020762" indent="-1020762" algn="l">
              <a:spcBef>
                <a:spcPts val="4600"/>
              </a:spcBef>
              <a:buClr>
                <a:srgbClr val="FFFFFF"/>
              </a:buClr>
              <a:buSzTx/>
              <a:buAutoNum type="arabicPeriod"/>
              <a:defRPr sz="5300" spc="-1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400"/>
              <a:t>Are you</a:t>
            </a:r>
            <a:r>
              <a:rPr lang="en-US" sz="5400"/>
              <a:t> open to</a:t>
            </a:r>
            <a:r>
              <a:rPr sz="5400"/>
              <a:t> looking at something outside of what you are currently doing?</a:t>
            </a:r>
            <a:endParaRPr sz="540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1020762" indent="-1020762" algn="l">
              <a:spcBef>
                <a:spcPts val="4600"/>
              </a:spcBef>
              <a:buClr>
                <a:srgbClr val="FFFFFF"/>
              </a:buClr>
              <a:buSzTx/>
              <a:buAutoNum type="arabicPeriod"/>
              <a:defRPr sz="5300" spc="-1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5400"/>
              <a:t>Are you open to diversifying your income?</a:t>
            </a:r>
            <a:endParaRPr sz="540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878" name="apples.png" descr="ap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2798" y="4155492"/>
            <a:ext cx="4689906" cy="1592224"/>
          </a:xfrm>
          <a:prstGeom prst="rect">
            <a:avLst/>
          </a:prstGeom>
          <a:ln w="12700">
            <a:miter lim="400000"/>
          </a:ln>
          <a:effectLst>
            <a:outerShdw blurRad="342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79" name="Yes"/>
          <p:cNvSpPr txBox="1"/>
          <p:nvPr/>
        </p:nvSpPr>
        <p:spPr>
          <a:xfrm>
            <a:off x="17984755" y="4814851"/>
            <a:ext cx="1943942" cy="54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/>
              <a:t>Yes</a:t>
            </a:r>
          </a:p>
        </p:txBody>
      </p:sp>
      <p:sp>
        <p:nvSpPr>
          <p:cNvPr id="880" name="Questions"/>
          <p:cNvSpPr txBox="1"/>
          <p:nvPr/>
        </p:nvSpPr>
        <p:spPr>
          <a:xfrm>
            <a:off x="19562552" y="4836845"/>
            <a:ext cx="2114200" cy="49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sz="2800" b="1" spc="-8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/>
              <a:t> Maybe</a:t>
            </a:r>
            <a:endParaRPr sz="3200"/>
          </a:p>
        </p:txBody>
      </p:sp>
      <p:sp>
        <p:nvSpPr>
          <p:cNvPr id="881" name="No"/>
          <p:cNvSpPr txBox="1"/>
          <p:nvPr/>
        </p:nvSpPr>
        <p:spPr>
          <a:xfrm>
            <a:off x="21329662" y="4816669"/>
            <a:ext cx="1943937" cy="54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/>
              <a:t>No</a:t>
            </a:r>
          </a:p>
        </p:txBody>
      </p:sp>
      <p:pic>
        <p:nvPicPr>
          <p:cNvPr id="2" name="apples.png" descr="apples.png">
            <a:extLst>
              <a:ext uri="{FF2B5EF4-FFF2-40B4-BE49-F238E27FC236}">
                <a16:creationId xmlns:a16="http://schemas.microsoft.com/office/drawing/2014/main" id="{A710FEB5-6B27-E3A0-2AE4-0E13AA751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508" y="6051002"/>
            <a:ext cx="4689906" cy="1592224"/>
          </a:xfrm>
          <a:prstGeom prst="rect">
            <a:avLst/>
          </a:prstGeom>
          <a:ln w="12700">
            <a:miter lim="400000"/>
          </a:ln>
          <a:effectLst>
            <a:outerShdw blurRad="342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" name="Yes">
            <a:extLst>
              <a:ext uri="{FF2B5EF4-FFF2-40B4-BE49-F238E27FC236}">
                <a16:creationId xmlns:a16="http://schemas.microsoft.com/office/drawing/2014/main" id="{4198C6C7-0E2F-754D-4311-A9DFCC624D1D}"/>
              </a:ext>
            </a:extLst>
          </p:cNvPr>
          <p:cNvSpPr txBox="1"/>
          <p:nvPr/>
        </p:nvSpPr>
        <p:spPr>
          <a:xfrm>
            <a:off x="17995464" y="6710361"/>
            <a:ext cx="1943942" cy="54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/>
              <a:t>Yes</a:t>
            </a:r>
          </a:p>
        </p:txBody>
      </p:sp>
      <p:sp>
        <p:nvSpPr>
          <p:cNvPr id="4" name="Questions">
            <a:extLst>
              <a:ext uri="{FF2B5EF4-FFF2-40B4-BE49-F238E27FC236}">
                <a16:creationId xmlns:a16="http://schemas.microsoft.com/office/drawing/2014/main" id="{0E201B4A-3445-8B53-4187-45D4E73D2D19}"/>
              </a:ext>
            </a:extLst>
          </p:cNvPr>
          <p:cNvSpPr txBox="1"/>
          <p:nvPr/>
        </p:nvSpPr>
        <p:spPr>
          <a:xfrm>
            <a:off x="19573261" y="6732355"/>
            <a:ext cx="2114200" cy="49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sz="2800" b="1" spc="-8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/>
              <a:t> Maybe</a:t>
            </a:r>
            <a:endParaRPr sz="3200"/>
          </a:p>
        </p:txBody>
      </p:sp>
      <p:sp>
        <p:nvSpPr>
          <p:cNvPr id="5" name="No">
            <a:extLst>
              <a:ext uri="{FF2B5EF4-FFF2-40B4-BE49-F238E27FC236}">
                <a16:creationId xmlns:a16="http://schemas.microsoft.com/office/drawing/2014/main" id="{FF72CF8D-16A2-BCD6-8532-744DF4EECDAF}"/>
              </a:ext>
            </a:extLst>
          </p:cNvPr>
          <p:cNvSpPr txBox="1"/>
          <p:nvPr/>
        </p:nvSpPr>
        <p:spPr>
          <a:xfrm>
            <a:off x="21340370" y="6712179"/>
            <a:ext cx="1943937" cy="54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/>
              <a:t>No</a:t>
            </a:r>
          </a:p>
        </p:txBody>
      </p:sp>
      <p:pic>
        <p:nvPicPr>
          <p:cNvPr id="6" name="apples.png" descr="apples.png">
            <a:extLst>
              <a:ext uri="{FF2B5EF4-FFF2-40B4-BE49-F238E27FC236}">
                <a16:creationId xmlns:a16="http://schemas.microsoft.com/office/drawing/2014/main" id="{14615521-9859-8EA0-DABB-41B48F5AA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400" y="7906123"/>
            <a:ext cx="4689906" cy="1592224"/>
          </a:xfrm>
          <a:prstGeom prst="rect">
            <a:avLst/>
          </a:prstGeom>
          <a:ln w="12700">
            <a:miter lim="400000"/>
          </a:ln>
          <a:effectLst>
            <a:outerShdw blurRad="342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" name="Yes">
            <a:extLst>
              <a:ext uri="{FF2B5EF4-FFF2-40B4-BE49-F238E27FC236}">
                <a16:creationId xmlns:a16="http://schemas.microsoft.com/office/drawing/2014/main" id="{80937EA6-898E-411E-F072-11D6C02EE617}"/>
              </a:ext>
            </a:extLst>
          </p:cNvPr>
          <p:cNvSpPr txBox="1"/>
          <p:nvPr/>
        </p:nvSpPr>
        <p:spPr>
          <a:xfrm>
            <a:off x="18028355" y="8565482"/>
            <a:ext cx="1943942" cy="54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/>
              <a:t>Yes</a:t>
            </a:r>
          </a:p>
        </p:txBody>
      </p:sp>
      <p:sp>
        <p:nvSpPr>
          <p:cNvPr id="8" name="Questions">
            <a:extLst>
              <a:ext uri="{FF2B5EF4-FFF2-40B4-BE49-F238E27FC236}">
                <a16:creationId xmlns:a16="http://schemas.microsoft.com/office/drawing/2014/main" id="{951B9440-BBC1-64FC-931C-37D101A1C6F5}"/>
              </a:ext>
            </a:extLst>
          </p:cNvPr>
          <p:cNvSpPr txBox="1"/>
          <p:nvPr/>
        </p:nvSpPr>
        <p:spPr>
          <a:xfrm>
            <a:off x="19606154" y="8587476"/>
            <a:ext cx="2114200" cy="49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sz="2800" b="1" spc="-8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3200"/>
              <a:t> Maybe</a:t>
            </a:r>
            <a:endParaRPr sz="3200"/>
          </a:p>
        </p:txBody>
      </p:sp>
      <p:sp>
        <p:nvSpPr>
          <p:cNvPr id="9" name="No">
            <a:extLst>
              <a:ext uri="{FF2B5EF4-FFF2-40B4-BE49-F238E27FC236}">
                <a16:creationId xmlns:a16="http://schemas.microsoft.com/office/drawing/2014/main" id="{CB0FEF7B-7ACF-E1E0-8EEF-20046460ED85}"/>
              </a:ext>
            </a:extLst>
          </p:cNvPr>
          <p:cNvSpPr txBox="1"/>
          <p:nvPr/>
        </p:nvSpPr>
        <p:spPr>
          <a:xfrm>
            <a:off x="21373263" y="8567300"/>
            <a:ext cx="1943937" cy="54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/>
              <a:t>No</a:t>
            </a:r>
          </a:p>
        </p:txBody>
      </p:sp>
      <p:sp>
        <p:nvSpPr>
          <p:cNvPr id="14" name="SAMPLE INVITING SCRIPTS…">
            <a:extLst>
              <a:ext uri="{FF2B5EF4-FFF2-40B4-BE49-F238E27FC236}">
                <a16:creationId xmlns:a16="http://schemas.microsoft.com/office/drawing/2014/main" id="{4959F4B0-FCCB-125D-78F0-0218C5603A8F}"/>
              </a:ext>
            </a:extLst>
          </p:cNvPr>
          <p:cNvSpPr txBox="1"/>
          <p:nvPr/>
        </p:nvSpPr>
        <p:spPr>
          <a:xfrm>
            <a:off x="3177034" y="11635748"/>
            <a:ext cx="20140166" cy="11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l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8800" b="1" spc="-52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Invite </a:t>
            </a:r>
            <a:r>
              <a:rPr lang="en-US" sz="8800" b="1" spc="-52">
                <a:solidFill>
                  <a:srgbClr val="00B05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Green</a:t>
            </a:r>
            <a:r>
              <a:rPr lang="en-US" sz="8800" b="1" spc="-52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&amp; </a:t>
            </a:r>
            <a:r>
              <a:rPr lang="en-US" sz="8800" b="1" spc="-52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Red</a:t>
            </a:r>
            <a:r>
              <a:rPr lang="en-US" sz="8800" b="1" spc="-52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Apple Responses</a:t>
            </a:r>
            <a:endParaRPr sz="49600" b="1">
              <a:solidFill>
                <a:srgbClr val="67C8C6"/>
              </a:solidFill>
            </a:endParaRP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E0809645-2CF2-D9FF-D70C-3E46FBB72361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D9CAE6BD-CF5A-9A9E-EDE2-3119089290DA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Words that work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5615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AMPLE INVITING SCRIPTS…"/>
          <p:cNvSpPr txBox="1"/>
          <p:nvPr/>
        </p:nvSpPr>
        <p:spPr>
          <a:xfrm>
            <a:off x="6316963" y="1072098"/>
            <a:ext cx="12275837" cy="2675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l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br>
              <a:rPr/>
            </a:br>
            <a:br>
              <a:rPr/>
            </a:br>
            <a:endParaRPr sz="1800" spc="-52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>
              <a:lnSpc>
                <a:spcPct val="70000"/>
              </a:lnSpc>
              <a:defRPr sz="9500" b="1" spc="-285">
                <a:solidFill>
                  <a:srgbClr val="67C8C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“Opinion Approach”</a:t>
            </a:r>
            <a:endParaRPr/>
          </a:p>
        </p:txBody>
      </p:sp>
      <p:sp>
        <p:nvSpPr>
          <p:cNvPr id="877" name="Are you looking at something outside of what you are currently doing?…"/>
          <p:cNvSpPr txBox="1"/>
          <p:nvPr/>
        </p:nvSpPr>
        <p:spPr>
          <a:xfrm>
            <a:off x="1066800" y="5151192"/>
            <a:ext cx="16743235" cy="3098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l">
              <a:spcBef>
                <a:spcPts val="4600"/>
              </a:spcBef>
              <a:buClr>
                <a:srgbClr val="FFFFFF"/>
              </a:buClr>
              <a:buSzTx/>
              <a:defRPr sz="5300" spc="-158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9600"/>
              <a:t>“Great I would love to get your   OPINION on something…”</a:t>
            </a:r>
            <a:endParaRPr sz="9600"/>
          </a:p>
        </p:txBody>
      </p:sp>
      <p:pic>
        <p:nvPicPr>
          <p:cNvPr id="878" name="apples.png" descr="ap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1385" y="5682718"/>
            <a:ext cx="6135814" cy="2083110"/>
          </a:xfrm>
          <a:prstGeom prst="rect">
            <a:avLst/>
          </a:prstGeom>
          <a:ln w="12700">
            <a:miter lim="400000"/>
          </a:ln>
          <a:effectLst>
            <a:outerShdw blurRad="3429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79" name="Yes"/>
          <p:cNvSpPr txBox="1"/>
          <p:nvPr/>
        </p:nvSpPr>
        <p:spPr>
          <a:xfrm>
            <a:off x="17013659" y="6692419"/>
            <a:ext cx="2056226" cy="62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400"/>
              <a:t>Yes</a:t>
            </a:r>
          </a:p>
        </p:txBody>
      </p:sp>
      <p:sp>
        <p:nvSpPr>
          <p:cNvPr id="880" name="Questions"/>
          <p:cNvSpPr txBox="1"/>
          <p:nvPr/>
        </p:nvSpPr>
        <p:spPr>
          <a:xfrm>
            <a:off x="19069886" y="6700650"/>
            <a:ext cx="2236318" cy="584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>
            <a:lvl1pPr>
              <a:lnSpc>
                <a:spcPct val="70000"/>
              </a:lnSpc>
              <a:defRPr sz="2800" b="1" spc="-84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4000"/>
              <a:t> Maybe</a:t>
            </a:r>
            <a:endParaRPr sz="4000"/>
          </a:p>
        </p:txBody>
      </p:sp>
      <p:sp>
        <p:nvSpPr>
          <p:cNvPr id="881" name="No"/>
          <p:cNvSpPr txBox="1"/>
          <p:nvPr/>
        </p:nvSpPr>
        <p:spPr>
          <a:xfrm>
            <a:off x="21390606" y="6680293"/>
            <a:ext cx="2056221" cy="62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>
            <a:lvl1pPr>
              <a:lnSpc>
                <a:spcPct val="70000"/>
              </a:lnSpc>
              <a:defRPr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4400"/>
              <a:t>No</a:t>
            </a:r>
          </a:p>
        </p:txBody>
      </p:sp>
      <p:sp>
        <p:nvSpPr>
          <p:cNvPr id="14" name="SAMPLE INVITING SCRIPTS…">
            <a:extLst>
              <a:ext uri="{FF2B5EF4-FFF2-40B4-BE49-F238E27FC236}">
                <a16:creationId xmlns:a16="http://schemas.microsoft.com/office/drawing/2014/main" id="{4959F4B0-FCCB-125D-78F0-0218C5603A8F}"/>
              </a:ext>
            </a:extLst>
          </p:cNvPr>
          <p:cNvSpPr txBox="1"/>
          <p:nvPr/>
        </p:nvSpPr>
        <p:spPr>
          <a:xfrm>
            <a:off x="3177034" y="11635748"/>
            <a:ext cx="20140166" cy="1111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3" tIns="71433" rIns="71433" bIns="71433" anchor="ctr">
            <a:spAutoFit/>
          </a:bodyPr>
          <a:lstStyle/>
          <a:p>
            <a:pPr algn="l">
              <a:lnSpc>
                <a:spcPct val="70000"/>
              </a:lnSpc>
              <a:defRPr sz="6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8800" b="1" spc="-52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Invite </a:t>
            </a:r>
            <a:r>
              <a:rPr lang="en-US" sz="8800" b="1" spc="-52">
                <a:solidFill>
                  <a:srgbClr val="00B05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Green</a:t>
            </a:r>
            <a:r>
              <a:rPr lang="en-US" sz="8800" b="1" spc="-52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&amp; </a:t>
            </a:r>
            <a:r>
              <a:rPr lang="en-US" sz="8800" b="1" spc="-52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Red</a:t>
            </a:r>
            <a:r>
              <a:rPr lang="en-US" sz="8800" b="1" spc="-52">
                <a:solidFill>
                  <a:srgbClr val="67C8C6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Apple Responses</a:t>
            </a:r>
            <a:endParaRPr sz="49600" b="1">
              <a:solidFill>
                <a:srgbClr val="67C8C6"/>
              </a:solidFill>
            </a:endParaRP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E0809645-2CF2-D9FF-D70C-3E46FBB72361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6" name="Compensation Plan – Personal Residual Income">
            <a:extLst>
              <a:ext uri="{FF2B5EF4-FFF2-40B4-BE49-F238E27FC236}">
                <a16:creationId xmlns:a16="http://schemas.microsoft.com/office/drawing/2014/main" id="{D9CAE6BD-CF5A-9A9E-EDE2-3119089290DA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Words that work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403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dification">
            <a:extLst>
              <a:ext uri="{FF2B5EF4-FFF2-40B4-BE49-F238E27FC236}">
                <a16:creationId xmlns:a16="http://schemas.microsoft.com/office/drawing/2014/main" id="{62426CA8-36EA-DB9B-CD51-8842EC359AF0}"/>
              </a:ext>
            </a:extLst>
          </p:cNvPr>
          <p:cNvSpPr txBox="1"/>
          <p:nvPr/>
        </p:nvSpPr>
        <p:spPr>
          <a:xfrm>
            <a:off x="5989784" y="1693909"/>
            <a:ext cx="11634584" cy="125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 defTabSz="292100"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200">
                <a:solidFill>
                  <a:srgbClr val="00B0F0"/>
                </a:solidFill>
              </a:rPr>
              <a:t>Inviting:  </a:t>
            </a:r>
            <a:r>
              <a:rPr lang="en-US" sz="7200"/>
              <a:t>Words that Work</a:t>
            </a:r>
            <a:endParaRPr sz="7200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C8379E03-E458-B7E8-89B8-0DCCC2794F4A}"/>
              </a:ext>
            </a:extLst>
          </p:cNvPr>
          <p:cNvSpPr/>
          <p:nvPr/>
        </p:nvSpPr>
        <p:spPr>
          <a:xfrm>
            <a:off x="19039" y="3352528"/>
            <a:ext cx="24384002" cy="10363472"/>
          </a:xfrm>
          <a:prstGeom prst="rect">
            <a:avLst/>
          </a:prstGeom>
          <a:gradFill>
            <a:gsLst>
              <a:gs pos="0">
                <a:schemeClr val="tx1">
                  <a:alpha val="65000"/>
                </a:schemeClr>
              </a:gs>
              <a:gs pos="99000">
                <a:srgbClr val="004281"/>
              </a:gs>
            </a:gsLst>
            <a:lin ang="1373318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 defTabSz="821528">
              <a:lnSpc>
                <a:spcPct val="90000"/>
              </a:lnSpc>
              <a:spcBef>
                <a:spcPts val="2200"/>
              </a:spcBef>
              <a:defRPr sz="5400" b="1" cap="all">
                <a:solidFill>
                  <a:srgbClr val="3372B9"/>
                </a:solidFill>
              </a:defRPr>
            </a:pPr>
            <a:endParaRPr sz="10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292D41-0F1F-7711-0784-A2B2C82D8158}"/>
              </a:ext>
            </a:extLst>
          </p:cNvPr>
          <p:cNvSpPr txBox="1"/>
          <p:nvPr/>
        </p:nvSpPr>
        <p:spPr>
          <a:xfrm>
            <a:off x="513806" y="3548199"/>
            <a:ext cx="23545795" cy="881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marL="685800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/>
              <a:t>Hello_____, this is_____ do you have a quick minute?</a:t>
            </a:r>
          </a:p>
          <a:p>
            <a:pPr marL="685800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/>
              <a:t>Let me ask you</a:t>
            </a:r>
            <a:r>
              <a:rPr lang="en-US" sz="4800"/>
              <a:t> something…</a:t>
            </a:r>
            <a:r>
              <a:rPr sz="4800"/>
              <a:t> </a:t>
            </a:r>
            <a:r>
              <a:rPr lang="en-US" sz="4800" b="1"/>
              <a:t>D</a:t>
            </a:r>
            <a:r>
              <a:rPr sz="4800" b="1"/>
              <a:t>o you </a:t>
            </a:r>
            <a:r>
              <a:rPr lang="en-US" sz="4800" b="1"/>
              <a:t>look at other ways of making money</a:t>
            </a:r>
            <a:r>
              <a:rPr sz="4800"/>
              <a:t>?</a:t>
            </a:r>
          </a:p>
          <a:p>
            <a:pPr marL="685800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 i="1" u="sng"/>
              <a:t>(</a:t>
            </a:r>
            <a:r>
              <a:rPr sz="4800" i="1" u="sng"/>
              <a:t>Share</a:t>
            </a:r>
            <a:r>
              <a:rPr lang="en-US" sz="4800" i="1" u="sng"/>
              <a:t> your</a:t>
            </a:r>
            <a:r>
              <a:rPr sz="4800" i="1" u="sng"/>
              <a:t> “WHY”</a:t>
            </a:r>
            <a:r>
              <a:rPr lang="en-US" sz="4800" i="1" u="sng"/>
              <a:t>)</a:t>
            </a:r>
            <a:r>
              <a:rPr lang="en-US" sz="4800" i="1"/>
              <a:t> </a:t>
            </a:r>
            <a:r>
              <a:rPr lang="en-US" sz="4800"/>
              <a:t>So I’m always open to other opportunities &amp; I came across something  </a:t>
            </a:r>
          </a:p>
          <a:p>
            <a:pPr marL="685800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/>
              <a:t>I met an individual that is having great success in it &amp; I got (</a:t>
            </a:r>
            <a:r>
              <a:rPr lang="en-US" sz="4800" i="1" u="sng"/>
              <a:t>Him/Her)</a:t>
            </a:r>
            <a:r>
              <a:rPr lang="en-US" sz="4800" i="1"/>
              <a:t> </a:t>
            </a:r>
            <a:r>
              <a:rPr lang="en-US" sz="4800"/>
              <a:t>to do a quick</a:t>
            </a:r>
          </a:p>
          <a:p>
            <a:pPr algn="l">
              <a:lnSpc>
                <a:spcPct val="150000"/>
              </a:lnSpc>
              <a:buSz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/>
              <a:t>                   </a:t>
            </a:r>
            <a:r>
              <a:rPr lang="en-US" sz="4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Meeting</a:t>
            </a:r>
            <a:r>
              <a:rPr lang="en-US" sz="4800"/>
              <a:t> </a:t>
            </a:r>
            <a:r>
              <a:rPr lang="en-US" sz="4800" i="1" u="sng"/>
              <a:t>(Day/Time)</a:t>
            </a:r>
            <a:r>
              <a:rPr lang="en-US" sz="4800" i="1"/>
              <a:t> </a:t>
            </a:r>
            <a:r>
              <a:rPr lang="en-US" sz="4800"/>
              <a:t>to show me &amp; a few key people exactly what they’re</a:t>
            </a:r>
          </a:p>
          <a:p>
            <a:pPr algn="l">
              <a:lnSpc>
                <a:spcPct val="150000"/>
              </a:lnSpc>
              <a:buSz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/>
              <a:t>    doing &amp; I would love to get your opinion on it</a:t>
            </a:r>
          </a:p>
          <a:p>
            <a:pPr marL="685800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/>
              <a:t>Can I count you in on joining the Zoom with me &amp; checking it out?</a:t>
            </a:r>
            <a:endParaRPr sz="4800"/>
          </a:p>
        </p:txBody>
      </p:sp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82CC6822-A5BE-8BE2-3AB6-A02AE77D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7" y="9262723"/>
            <a:ext cx="2476496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ounded Rectangle">
            <a:extLst>
              <a:ext uri="{FF2B5EF4-FFF2-40B4-BE49-F238E27FC236}">
                <a16:creationId xmlns:a16="http://schemas.microsoft.com/office/drawing/2014/main" id="{7D8C61DF-D055-9FE5-8E27-F3B73A08170B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8" name="Compensation Plan – Personal Residual Income">
            <a:extLst>
              <a:ext uri="{FF2B5EF4-FFF2-40B4-BE49-F238E27FC236}">
                <a16:creationId xmlns:a16="http://schemas.microsoft.com/office/drawing/2014/main" id="{71CC652A-B2B9-F13D-B506-7A2E1589D700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Words that work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0D38FF5F-C889-A467-FAD4-488E265B6639}"/>
              </a:ext>
            </a:extLst>
          </p:cNvPr>
          <p:cNvSpPr/>
          <p:nvPr/>
        </p:nvSpPr>
        <p:spPr>
          <a:xfrm>
            <a:off x="-3" y="3352528"/>
            <a:ext cx="24384002" cy="10363472"/>
          </a:xfrm>
          <a:prstGeom prst="rect">
            <a:avLst/>
          </a:prstGeom>
          <a:gradFill>
            <a:gsLst>
              <a:gs pos="0">
                <a:schemeClr val="tx1">
                  <a:alpha val="65000"/>
                </a:schemeClr>
              </a:gs>
              <a:gs pos="99000">
                <a:srgbClr val="004281"/>
              </a:gs>
            </a:gsLst>
            <a:lin ang="1373318"/>
          </a:gradFill>
          <a:ln w="12700">
            <a:miter lim="400000"/>
          </a:ln>
        </p:spPr>
        <p:txBody>
          <a:bodyPr lIns="91436" tIns="91436" rIns="91436" bIns="91436" anchor="ctr"/>
          <a:lstStyle/>
          <a:p>
            <a:pPr defTabSz="821528">
              <a:lnSpc>
                <a:spcPct val="90000"/>
              </a:lnSpc>
              <a:spcBef>
                <a:spcPts val="2200"/>
              </a:spcBef>
              <a:defRPr sz="5400" b="1" cap="all">
                <a:solidFill>
                  <a:srgbClr val="3372B9"/>
                </a:solidFill>
              </a:defRPr>
            </a:pPr>
            <a:endParaRPr sz="108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D8C3CC-D9D6-DE67-7772-FDE63B1B34C2}"/>
              </a:ext>
            </a:extLst>
          </p:cNvPr>
          <p:cNvSpPr txBox="1"/>
          <p:nvPr/>
        </p:nvSpPr>
        <p:spPr>
          <a:xfrm>
            <a:off x="1016217" y="3155997"/>
            <a:ext cx="19423714" cy="304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>
            <a:spAutoFit/>
          </a:bodyPr>
          <a:lstStyle/>
          <a:p>
            <a:pPr algn="l">
              <a:lnSpc>
                <a:spcPct val="150000"/>
              </a:lnSpc>
              <a:buSz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ANSWER: </a:t>
            </a:r>
            <a:r>
              <a:rPr lang="en-US" sz="4400" b="1">
                <a:solidFill>
                  <a:srgbClr val="00B0F0"/>
                </a:solidFill>
              </a:rPr>
              <a:t>YES</a:t>
            </a:r>
          </a:p>
          <a:p>
            <a:pPr marL="1600200" lvl="1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Great you may receive a call or text from me or someone the day of the </a:t>
            </a:r>
            <a:r>
              <a:rPr lang="en-US" sz="4400" b="1">
                <a:solidFill>
                  <a:srgbClr val="00B0F0"/>
                </a:solidFill>
              </a:rPr>
              <a:t>Zoom Meeting</a:t>
            </a:r>
            <a:r>
              <a:rPr lang="en-US" sz="4400"/>
              <a:t> as a “Friendly Reminder”.  </a:t>
            </a:r>
            <a:endParaRPr sz="4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ED6AC3-2E74-257D-8504-7B1AFEDEE404}"/>
              </a:ext>
            </a:extLst>
          </p:cNvPr>
          <p:cNvSpPr txBox="1"/>
          <p:nvPr/>
        </p:nvSpPr>
        <p:spPr>
          <a:xfrm>
            <a:off x="1016217" y="6406984"/>
            <a:ext cx="21556401" cy="608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lnSpc>
                <a:spcPct val="150000"/>
              </a:lnSpc>
              <a:buSz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ANSWER: </a:t>
            </a:r>
            <a:r>
              <a:rPr lang="en-US" sz="4400" b="1">
                <a:solidFill>
                  <a:srgbClr val="00B0F0"/>
                </a:solidFill>
              </a:rPr>
              <a:t>QUESTIONS</a:t>
            </a:r>
          </a:p>
          <a:p>
            <a:pPr marL="1600200" lvl="1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That’s a GREAT Question. I don’t have all the details yet &amp; that’s exactly why we are doing the </a:t>
            </a:r>
            <a:r>
              <a:rPr lang="en-US" sz="4400" b="1">
                <a:solidFill>
                  <a:srgbClr val="00B0F0"/>
                </a:solidFill>
              </a:rPr>
              <a:t>Zoom</a:t>
            </a:r>
            <a:r>
              <a:rPr lang="en-US" sz="4400"/>
              <a:t>.  As I mentioned, </a:t>
            </a:r>
            <a:r>
              <a:rPr lang="en-US" sz="4400" i="1" u="sng">
                <a:solidFill>
                  <a:srgbClr val="00B0F0"/>
                </a:solidFill>
              </a:rPr>
              <a:t>(Expert’s Name)</a:t>
            </a:r>
            <a:r>
              <a:rPr lang="en-US" sz="4400" i="1">
                <a:solidFill>
                  <a:srgbClr val="00B0F0"/>
                </a:solidFill>
              </a:rPr>
              <a:t> </a:t>
            </a:r>
            <a:r>
              <a:rPr lang="en-US" sz="4400"/>
              <a:t>is having great success &amp; </a:t>
            </a:r>
            <a:r>
              <a:rPr lang="en-US" sz="4400" i="1"/>
              <a:t>(</a:t>
            </a:r>
            <a:r>
              <a:rPr lang="en-US" sz="4400" i="1" u="sng"/>
              <a:t>He/She)</a:t>
            </a:r>
            <a:r>
              <a:rPr lang="en-US" sz="4400" i="1"/>
              <a:t> </a:t>
            </a:r>
            <a:r>
              <a:rPr lang="en-US" sz="4400"/>
              <a:t>will explain it and get all our questions answered.  </a:t>
            </a:r>
          </a:p>
          <a:p>
            <a:pPr marL="1600200" lvl="1" indent="-685800" algn="l">
              <a:lnSpc>
                <a:spcPct val="150000"/>
              </a:lnSpc>
              <a:buSzTx/>
              <a:buFont typeface="Arial" panose="020B0604020202020204" pitchFamily="34" charset="0"/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I would really love for you to check it out with me and hear what </a:t>
            </a:r>
            <a:r>
              <a:rPr lang="en-US" sz="4400" i="1" u="sng"/>
              <a:t>(He/She)</a:t>
            </a:r>
            <a:r>
              <a:rPr lang="en-US" sz="4400" i="1"/>
              <a:t> </a:t>
            </a:r>
            <a:r>
              <a:rPr lang="en-US" sz="4400"/>
              <a:t>has to say. Can I count you in on Joining the </a:t>
            </a:r>
            <a:r>
              <a:rPr lang="en-US" sz="4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Zoom</a:t>
            </a:r>
            <a:r>
              <a:rPr lang="en-US" sz="4400"/>
              <a:t>?</a:t>
            </a:r>
            <a:endParaRPr sz="4400"/>
          </a:p>
        </p:txBody>
      </p:sp>
      <p:sp>
        <p:nvSpPr>
          <p:cNvPr id="7" name="Edification">
            <a:extLst>
              <a:ext uri="{FF2B5EF4-FFF2-40B4-BE49-F238E27FC236}">
                <a16:creationId xmlns:a16="http://schemas.microsoft.com/office/drawing/2014/main" id="{0F09A9DD-972D-8884-A3C1-6BF600AE18CF}"/>
              </a:ext>
            </a:extLst>
          </p:cNvPr>
          <p:cNvSpPr txBox="1"/>
          <p:nvPr/>
        </p:nvSpPr>
        <p:spPr>
          <a:xfrm>
            <a:off x="5989784" y="1693909"/>
            <a:ext cx="11634584" cy="1252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2" tIns="71432" rIns="71432" bIns="71432" anchor="ctr">
            <a:spAutoFit/>
          </a:bodyPr>
          <a:lstStyle>
            <a:lvl1pPr defTabSz="292100">
              <a:defRPr sz="42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n-US" sz="7200">
                <a:solidFill>
                  <a:srgbClr val="00B0F0"/>
                </a:solidFill>
              </a:rPr>
              <a:t>Inviting:  </a:t>
            </a:r>
            <a:r>
              <a:rPr lang="en-US" sz="7200"/>
              <a:t>Words that Work</a:t>
            </a:r>
            <a:endParaRPr sz="7200"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D7E9D861-B532-3B0A-4D1B-77D573BC1EAA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9" name="Compensation Plan – Personal Residual Income">
            <a:extLst>
              <a:ext uri="{FF2B5EF4-FFF2-40B4-BE49-F238E27FC236}">
                <a16:creationId xmlns:a16="http://schemas.microsoft.com/office/drawing/2014/main" id="{31887B29-89D6-EBA0-95FF-D61D0F4F4EAA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Words that work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tting Started &amp;…">
            <a:extLst>
              <a:ext uri="{FF2B5EF4-FFF2-40B4-BE49-F238E27FC236}">
                <a16:creationId xmlns:a16="http://schemas.microsoft.com/office/drawing/2014/main" id="{DA57FBE9-0EB3-EEAF-F7C9-A638E6D3EF3F}"/>
              </a:ext>
            </a:extLst>
          </p:cNvPr>
          <p:cNvSpPr txBox="1"/>
          <p:nvPr/>
        </p:nvSpPr>
        <p:spPr>
          <a:xfrm>
            <a:off x="-397433" y="1328781"/>
            <a:ext cx="25368273" cy="157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2" tIns="71432" rIns="71432" bIns="71432" anchor="ctr">
            <a:spAutoFit/>
          </a:bodyPr>
          <a:lstStyle/>
          <a:p>
            <a:pPr defTabSz="825500">
              <a:lnSpc>
                <a:spcPct val="90000"/>
              </a:lnSpc>
              <a:defRPr sz="35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6000"/>
              <a:t>IF</a:t>
            </a:r>
            <a:r>
              <a:rPr lang="en-US" sz="10300" spc="-482"/>
              <a:t> </a:t>
            </a:r>
            <a:r>
              <a:rPr sz="6000"/>
              <a:t>THEY </a:t>
            </a:r>
            <a:r>
              <a:rPr lang="en-US" sz="6000"/>
              <a:t>CONTINUE ASKING</a:t>
            </a:r>
            <a:r>
              <a:rPr sz="6000"/>
              <a:t> </a:t>
            </a:r>
            <a:r>
              <a:rPr sz="6000" b="1">
                <a:solidFill>
                  <a:srgbClr val="00B0F0"/>
                </a:solidFill>
                <a:latin typeface="+mn-lt"/>
              </a:rPr>
              <a:t>QUESTIONS?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B9938A-9FF8-6360-A568-9133058438A9}"/>
              </a:ext>
            </a:extLst>
          </p:cNvPr>
          <p:cNvSpPr txBox="1"/>
          <p:nvPr/>
        </p:nvSpPr>
        <p:spPr>
          <a:xfrm>
            <a:off x="2273053" y="3017302"/>
            <a:ext cx="2209190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>
                <a:solidFill>
                  <a:srgbClr val="67C8C6"/>
                </a:solidFill>
              </a:rPr>
              <a:t> It’s OK to </a:t>
            </a:r>
            <a:r>
              <a:rPr sz="4800" b="1">
                <a:solidFill>
                  <a:srgbClr val="67C8C6"/>
                </a:solidFill>
              </a:rPr>
              <a:t>Be New</a:t>
            </a:r>
            <a:r>
              <a:rPr sz="4800">
                <a:solidFill>
                  <a:srgbClr val="67C8C6"/>
                </a:solidFill>
              </a:rPr>
              <a:t> and say</a:t>
            </a:r>
            <a:r>
              <a:rPr lang="en-US" sz="4800">
                <a:solidFill>
                  <a:srgbClr val="67C8C6"/>
                </a:solidFill>
              </a:rPr>
              <a:t>,</a:t>
            </a:r>
            <a:endParaRPr sz="4800">
              <a:solidFill>
                <a:srgbClr val="67C8C6"/>
              </a:solidFill>
            </a:endParaRPr>
          </a:p>
          <a:p>
            <a:pPr algn="l"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4800"/>
              <a:t>“</a:t>
            </a:r>
            <a:r>
              <a:rPr lang="en-US" sz="4800"/>
              <a:t>That’s a GREAT Question…Again t</a:t>
            </a:r>
            <a:r>
              <a:rPr sz="4800"/>
              <a:t>hat is</a:t>
            </a:r>
            <a:r>
              <a:rPr lang="en-US" sz="4800"/>
              <a:t> exactly</a:t>
            </a:r>
            <a:r>
              <a:rPr sz="4800"/>
              <a:t> what the </a:t>
            </a:r>
            <a:r>
              <a:rPr lang="en-US" sz="4800"/>
              <a:t>                </a:t>
            </a:r>
            <a:r>
              <a:rPr sz="4800"/>
              <a:t>is for…”</a:t>
            </a:r>
          </a:p>
        </p:txBody>
      </p:sp>
      <p:pic>
        <p:nvPicPr>
          <p:cNvPr id="5" name="Picture 10" descr="Picture 10">
            <a:extLst>
              <a:ext uri="{FF2B5EF4-FFF2-40B4-BE49-F238E27FC236}">
                <a16:creationId xmlns:a16="http://schemas.microsoft.com/office/drawing/2014/main" id="{C2446CAD-2F68-E9C5-C3C3-9429C1FA7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9" y="3130743"/>
            <a:ext cx="1393148" cy="1288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1" descr="Picture 11">
            <a:extLst>
              <a:ext uri="{FF2B5EF4-FFF2-40B4-BE49-F238E27FC236}">
                <a16:creationId xmlns:a16="http://schemas.microsoft.com/office/drawing/2014/main" id="{A5571BCE-F714-967E-6D8A-54A77652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6" y="5209736"/>
            <a:ext cx="1393150" cy="1288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Picture 4">
            <a:extLst>
              <a:ext uri="{FF2B5EF4-FFF2-40B4-BE49-F238E27FC236}">
                <a16:creationId xmlns:a16="http://schemas.microsoft.com/office/drawing/2014/main" id="{062CBDB2-B371-F3FA-3BCF-238C60582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0200" y="3759125"/>
            <a:ext cx="2435312" cy="9741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76D076-215D-4B51-A6DE-E6E1E742E93D}"/>
              </a:ext>
            </a:extLst>
          </p:cNvPr>
          <p:cNvSpPr txBox="1"/>
          <p:nvPr/>
        </p:nvSpPr>
        <p:spPr>
          <a:xfrm>
            <a:off x="2273053" y="9869570"/>
            <a:ext cx="23231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>
                <a:solidFill>
                  <a:schemeClr val="bg1"/>
                </a:solidFill>
              </a:rPr>
              <a:t>I would love to get your opinion; can I count you in on joining the                   ?</a:t>
            </a:r>
          </a:p>
        </p:txBody>
      </p:sp>
      <p:pic>
        <p:nvPicPr>
          <p:cNvPr id="11" name="Picture 4" descr="Picture 4">
            <a:extLst>
              <a:ext uri="{FF2B5EF4-FFF2-40B4-BE49-F238E27FC236}">
                <a16:creationId xmlns:a16="http://schemas.microsoft.com/office/drawing/2014/main" id="{93DF4350-E027-AAE4-B213-EA4AA554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3188" y="9680856"/>
            <a:ext cx="3021056" cy="120842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2B453575-EF8A-927B-D642-BFC7DEB91104}"/>
              </a:ext>
            </a:extLst>
          </p:cNvPr>
          <p:cNvSpPr/>
          <p:nvPr/>
        </p:nvSpPr>
        <p:spPr>
          <a:xfrm>
            <a:off x="-885131" y="-147456"/>
            <a:ext cx="26343670" cy="1599365"/>
          </a:xfrm>
          <a:prstGeom prst="roundRect">
            <a:avLst>
              <a:gd name="adj" fmla="val 18403"/>
            </a:avLst>
          </a:prstGeom>
          <a:solidFill>
            <a:srgbClr val="67C8C6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3" tIns="71433" rIns="71433" bIns="71433" anchor="ctr"/>
          <a:lstStyle/>
          <a:p>
            <a:endParaRPr/>
          </a:p>
        </p:txBody>
      </p:sp>
      <p:sp>
        <p:nvSpPr>
          <p:cNvPr id="13" name="Compensation Plan – Personal Residual Income">
            <a:extLst>
              <a:ext uri="{FF2B5EF4-FFF2-40B4-BE49-F238E27FC236}">
                <a16:creationId xmlns:a16="http://schemas.microsoft.com/office/drawing/2014/main" id="{DADFCC12-7D49-9BE7-4868-7314AB44CBCE}"/>
              </a:ext>
            </a:extLst>
          </p:cNvPr>
          <p:cNvSpPr txBox="1"/>
          <p:nvPr/>
        </p:nvSpPr>
        <p:spPr>
          <a:xfrm>
            <a:off x="19039" y="497810"/>
            <a:ext cx="24345922" cy="954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457200">
              <a:defRPr cap="all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/>
              <a:t>Team building </a:t>
            </a:r>
            <a:r>
              <a:t>– </a:t>
            </a:r>
            <a:r>
              <a:rPr lang="en-US" b="1"/>
              <a:t>Words that work</a:t>
            </a:r>
            <a:endParaRPr b="1"/>
          </a:p>
        </p:txBody>
      </p:sp>
      <p:pic>
        <p:nvPicPr>
          <p:cNvPr id="14" name="Picture 12" descr="Picture 12">
            <a:extLst>
              <a:ext uri="{FF2B5EF4-FFF2-40B4-BE49-F238E27FC236}">
                <a16:creationId xmlns:a16="http://schemas.microsoft.com/office/drawing/2014/main" id="{E063AC97-E462-2AD5-BCCA-3A1C9AF4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9" y="11576509"/>
            <a:ext cx="1393150" cy="128833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2B4C45-53EF-7185-591B-A8FA422D0322}"/>
              </a:ext>
            </a:extLst>
          </p:cNvPr>
          <p:cNvSpPr txBox="1"/>
          <p:nvPr/>
        </p:nvSpPr>
        <p:spPr>
          <a:xfrm>
            <a:off x="2273053" y="11759012"/>
            <a:ext cx="19437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SzTx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>
                <a:solidFill>
                  <a:schemeClr val="bg1"/>
                </a:solidFill>
              </a:rPr>
              <a:t>If available, you can </a:t>
            </a:r>
            <a:r>
              <a:rPr lang="en-US" sz="5400" b="1">
                <a:solidFill>
                  <a:schemeClr val="bg1"/>
                </a:solidFill>
              </a:rPr>
              <a:t>ALSO</a:t>
            </a:r>
            <a:r>
              <a:rPr lang="en-US" sz="5400">
                <a:solidFill>
                  <a:schemeClr val="bg1"/>
                </a:solidFill>
              </a:rPr>
              <a:t> do a </a:t>
            </a:r>
            <a:r>
              <a:rPr lang="en-US" sz="5400" b="1">
                <a:solidFill>
                  <a:srgbClr val="00B0F0"/>
                </a:solidFill>
              </a:rPr>
              <a:t>3-Way Call</a:t>
            </a:r>
            <a:r>
              <a:rPr lang="en-US" sz="5400" b="1">
                <a:solidFill>
                  <a:schemeClr val="bg1"/>
                </a:solidFill>
              </a:rPr>
              <a:t> </a:t>
            </a:r>
            <a:r>
              <a:rPr lang="en-US" sz="5400">
                <a:solidFill>
                  <a:schemeClr val="bg1"/>
                </a:solidFill>
              </a:rPr>
              <a:t>with your </a:t>
            </a:r>
            <a:r>
              <a:rPr lang="en-US" sz="5400" b="1">
                <a:solidFill>
                  <a:schemeClr val="bg1"/>
                </a:solidFill>
              </a:rPr>
              <a:t>expert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7489D-F44E-7045-8829-543CBAF565C8}"/>
              </a:ext>
            </a:extLst>
          </p:cNvPr>
          <p:cNvSpPr txBox="1"/>
          <p:nvPr/>
        </p:nvSpPr>
        <p:spPr>
          <a:xfrm>
            <a:off x="2273053" y="5417619"/>
            <a:ext cx="132207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800"/>
              <a:t>All I know is that it deals with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98856-600B-F801-2375-04FD6671D1A2}"/>
              </a:ext>
            </a:extLst>
          </p:cNvPr>
          <p:cNvSpPr txBox="1"/>
          <p:nvPr/>
        </p:nvSpPr>
        <p:spPr>
          <a:xfrm>
            <a:off x="3124200" y="6256338"/>
            <a:ext cx="13220700" cy="3477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lvl="2" indent="-571500" algn="l">
              <a:buFont typeface="Wingdings" panose="05000000000000000000" pitchFamily="2" charset="2"/>
              <a:buChar char="ü"/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ESSENTIAL SERVICES</a:t>
            </a:r>
          </a:p>
          <a:p>
            <a:pPr marL="571500" lvl="2" indent="-571500" algn="l">
              <a:buFont typeface="Wingdings" panose="05000000000000000000" pitchFamily="2" charset="2"/>
              <a:buChar char="ü"/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NEW TECHNOLOGY</a:t>
            </a:r>
          </a:p>
          <a:p>
            <a:pPr marL="571500" lvl="2" indent="-571500" algn="l">
              <a:buFont typeface="Wingdings" panose="05000000000000000000" pitchFamily="2" charset="2"/>
              <a:buChar char="ü"/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The TIMING is PERFECT</a:t>
            </a:r>
          </a:p>
          <a:p>
            <a:pPr marL="571500" lvl="2" indent="-571500" algn="l">
              <a:buFont typeface="Wingdings" panose="05000000000000000000" pitchFamily="2" charset="2"/>
              <a:buChar char="ü"/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NO ONE ELSE is doing it</a:t>
            </a:r>
          </a:p>
          <a:p>
            <a:pPr marL="571500" lvl="2" indent="-571500" algn="l">
              <a:buFont typeface="Wingdings" panose="05000000000000000000" pitchFamily="2" charset="2"/>
              <a:buChar char="ü"/>
              <a:defRPr sz="2500">
                <a:solidFill>
                  <a:srgbClr val="F2F2F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/>
              <a:t>It’s a HUGE OPPORTUNITY!!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504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4="http://schemas.microsoft.com/office/drawing/2010/main" xmlns:p15="http://schemas.microsoft.com/office/powerpoint/2012/main" xmlns:p159="http://schemas.microsoft.com/office/powerpoint/2015/09/main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ECD7"/>
      </a:accent1>
      <a:accent2>
        <a:srgbClr val="4DA9DD"/>
      </a:accent2>
      <a:accent3>
        <a:srgbClr val="2E8CD4"/>
      </a:accent3>
      <a:accent4>
        <a:srgbClr val="1C659F"/>
      </a:accent4>
      <a:accent5>
        <a:srgbClr val="135285"/>
      </a:accent5>
      <a:accent6>
        <a:srgbClr val="145CA0"/>
      </a:accent6>
      <a:hlink>
        <a:srgbClr val="4CA8DD"/>
      </a:hlink>
      <a:folHlink>
        <a:srgbClr val="954F72"/>
      </a:folHlink>
    </a:clrScheme>
    <a:fontScheme name="Custom 10">
      <a:majorFont>
        <a:latin typeface="Montserrat"/>
        <a:ea typeface="Arial"/>
        <a:cs typeface="Arial"/>
      </a:majorFont>
      <a:minorFont>
        <a:latin typeface="Raleway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3" tIns="71433" rIns="71433" bIns="71433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7222</TotalTime>
  <Words>6953</Words>
  <Application>Microsoft Macintosh PowerPoint</Application>
  <PresentationFormat>Custom</PresentationFormat>
  <Paragraphs>2092</Paragraphs>
  <Slides>110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23" baseType="lpstr">
      <vt:lpstr>Arial</vt:lpstr>
      <vt:lpstr>Arial Black</vt:lpstr>
      <vt:lpstr>Calibri</vt:lpstr>
      <vt:lpstr>Candara</vt:lpstr>
      <vt:lpstr>Gill Sans</vt:lpstr>
      <vt:lpstr>Helvetica</vt:lpstr>
      <vt:lpstr>Helvetica Light</vt:lpstr>
      <vt:lpstr>Helvetica Neue</vt:lpstr>
      <vt:lpstr>Helvetica'</vt:lpstr>
      <vt:lpstr>Raleway</vt:lpstr>
      <vt:lpstr>Wingdings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PROMOTING 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Bindu Sadder</dc:creator>
  <cp:lastModifiedBy>Walid Zahab</cp:lastModifiedBy>
  <cp:revision>76</cp:revision>
  <dcterms:modified xsi:type="dcterms:W3CDTF">2023-06-07T00:38:26Z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2907797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